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2"/>
  </p:notesMasterIdLst>
  <p:sldIdLst>
    <p:sldId id="256" r:id="rId2"/>
    <p:sldId id="274" r:id="rId3"/>
    <p:sldId id="275" r:id="rId4"/>
    <p:sldId id="258" r:id="rId5"/>
    <p:sldId id="267" r:id="rId6"/>
    <p:sldId id="259" r:id="rId7"/>
    <p:sldId id="260" r:id="rId8"/>
    <p:sldId id="261" r:id="rId9"/>
    <p:sldId id="262" r:id="rId10"/>
    <p:sldId id="263" r:id="rId11"/>
    <p:sldId id="264" r:id="rId12"/>
    <p:sldId id="265" r:id="rId13"/>
    <p:sldId id="268" r:id="rId14"/>
    <p:sldId id="269" r:id="rId15"/>
    <p:sldId id="270" r:id="rId16"/>
    <p:sldId id="271" r:id="rId17"/>
    <p:sldId id="266" r:id="rId18"/>
    <p:sldId id="272" r:id="rId19"/>
    <p:sldId id="273" r:id="rId20"/>
    <p:sldId id="276" r:id="rId21"/>
    <p:sldId id="358" r:id="rId22"/>
    <p:sldId id="359" r:id="rId23"/>
    <p:sldId id="257"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280" r:id="rId40"/>
    <p:sldId id="375" r:id="rId41"/>
    <p:sldId id="279" r:id="rId42"/>
    <p:sldId id="376" r:id="rId43"/>
    <p:sldId id="377" r:id="rId44"/>
    <p:sldId id="285" r:id="rId45"/>
    <p:sldId id="286" r:id="rId46"/>
    <p:sldId id="287" r:id="rId47"/>
    <p:sldId id="281" r:id="rId48"/>
    <p:sldId id="357" r:id="rId49"/>
    <p:sldId id="356" r:id="rId50"/>
    <p:sldId id="378" r:id="rId51"/>
    <p:sldId id="354" r:id="rId52"/>
    <p:sldId id="355" r:id="rId53"/>
    <p:sldId id="379"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4" r:id="rId69"/>
    <p:sldId id="395" r:id="rId70"/>
    <p:sldId id="396" r:id="rId71"/>
    <p:sldId id="397" r:id="rId72"/>
    <p:sldId id="398" r:id="rId73"/>
    <p:sldId id="278" r:id="rId74"/>
    <p:sldId id="277" r:id="rId75"/>
    <p:sldId id="399" r:id="rId76"/>
    <p:sldId id="400" r:id="rId77"/>
    <p:sldId id="282" r:id="rId78"/>
    <p:sldId id="283" r:id="rId79"/>
    <p:sldId id="401" r:id="rId80"/>
    <p:sldId id="402" r:id="rId81"/>
    <p:sldId id="403" r:id="rId82"/>
    <p:sldId id="284" r:id="rId83"/>
    <p:sldId id="291" r:id="rId84"/>
    <p:sldId id="290" r:id="rId85"/>
    <p:sldId id="292" r:id="rId86"/>
    <p:sldId id="293" r:id="rId87"/>
    <p:sldId id="294" r:id="rId88"/>
    <p:sldId id="300" r:id="rId89"/>
    <p:sldId id="301" r:id="rId90"/>
    <p:sldId id="302" r:id="rId91"/>
    <p:sldId id="295" r:id="rId92"/>
    <p:sldId id="303" r:id="rId93"/>
    <p:sldId id="296" r:id="rId94"/>
    <p:sldId id="297" r:id="rId95"/>
    <p:sldId id="298" r:id="rId96"/>
    <p:sldId id="304" r:id="rId97"/>
    <p:sldId id="306" r:id="rId98"/>
    <p:sldId id="305" r:id="rId99"/>
    <p:sldId id="307" r:id="rId100"/>
    <p:sldId id="308" r:id="rId101"/>
    <p:sldId id="309" r:id="rId102"/>
    <p:sldId id="310" r:id="rId103"/>
    <p:sldId id="317" r:id="rId104"/>
    <p:sldId id="318" r:id="rId105"/>
    <p:sldId id="311" r:id="rId106"/>
    <p:sldId id="312" r:id="rId107"/>
    <p:sldId id="319" r:id="rId108"/>
    <p:sldId id="321" r:id="rId109"/>
    <p:sldId id="324" r:id="rId110"/>
    <p:sldId id="322" r:id="rId111"/>
    <p:sldId id="323" r:id="rId112"/>
    <p:sldId id="320" r:id="rId113"/>
    <p:sldId id="325" r:id="rId114"/>
    <p:sldId id="313" r:id="rId115"/>
    <p:sldId id="326" r:id="rId116"/>
    <p:sldId id="327" r:id="rId117"/>
    <p:sldId id="330" r:id="rId118"/>
    <p:sldId id="328" r:id="rId119"/>
    <p:sldId id="329" r:id="rId120"/>
    <p:sldId id="314" r:id="rId121"/>
    <p:sldId id="315" r:id="rId122"/>
    <p:sldId id="331" r:id="rId123"/>
    <p:sldId id="332" r:id="rId124"/>
    <p:sldId id="333" r:id="rId125"/>
    <p:sldId id="334" r:id="rId126"/>
    <p:sldId id="335" r:id="rId127"/>
    <p:sldId id="336" r:id="rId128"/>
    <p:sldId id="316" r:id="rId129"/>
    <p:sldId id="299" r:id="rId130"/>
    <p:sldId id="343" r:id="rId131"/>
    <p:sldId id="337" r:id="rId132"/>
    <p:sldId id="344" r:id="rId133"/>
    <p:sldId id="339" r:id="rId134"/>
    <p:sldId id="340" r:id="rId135"/>
    <p:sldId id="345" r:id="rId136"/>
    <p:sldId id="341" r:id="rId137"/>
    <p:sldId id="346" r:id="rId138"/>
    <p:sldId id="342" r:id="rId139"/>
    <p:sldId id="338" r:id="rId140"/>
    <p:sldId id="347" r:id="rId141"/>
    <p:sldId id="348" r:id="rId142"/>
    <p:sldId id="349" r:id="rId143"/>
    <p:sldId id="405" r:id="rId144"/>
    <p:sldId id="350" r:id="rId145"/>
    <p:sldId id="351" r:id="rId146"/>
    <p:sldId id="352" r:id="rId147"/>
    <p:sldId id="353" r:id="rId148"/>
    <p:sldId id="404"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288" r:id="rId187"/>
    <p:sldId id="289"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9FF"/>
    <a:srgbClr val="B6E7FD"/>
    <a:srgbClr val="F3A7A5"/>
    <a:srgbClr val="FCBFBD"/>
    <a:srgbClr val="365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93" autoAdjust="0"/>
    <p:restoredTop sz="94660"/>
  </p:normalViewPr>
  <p:slideViewPr>
    <p:cSldViewPr snapToGrid="0">
      <p:cViewPr varScale="1">
        <p:scale>
          <a:sx n="67" d="100"/>
          <a:sy n="67" d="100"/>
        </p:scale>
        <p:origin x="3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31D3DD8-22CF-4DBE-90B8-BDC6F251A4E3}" type="datetimeFigureOut">
              <a:rPr lang="ar-SA" smtClean="0"/>
              <a:t>14/02/42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BF8B404-736E-4AE8-9623-41284466C66C}" type="slidenum">
              <a:rPr lang="ar-SA" smtClean="0"/>
              <a:t>‹#›</a:t>
            </a:fld>
            <a:endParaRPr lang="ar-SA"/>
          </a:p>
        </p:txBody>
      </p:sp>
    </p:spTree>
    <p:extLst>
      <p:ext uri="{BB962C8B-B14F-4D97-AF65-F5344CB8AC3E}">
        <p14:creationId xmlns:p14="http://schemas.microsoft.com/office/powerpoint/2010/main" val="215779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86A0C2D-0068-4B76-9F88-B568C862CD7C}" type="slidenum">
              <a:rPr lang="ar-SA" smtClean="0"/>
              <a:t>165</a:t>
            </a:fld>
            <a:endParaRPr lang="ar-SA"/>
          </a:p>
        </p:txBody>
      </p:sp>
    </p:spTree>
    <p:extLst>
      <p:ext uri="{BB962C8B-B14F-4D97-AF65-F5344CB8AC3E}">
        <p14:creationId xmlns:p14="http://schemas.microsoft.com/office/powerpoint/2010/main" val="401833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86A0C2D-0068-4B76-9F88-B568C862CD7C}" type="slidenum">
              <a:rPr lang="ar-SA" smtClean="0"/>
              <a:t>184</a:t>
            </a:fld>
            <a:endParaRPr lang="ar-SA"/>
          </a:p>
        </p:txBody>
      </p:sp>
    </p:spTree>
    <p:extLst>
      <p:ext uri="{BB962C8B-B14F-4D97-AF65-F5344CB8AC3E}">
        <p14:creationId xmlns:p14="http://schemas.microsoft.com/office/powerpoint/2010/main" val="407807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EC369A-5090-4437-8B86-490F62D8ED4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AE898D7-5505-4A03-8154-5983CBDFD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208A306-E754-480F-8573-CEEFFEF7FD2A}"/>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5" name="عنصر نائب للتذييل 4">
            <a:extLst>
              <a:ext uri="{FF2B5EF4-FFF2-40B4-BE49-F238E27FC236}">
                <a16:creationId xmlns:a16="http://schemas.microsoft.com/office/drawing/2014/main" id="{FFF514CF-4A67-4D13-9D9F-A2989892B2A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0A3857C-87CE-4790-86C1-919F371AE176}"/>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66377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D5CD51-D567-442B-B0A7-3772FB50487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49F0CAF-6C0D-43FA-924F-6405025AFDB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50E06B8-D939-4042-A18F-C0329B6756FF}"/>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5" name="عنصر نائب للتذييل 4">
            <a:extLst>
              <a:ext uri="{FF2B5EF4-FFF2-40B4-BE49-F238E27FC236}">
                <a16:creationId xmlns:a16="http://schemas.microsoft.com/office/drawing/2014/main" id="{FC7DCB7F-6795-4236-9DAD-E5C5781C994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A52DC7E-91EC-42F8-90F2-617659F2C5E7}"/>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244725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AE9BB91-6D3E-4675-AF6B-5C360C2E2F1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61C9801-6861-4DFD-AD8E-50470D66271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D04E21A-A290-43C5-A01F-23CC3BB38C6C}"/>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5" name="عنصر نائب للتذييل 4">
            <a:extLst>
              <a:ext uri="{FF2B5EF4-FFF2-40B4-BE49-F238E27FC236}">
                <a16:creationId xmlns:a16="http://schemas.microsoft.com/office/drawing/2014/main" id="{3E0987A5-7002-47E0-A8F0-B8507D5497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D260374-8656-4B17-8DFC-CA5B5B409D9D}"/>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71223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1F2B3A-222C-45B0-9C75-01E8634C73C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0B0BB8F-9444-457F-BECF-3A63569D412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7A1415E-238D-48DF-A281-97CD6DD0A8A8}"/>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5" name="عنصر نائب للتذييل 4">
            <a:extLst>
              <a:ext uri="{FF2B5EF4-FFF2-40B4-BE49-F238E27FC236}">
                <a16:creationId xmlns:a16="http://schemas.microsoft.com/office/drawing/2014/main" id="{D18C34C4-83F3-45B6-ACCA-7996F44EFA9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2859421-853C-46C1-8DB6-44B407BEC938}"/>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11490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FFE77E-0E67-4701-BF06-04804D2DFB8A}"/>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7ECF72C-E84E-4D65-B0C4-C0FC63CC7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4AC7648-49C0-42C8-85F1-51E629C0BDB9}"/>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5" name="عنصر نائب للتذييل 4">
            <a:extLst>
              <a:ext uri="{FF2B5EF4-FFF2-40B4-BE49-F238E27FC236}">
                <a16:creationId xmlns:a16="http://schemas.microsoft.com/office/drawing/2014/main" id="{E15E700C-4ECD-4887-9539-1AD8FB61CA3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BF69325-B739-46A7-9651-0C4E960E1D64}"/>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10834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B5368E-DFD6-436E-AAFF-41995EFFF28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181F942-A33D-44DE-AFB1-AA0164CAD0B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4D4C3E89-8134-4C39-AFB4-E9F33CC3F150}"/>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36C9D9E8-7586-48E3-9798-D45B6F44A459}"/>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6" name="عنصر نائب للتذييل 5">
            <a:extLst>
              <a:ext uri="{FF2B5EF4-FFF2-40B4-BE49-F238E27FC236}">
                <a16:creationId xmlns:a16="http://schemas.microsoft.com/office/drawing/2014/main" id="{01E1C080-FE31-4D8B-B952-CA7E61EF0AA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0F5037A-AE95-4418-B0A7-AC101FABB987}"/>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95988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A9833F-C375-450B-A8CA-74CFF9E378E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FFBC774-795B-409C-9D0C-305CBB46C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10C2B4D-DCAE-44BB-8099-262D2B7353A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B94C1F4-7740-4275-BE72-7B37CE815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27F3381-2012-499C-9A05-8BCCB5A0A0C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FA7907EE-F675-40E1-BCC7-DF517A634EBD}"/>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8" name="عنصر نائب للتذييل 7">
            <a:extLst>
              <a:ext uri="{FF2B5EF4-FFF2-40B4-BE49-F238E27FC236}">
                <a16:creationId xmlns:a16="http://schemas.microsoft.com/office/drawing/2014/main" id="{580AE707-42C2-4AF0-BB97-FC052D39CC2D}"/>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7611ABA6-FA5A-4BE2-9950-9CF00C802D97}"/>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272002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8C6C8B-89B9-4F99-936D-F377100FA07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C7AD248-57C6-4D27-8B08-B7263E6D44C6}"/>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4" name="عنصر نائب للتذييل 3">
            <a:extLst>
              <a:ext uri="{FF2B5EF4-FFF2-40B4-BE49-F238E27FC236}">
                <a16:creationId xmlns:a16="http://schemas.microsoft.com/office/drawing/2014/main" id="{60D65695-F49C-44F4-BB25-783C8E5C329F}"/>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E049E65E-E337-47B5-B81A-C7629BB6E20C}"/>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45502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67D46EC-EF4A-4F01-B22E-DF65729B6DD7}"/>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3" name="عنصر نائب للتذييل 2">
            <a:extLst>
              <a:ext uri="{FF2B5EF4-FFF2-40B4-BE49-F238E27FC236}">
                <a16:creationId xmlns:a16="http://schemas.microsoft.com/office/drawing/2014/main" id="{F9F9A406-28D0-4098-85D2-7CA083DBA3BC}"/>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DE998993-5552-4420-AA6F-CB73835C0EFE}"/>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283734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D0B3F7-0218-4599-915B-6ECE4B52641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D8312C5-6338-4B7F-A0CA-9549C1ADE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C5C34B0-10F6-4518-ADDF-D857EFA48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53DAFE1-36E4-465E-9351-B28F24C6D22B}"/>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6" name="عنصر نائب للتذييل 5">
            <a:extLst>
              <a:ext uri="{FF2B5EF4-FFF2-40B4-BE49-F238E27FC236}">
                <a16:creationId xmlns:a16="http://schemas.microsoft.com/office/drawing/2014/main" id="{D8B003C1-83F7-40CB-8416-A281586AB1B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B1D0F98B-2D39-4082-B748-FB3D67A35C1C}"/>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183267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867ED5-EDB6-4DF6-8C9B-F81A36F11FD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AA379FF-44E8-4645-86A3-0A23760F3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DCB1259-747B-4045-A1E4-A45A306E9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0B785B9-59CF-4F4C-AB29-8D680949A63A}"/>
              </a:ext>
            </a:extLst>
          </p:cNvPr>
          <p:cNvSpPr>
            <a:spLocks noGrp="1"/>
          </p:cNvSpPr>
          <p:nvPr>
            <p:ph type="dt" sz="half" idx="10"/>
          </p:nvPr>
        </p:nvSpPr>
        <p:spPr/>
        <p:txBody>
          <a:bodyPr/>
          <a:lstStyle/>
          <a:p>
            <a:fld id="{D9BA0190-E276-4043-A103-CA1985B7FF93}" type="datetimeFigureOut">
              <a:rPr lang="ar-SA" smtClean="0"/>
              <a:t>14/02/42</a:t>
            </a:fld>
            <a:endParaRPr lang="ar-SA"/>
          </a:p>
        </p:txBody>
      </p:sp>
      <p:sp>
        <p:nvSpPr>
          <p:cNvPr id="6" name="عنصر نائب للتذييل 5">
            <a:extLst>
              <a:ext uri="{FF2B5EF4-FFF2-40B4-BE49-F238E27FC236}">
                <a16:creationId xmlns:a16="http://schemas.microsoft.com/office/drawing/2014/main" id="{5AA48023-B522-4826-96F9-D33D245310C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24D9E0F-6D5C-4835-BF6C-F5B6A22BBA38}"/>
              </a:ext>
            </a:extLst>
          </p:cNvPr>
          <p:cNvSpPr>
            <a:spLocks noGrp="1"/>
          </p:cNvSpPr>
          <p:nvPr>
            <p:ph type="sldNum" sz="quarter" idx="12"/>
          </p:nvPr>
        </p:nvSpPr>
        <p:spPr/>
        <p:txBody>
          <a:bodyPr/>
          <a:lstStyle/>
          <a:p>
            <a:fld id="{943916FE-01D9-4AEB-8BAF-B21EFB913CF7}" type="slidenum">
              <a:rPr lang="ar-SA" smtClean="0"/>
              <a:t>‹#›</a:t>
            </a:fld>
            <a:endParaRPr lang="ar-SA"/>
          </a:p>
        </p:txBody>
      </p:sp>
    </p:spTree>
    <p:extLst>
      <p:ext uri="{BB962C8B-B14F-4D97-AF65-F5344CB8AC3E}">
        <p14:creationId xmlns:p14="http://schemas.microsoft.com/office/powerpoint/2010/main" val="407555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6F842BC-71C3-4760-97BB-A0F808CE957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7565E69-080A-4C33-9425-4D0E260A8C6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20867D6-34FC-494F-9A7E-5CF328E29E8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BA0190-E276-4043-A103-CA1985B7FF93}" type="datetimeFigureOut">
              <a:rPr lang="ar-SA" smtClean="0"/>
              <a:t>14/02/42</a:t>
            </a:fld>
            <a:endParaRPr lang="ar-SA"/>
          </a:p>
        </p:txBody>
      </p:sp>
      <p:sp>
        <p:nvSpPr>
          <p:cNvPr id="5" name="عنصر نائب للتذييل 4">
            <a:extLst>
              <a:ext uri="{FF2B5EF4-FFF2-40B4-BE49-F238E27FC236}">
                <a16:creationId xmlns:a16="http://schemas.microsoft.com/office/drawing/2014/main" id="{38836A57-DB79-438B-845D-0BA52E1B8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7A05D60-66C0-4EC2-A168-57D29C33664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3916FE-01D9-4AEB-8BAF-B21EFB913CF7}" type="slidenum">
              <a:rPr lang="ar-SA" smtClean="0"/>
              <a:t>‹#›</a:t>
            </a:fld>
            <a:endParaRPr lang="ar-SA"/>
          </a:p>
        </p:txBody>
      </p:sp>
    </p:spTree>
    <p:extLst>
      <p:ext uri="{BB962C8B-B14F-4D97-AF65-F5344CB8AC3E}">
        <p14:creationId xmlns:p14="http://schemas.microsoft.com/office/powerpoint/2010/main" val="3337998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7.gif"/><Relationship Id="rId4" Type="http://schemas.microsoft.com/office/2007/relationships/hdphoto" Target="../media/hdphoto4.wdp"/></Relationships>
</file>

<file path=ppt/slides/_rels/slide10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2.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4.jpg"/></Relationships>
</file>

<file path=ppt/slides/_rels/slide11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8.jpg"/><Relationship Id="rId5" Type="http://schemas.openxmlformats.org/officeDocument/2006/relationships/image" Target="../media/image77.jpeg"/><Relationship Id="rId4" Type="http://schemas.openxmlformats.org/officeDocument/2006/relationships/image" Target="../media/image76.jpeg"/></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8" Type="http://schemas.openxmlformats.org/officeDocument/2006/relationships/slide" Target="slide158.xml"/><Relationship Id="rId13" Type="http://schemas.openxmlformats.org/officeDocument/2006/relationships/slide" Target="slide170.xml"/><Relationship Id="rId18" Type="http://schemas.openxmlformats.org/officeDocument/2006/relationships/slide" Target="slide183.xml"/><Relationship Id="rId3" Type="http://schemas.openxmlformats.org/officeDocument/2006/relationships/image" Target="../media/image3.png"/><Relationship Id="rId7" Type="http://schemas.openxmlformats.org/officeDocument/2006/relationships/slide" Target="slide154.xml"/><Relationship Id="rId12" Type="http://schemas.openxmlformats.org/officeDocument/2006/relationships/slide" Target="slide166.xml"/><Relationship Id="rId17" Type="http://schemas.openxmlformats.org/officeDocument/2006/relationships/slide" Target="slide182.xml"/><Relationship Id="rId2" Type="http://schemas.openxmlformats.org/officeDocument/2006/relationships/image" Target="../media/image2.png"/><Relationship Id="rId16" Type="http://schemas.openxmlformats.org/officeDocument/2006/relationships/slide" Target="slide180.xml"/><Relationship Id="rId20" Type="http://schemas.openxmlformats.org/officeDocument/2006/relationships/slide" Target="slide185.xml"/><Relationship Id="rId1" Type="http://schemas.openxmlformats.org/officeDocument/2006/relationships/slideLayout" Target="../slideLayouts/slideLayout7.xml"/><Relationship Id="rId6" Type="http://schemas.openxmlformats.org/officeDocument/2006/relationships/slide" Target="slide165.xml"/><Relationship Id="rId11" Type="http://schemas.openxmlformats.org/officeDocument/2006/relationships/slide" Target="slide164.xml"/><Relationship Id="rId5" Type="http://schemas.openxmlformats.org/officeDocument/2006/relationships/slide" Target="slide160.xml"/><Relationship Id="rId15" Type="http://schemas.openxmlformats.org/officeDocument/2006/relationships/slide" Target="slide179.xml"/><Relationship Id="rId10" Type="http://schemas.openxmlformats.org/officeDocument/2006/relationships/slide" Target="slide161.xml"/><Relationship Id="rId19" Type="http://schemas.openxmlformats.org/officeDocument/2006/relationships/slide" Target="slide184.xml"/><Relationship Id="rId4" Type="http://schemas.openxmlformats.org/officeDocument/2006/relationships/slide" Target="slide151.xml"/><Relationship Id="rId9" Type="http://schemas.openxmlformats.org/officeDocument/2006/relationships/slide" Target="slide159.xml"/><Relationship Id="rId14" Type="http://schemas.openxmlformats.org/officeDocument/2006/relationships/slide" Target="slide176.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2.gif"/><Relationship Id="rId4" Type="http://schemas.microsoft.com/office/2007/relationships/hdphoto" Target="../media/hdphoto2.wdp"/></Relationships>
</file>

<file path=ppt/slides/_rels/slide156.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170.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0.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8" Type="http://schemas.openxmlformats.org/officeDocument/2006/relationships/slide" Target="slide208.xml"/><Relationship Id="rId3" Type="http://schemas.openxmlformats.org/officeDocument/2006/relationships/image" Target="../media/image3.png"/><Relationship Id="rId7" Type="http://schemas.openxmlformats.org/officeDocument/2006/relationships/slide" Target="slide20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01.xml"/><Relationship Id="rId5" Type="http://schemas.openxmlformats.org/officeDocument/2006/relationships/slide" Target="slide209.xml"/><Relationship Id="rId10" Type="http://schemas.openxmlformats.org/officeDocument/2006/relationships/slide" Target="slide200.xml"/><Relationship Id="rId4" Type="http://schemas.openxmlformats.org/officeDocument/2006/relationships/slide" Target="slide193.xml"/><Relationship Id="rId9" Type="http://schemas.openxmlformats.org/officeDocument/2006/relationships/slide" Target="slide205.xml"/></Relationships>
</file>

<file path=ppt/slides/_rels/slide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png"/><Relationship Id="rId7" Type="http://schemas.openxmlformats.org/officeDocument/2006/relationships/slide" Target="slide8.xml"/><Relationship Id="rId12"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11.xml"/><Relationship Id="rId10" Type="http://schemas.openxmlformats.org/officeDocument/2006/relationships/slide" Target="slide4.xml"/><Relationship Id="rId4" Type="http://schemas.openxmlformats.org/officeDocument/2006/relationships/slide" Target="slide10.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32.xml"/><Relationship Id="rId3" Type="http://schemas.openxmlformats.org/officeDocument/2006/relationships/image" Target="../media/image3.png"/><Relationship Id="rId7" Type="http://schemas.openxmlformats.org/officeDocument/2006/relationships/slide" Target="slide27.xml"/><Relationship Id="rId12" Type="http://schemas.openxmlformats.org/officeDocument/2006/relationships/slide" Target="slide2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6.xml"/><Relationship Id="rId11" Type="http://schemas.openxmlformats.org/officeDocument/2006/relationships/slide" Target="slide24.xml"/><Relationship Id="rId5" Type="http://schemas.openxmlformats.org/officeDocument/2006/relationships/slide" Target="slide30.xml"/><Relationship Id="rId10" Type="http://schemas.openxmlformats.org/officeDocument/2006/relationships/slide" Target="slide23.xml"/><Relationship Id="rId4" Type="http://schemas.openxmlformats.org/officeDocument/2006/relationships/slide" Target="slide29.xml"/><Relationship Id="rId9" Type="http://schemas.openxmlformats.org/officeDocument/2006/relationships/slide" Target="slide28.xml"/><Relationship Id="rId14" Type="http://schemas.openxmlformats.org/officeDocument/2006/relationships/slide" Target="slide35.xml"/></Relationships>
</file>

<file path=ppt/slides/_rels/slide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3.png"/><Relationship Id="rId7" Type="http://schemas.openxmlformats.org/officeDocument/2006/relationships/slide" Target="slide44.xml"/><Relationship Id="rId12" Type="http://schemas.openxmlformats.org/officeDocument/2006/relationships/slide" Target="slide4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1.xml"/><Relationship Id="rId11" Type="http://schemas.openxmlformats.org/officeDocument/2006/relationships/slide" Target="slide39.xml"/><Relationship Id="rId5" Type="http://schemas.openxmlformats.org/officeDocument/2006/relationships/slide" Target="slide40.xml"/><Relationship Id="rId10" Type="http://schemas.openxmlformats.org/officeDocument/2006/relationships/slide" Target="slide38.xml"/><Relationship Id="rId4" Type="http://schemas.openxmlformats.org/officeDocument/2006/relationships/slide" Target="slide43.xml"/><Relationship Id="rId9" Type="http://schemas.openxmlformats.org/officeDocument/2006/relationships/slide" Target="slide37.xml"/></Relationships>
</file>

<file path=ppt/slides/_rels/slide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png"/><Relationship Id="rId7"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21.sv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63.xml"/><Relationship Id="rId18" Type="http://schemas.openxmlformats.org/officeDocument/2006/relationships/slide" Target="slide73.xml"/><Relationship Id="rId3" Type="http://schemas.openxmlformats.org/officeDocument/2006/relationships/slide" Target="slide55.xml"/><Relationship Id="rId7" Type="http://schemas.openxmlformats.org/officeDocument/2006/relationships/slide" Target="slide70.xml"/><Relationship Id="rId12" Type="http://schemas.openxmlformats.org/officeDocument/2006/relationships/slide" Target="slide68.xml"/><Relationship Id="rId17" Type="http://schemas.openxmlformats.org/officeDocument/2006/relationships/slide" Target="slide69.xml"/><Relationship Id="rId2" Type="http://schemas.openxmlformats.org/officeDocument/2006/relationships/image" Target="../media/image2.png"/><Relationship Id="rId16" Type="http://schemas.openxmlformats.org/officeDocument/2006/relationships/slide" Target="slide64.xml"/><Relationship Id="rId20" Type="http://schemas.openxmlformats.org/officeDocument/2006/relationships/slide" Target="slide75.xml"/><Relationship Id="rId1" Type="http://schemas.openxmlformats.org/officeDocument/2006/relationships/slideLayout" Target="../slideLayouts/slideLayout2.xml"/><Relationship Id="rId6" Type="http://schemas.openxmlformats.org/officeDocument/2006/relationships/slide" Target="slide56.xml"/><Relationship Id="rId11" Type="http://schemas.openxmlformats.org/officeDocument/2006/relationships/slide" Target="slide57.xml"/><Relationship Id="rId5" Type="http://schemas.openxmlformats.org/officeDocument/2006/relationships/slide" Target="slide65.xml"/><Relationship Id="rId15" Type="http://schemas.openxmlformats.org/officeDocument/2006/relationships/slide" Target="slide58.xml"/><Relationship Id="rId10" Type="http://schemas.openxmlformats.org/officeDocument/2006/relationships/slide" Target="slide71.xml"/><Relationship Id="rId19" Type="http://schemas.openxmlformats.org/officeDocument/2006/relationships/slide" Target="slide74.xml"/><Relationship Id="rId4" Type="http://schemas.openxmlformats.org/officeDocument/2006/relationships/slide" Target="slide59.xml"/><Relationship Id="rId9" Type="http://schemas.openxmlformats.org/officeDocument/2006/relationships/slide" Target="slide61.xml"/><Relationship Id="rId14" Type="http://schemas.openxmlformats.org/officeDocument/2006/relationships/slide" Target="slide72.xml"/></Relationships>
</file>

<file path=ppt/slides/_rels/slide52.xml.rels><?xml version="1.0" encoding="UTF-8" standalone="yes"?>
<Relationships xmlns="http://schemas.openxmlformats.org/package/2006/relationships"><Relationship Id="rId8" Type="http://schemas.openxmlformats.org/officeDocument/2006/relationships/slide" Target="slide86.xml"/><Relationship Id="rId13" Type="http://schemas.openxmlformats.org/officeDocument/2006/relationships/slide" Target="slide98.xml"/><Relationship Id="rId18" Type="http://schemas.openxmlformats.org/officeDocument/2006/relationships/slide" Target="slide100.xml"/><Relationship Id="rId3" Type="http://schemas.openxmlformats.org/officeDocument/2006/relationships/slide" Target="slide76.xml"/><Relationship Id="rId7" Type="http://schemas.openxmlformats.org/officeDocument/2006/relationships/slide" Target="slide91.xml"/><Relationship Id="rId12" Type="http://schemas.openxmlformats.org/officeDocument/2006/relationships/slide" Target="slide87.xml"/><Relationship Id="rId17" Type="http://schemas.openxmlformats.org/officeDocument/2006/relationships/slide" Target="slide99.xml"/><Relationship Id="rId2" Type="http://schemas.openxmlformats.org/officeDocument/2006/relationships/image" Target="../media/image2.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93.xml"/><Relationship Id="rId5" Type="http://schemas.openxmlformats.org/officeDocument/2006/relationships/slide" Target="slide89.xml"/><Relationship Id="rId15" Type="http://schemas.openxmlformats.org/officeDocument/2006/relationships/slide" Target="slide88.xml"/><Relationship Id="rId10" Type="http://schemas.openxmlformats.org/officeDocument/2006/relationships/slide" Target="slide82.xml"/><Relationship Id="rId19" Type="http://schemas.openxmlformats.org/officeDocument/2006/relationships/slide" Target="slide102.xml"/><Relationship Id="rId4" Type="http://schemas.openxmlformats.org/officeDocument/2006/relationships/slide" Target="slide84.xml"/><Relationship Id="rId9" Type="http://schemas.openxmlformats.org/officeDocument/2006/relationships/slide" Target="slide97.xml"/><Relationship Id="rId14" Type="http://schemas.openxmlformats.org/officeDocument/2006/relationships/slide" Target="slide83.xml"/></Relationships>
</file>

<file path=ppt/slides/_rels/slide53.xml.rels><?xml version="1.0" encoding="UTF-8" standalone="yes"?>
<Relationships xmlns="http://schemas.openxmlformats.org/package/2006/relationships"><Relationship Id="rId8" Type="http://schemas.openxmlformats.org/officeDocument/2006/relationships/slide" Target="slide121.xml"/><Relationship Id="rId13" Type="http://schemas.openxmlformats.org/officeDocument/2006/relationships/slide" Target="slide115.xml"/><Relationship Id="rId18" Type="http://schemas.openxmlformats.org/officeDocument/2006/relationships/slide" Target="slide134.xml"/><Relationship Id="rId3" Type="http://schemas.openxmlformats.org/officeDocument/2006/relationships/slide" Target="slide104.xml"/><Relationship Id="rId7" Type="http://schemas.openxmlformats.org/officeDocument/2006/relationships/slide" Target="slide128.xml"/><Relationship Id="rId12" Type="http://schemas.openxmlformats.org/officeDocument/2006/relationships/slide" Target="slide122.xml"/><Relationship Id="rId17" Type="http://schemas.openxmlformats.org/officeDocument/2006/relationships/slide" Target="slide133.xml"/><Relationship Id="rId2" Type="http://schemas.openxmlformats.org/officeDocument/2006/relationships/image" Target="../media/image2.png"/><Relationship Id="rId16" Type="http://schemas.openxmlformats.org/officeDocument/2006/relationships/slide" Target="slide131.xml"/><Relationship Id="rId1" Type="http://schemas.openxmlformats.org/officeDocument/2006/relationships/slideLayout" Target="../slideLayouts/slideLayout2.xml"/><Relationship Id="rId6" Type="http://schemas.openxmlformats.org/officeDocument/2006/relationships/slide" Target="slide105.xml"/><Relationship Id="rId11" Type="http://schemas.openxmlformats.org/officeDocument/2006/relationships/slide" Target="slide107.xml"/><Relationship Id="rId5" Type="http://schemas.openxmlformats.org/officeDocument/2006/relationships/slide" Target="slide118.xml"/><Relationship Id="rId15" Type="http://schemas.openxmlformats.org/officeDocument/2006/relationships/slide" Target="slide124.xml"/><Relationship Id="rId10" Type="http://schemas.openxmlformats.org/officeDocument/2006/relationships/slide" Target="slide130.xml"/><Relationship Id="rId4" Type="http://schemas.openxmlformats.org/officeDocument/2006/relationships/slide" Target="slide111.xml"/><Relationship Id="rId9" Type="http://schemas.openxmlformats.org/officeDocument/2006/relationships/slide" Target="slide112.xml"/><Relationship Id="rId14" Type="http://schemas.openxmlformats.org/officeDocument/2006/relationships/slide" Target="slide110.xml"/></Relationships>
</file>

<file path=ppt/slides/_rels/slide54.xml.rels><?xml version="1.0" encoding="UTF-8" standalone="yes"?>
<Relationships xmlns="http://schemas.openxmlformats.org/package/2006/relationships"><Relationship Id="rId8" Type="http://schemas.openxmlformats.org/officeDocument/2006/relationships/slide" Target="slide141.xml"/><Relationship Id="rId13" Type="http://schemas.openxmlformats.org/officeDocument/2006/relationships/slide" Target="slide144.xml"/><Relationship Id="rId3" Type="http://schemas.openxmlformats.org/officeDocument/2006/relationships/slide" Target="slide135.xml"/><Relationship Id="rId7" Type="http://schemas.openxmlformats.org/officeDocument/2006/relationships/slide" Target="slide146.xml"/><Relationship Id="rId12" Type="http://schemas.openxmlformats.org/officeDocument/2006/relationships/slide" Target="slide13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36.xml"/><Relationship Id="rId11" Type="http://schemas.openxmlformats.org/officeDocument/2006/relationships/slide" Target="slide142.xml"/><Relationship Id="rId5" Type="http://schemas.openxmlformats.org/officeDocument/2006/relationships/slide" Target="slide145.xml"/><Relationship Id="rId10" Type="http://schemas.openxmlformats.org/officeDocument/2006/relationships/slide" Target="slide147.xml"/><Relationship Id="rId4" Type="http://schemas.openxmlformats.org/officeDocument/2006/relationships/slide" Target="slide140.xml"/><Relationship Id="rId9" Type="http://schemas.openxmlformats.org/officeDocument/2006/relationships/slide" Target="slide138.xml"/><Relationship Id="rId14" Type="http://schemas.openxmlformats.org/officeDocument/2006/relationships/slide" Target="slide148.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1.svg"/></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0.png"/><Relationship Id="rId7" Type="http://schemas.openxmlformats.org/officeDocument/2006/relationships/image" Target="../media/image45.png"/><Relationship Id="rId12" Type="http://schemas.openxmlformats.org/officeDocument/2006/relationships/image" Target="../media/image4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47.png"/><Relationship Id="rId5" Type="http://schemas.openxmlformats.org/officeDocument/2006/relationships/image" Target="../media/image6.png"/><Relationship Id="rId10" Type="http://schemas.openxmlformats.org/officeDocument/2006/relationships/image" Target="../media/image41.svg"/><Relationship Id="rId4" Type="http://schemas.openxmlformats.org/officeDocument/2006/relationships/image" Target="../media/image21.svg"/><Relationship Id="rId9" Type="http://schemas.openxmlformats.org/officeDocument/2006/relationships/image" Target="../media/image40.png"/></Relationships>
</file>

<file path=ppt/slides/_rels/slide6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1.svg"/><Relationship Id="rId9" Type="http://schemas.openxmlformats.org/officeDocument/2006/relationships/image" Target="../media/image49.jpeg"/></Relationships>
</file>

<file path=ppt/slides/_rels/slide6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3.wdp"/></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8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2.png"/><Relationship Id="rId4" Type="http://schemas.openxmlformats.org/officeDocument/2006/relationships/image" Target="../media/image21.svg"/></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7.svg"/></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9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7.gif"/><Relationship Id="rId4" Type="http://schemas.microsoft.com/office/2007/relationships/hdphoto" Target="../media/hdphoto4.wdp"/></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7.gif"/><Relationship Id="rId4" Type="http://schemas.microsoft.com/office/2007/relationships/hdphoto" Target="../media/hdphoto4.wdp"/></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غرفة&#10;&#10;تم إنشاء الوصف تلقائياً">
            <a:extLst>
              <a:ext uri="{FF2B5EF4-FFF2-40B4-BE49-F238E27FC236}">
                <a16:creationId xmlns:a16="http://schemas.microsoft.com/office/drawing/2014/main" id="{D7C45FE1-D845-442E-A0FC-CCDB44A6034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539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1FD53F9F-82A5-42EA-A7DB-C55F3E0DEB53}"/>
              </a:ext>
            </a:extLst>
          </p:cNvPr>
          <p:cNvSpPr txBox="1"/>
          <p:nvPr/>
        </p:nvSpPr>
        <p:spPr>
          <a:xfrm>
            <a:off x="5341712" y="436884"/>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وقت الأمر بالصلاة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2" name="زاوية مطوية 5">
            <a:extLst>
              <a:ext uri="{FF2B5EF4-FFF2-40B4-BE49-F238E27FC236}">
                <a16:creationId xmlns:a16="http://schemas.microsoft.com/office/drawing/2014/main" id="{55D96BAB-A157-4A56-9CF8-5CF5C05982B4}"/>
              </a:ext>
            </a:extLst>
          </p:cNvPr>
          <p:cNvSpPr/>
          <p:nvPr/>
        </p:nvSpPr>
        <p:spPr>
          <a:xfrm>
            <a:off x="3972699" y="1251687"/>
            <a:ext cx="5895975" cy="978161"/>
          </a:xfrm>
          <a:prstGeom prst="roundRect">
            <a:avLst/>
          </a:prstGeom>
          <a:noFill/>
          <a:ln w="285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ويؤمر بها صغير لسبع أي يلزم وليه : </a:t>
            </a:r>
            <a:endParaRPr lang="ar-SA" sz="3000" dirty="0"/>
          </a:p>
        </p:txBody>
      </p:sp>
      <p:sp>
        <p:nvSpPr>
          <p:cNvPr id="19" name="سهم: منحني لليمين 18">
            <a:extLst>
              <a:ext uri="{FF2B5EF4-FFF2-40B4-BE49-F238E27FC236}">
                <a16:creationId xmlns:a16="http://schemas.microsoft.com/office/drawing/2014/main" id="{36CD253A-CC15-4990-B892-381FC282CDB1}"/>
              </a:ext>
            </a:extLst>
          </p:cNvPr>
          <p:cNvSpPr/>
          <p:nvPr/>
        </p:nvSpPr>
        <p:spPr>
          <a:xfrm>
            <a:off x="3274291" y="1549046"/>
            <a:ext cx="474702" cy="1028137"/>
          </a:xfrm>
          <a:prstGeom prst="curvedRightArrow">
            <a:avLst>
              <a:gd name="adj1" fmla="val 0"/>
              <a:gd name="adj2" fmla="val 50000"/>
              <a:gd name="adj3" fmla="val 25000"/>
            </a:avLst>
          </a:prstGeom>
          <a:noFill/>
          <a:ln w="28575">
            <a:solidFill>
              <a:srgbClr val="FCBFB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1" name="زاوية مطوية 5">
            <a:extLst>
              <a:ext uri="{FF2B5EF4-FFF2-40B4-BE49-F238E27FC236}">
                <a16:creationId xmlns:a16="http://schemas.microsoft.com/office/drawing/2014/main" id="{37350708-40CC-4C3C-A219-A373ADEB4310}"/>
              </a:ext>
            </a:extLst>
          </p:cNvPr>
          <p:cNvSpPr/>
          <p:nvPr/>
        </p:nvSpPr>
        <p:spPr>
          <a:xfrm>
            <a:off x="3972699" y="2457199"/>
            <a:ext cx="5895975" cy="978161"/>
          </a:xfrm>
          <a:prstGeom prst="roundRect">
            <a:avLst/>
          </a:prstGeom>
          <a:noFill/>
          <a:ln w="285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أن يأمره بالصلاة لتمام سبع سنين </a:t>
            </a:r>
            <a:endParaRPr lang="ar-SA" sz="3000" dirty="0"/>
          </a:p>
        </p:txBody>
      </p:sp>
      <p:sp>
        <p:nvSpPr>
          <p:cNvPr id="23" name="زاوية مطوية 5">
            <a:extLst>
              <a:ext uri="{FF2B5EF4-FFF2-40B4-BE49-F238E27FC236}">
                <a16:creationId xmlns:a16="http://schemas.microsoft.com/office/drawing/2014/main" id="{7289E3FC-70BB-47AA-AC67-CC16B8124E6D}"/>
              </a:ext>
            </a:extLst>
          </p:cNvPr>
          <p:cNvSpPr/>
          <p:nvPr/>
        </p:nvSpPr>
        <p:spPr>
          <a:xfrm>
            <a:off x="3972699" y="3649992"/>
            <a:ext cx="5895975" cy="978161"/>
          </a:xfrm>
          <a:prstGeom prst="roundRect">
            <a:avLst/>
          </a:prstGeom>
          <a:noFill/>
          <a:ln w="285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وتعليمه إياها، والطهارة </a:t>
            </a:r>
            <a:r>
              <a:rPr lang="ar-SA" sz="3000" b="1" dirty="0" err="1">
                <a:solidFill>
                  <a:schemeClr val="tx1"/>
                </a:solidFill>
                <a:latin typeface="Sakkal Majalla" pitchFamily="2" charset="-78"/>
                <a:cs typeface="Sakkal Majalla" pitchFamily="2" charset="-78"/>
              </a:rPr>
              <a:t>ليعتادها</a:t>
            </a:r>
            <a:r>
              <a:rPr lang="ar-SA" sz="3000" b="1" dirty="0">
                <a:solidFill>
                  <a:schemeClr val="tx1"/>
                </a:solidFill>
                <a:latin typeface="Sakkal Majalla" pitchFamily="2" charset="-78"/>
                <a:cs typeface="Sakkal Majalla" pitchFamily="2" charset="-78"/>
              </a:rPr>
              <a:t> ذكرا كان أو أنثى، </a:t>
            </a:r>
            <a:endParaRPr lang="ar-SA" sz="3000" dirty="0"/>
          </a:p>
        </p:txBody>
      </p:sp>
      <p:sp>
        <p:nvSpPr>
          <p:cNvPr id="25" name="زاوية مطوية 5">
            <a:extLst>
              <a:ext uri="{FF2B5EF4-FFF2-40B4-BE49-F238E27FC236}">
                <a16:creationId xmlns:a16="http://schemas.microsoft.com/office/drawing/2014/main" id="{E08DBF75-7C36-4825-B97D-CB1284CC0331}"/>
              </a:ext>
            </a:extLst>
          </p:cNvPr>
          <p:cNvSpPr/>
          <p:nvPr/>
        </p:nvSpPr>
        <p:spPr>
          <a:xfrm>
            <a:off x="3972699" y="4842785"/>
            <a:ext cx="5895975" cy="978161"/>
          </a:xfrm>
          <a:prstGeom prst="roundRect">
            <a:avLst/>
          </a:prstGeom>
          <a:noFill/>
          <a:ln w="285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وأن يكفه عن المفاسد</a:t>
            </a:r>
            <a:endParaRPr lang="ar-SA" sz="3000" dirty="0">
              <a:solidFill>
                <a:schemeClr val="tx1"/>
              </a:solidFill>
              <a:latin typeface="Sakkal Majalla" pitchFamily="2" charset="-78"/>
              <a:cs typeface="Sakkal Majalla" pitchFamily="2" charset="-78"/>
            </a:endParaRPr>
          </a:p>
        </p:txBody>
      </p:sp>
      <p:sp>
        <p:nvSpPr>
          <p:cNvPr id="27" name="سهم: منحني لليمين 26">
            <a:extLst>
              <a:ext uri="{FF2B5EF4-FFF2-40B4-BE49-F238E27FC236}">
                <a16:creationId xmlns:a16="http://schemas.microsoft.com/office/drawing/2014/main" id="{5275F2AE-E739-478F-A261-73142564DB6E}"/>
              </a:ext>
            </a:extLst>
          </p:cNvPr>
          <p:cNvSpPr/>
          <p:nvPr/>
        </p:nvSpPr>
        <p:spPr>
          <a:xfrm>
            <a:off x="3274291" y="2987433"/>
            <a:ext cx="513577" cy="1104337"/>
          </a:xfrm>
          <a:prstGeom prst="curvedRightArrow">
            <a:avLst>
              <a:gd name="adj1" fmla="val 0"/>
              <a:gd name="adj2" fmla="val 50000"/>
              <a:gd name="adj3" fmla="val 25000"/>
            </a:avLst>
          </a:prstGeom>
          <a:noFill/>
          <a:ln w="28575">
            <a:solidFill>
              <a:srgbClr val="FCBFB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منحني لليمين 28">
            <a:extLst>
              <a:ext uri="{FF2B5EF4-FFF2-40B4-BE49-F238E27FC236}">
                <a16:creationId xmlns:a16="http://schemas.microsoft.com/office/drawing/2014/main" id="{2E9DAC39-2723-4922-BAF4-6982E311F530}"/>
              </a:ext>
            </a:extLst>
          </p:cNvPr>
          <p:cNvSpPr/>
          <p:nvPr/>
        </p:nvSpPr>
        <p:spPr>
          <a:xfrm>
            <a:off x="3344823" y="4502020"/>
            <a:ext cx="513577" cy="1104337"/>
          </a:xfrm>
          <a:prstGeom prst="curvedRightArrow">
            <a:avLst>
              <a:gd name="adj1" fmla="val 0"/>
              <a:gd name="adj2" fmla="val 50000"/>
              <a:gd name="adj3" fmla="val 25000"/>
            </a:avLst>
          </a:prstGeom>
          <a:noFill/>
          <a:ln w="28575">
            <a:solidFill>
              <a:srgbClr val="FCBFB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Tree>
    <p:extLst>
      <p:ext uri="{BB962C8B-B14F-4D97-AF65-F5344CB8AC3E}">
        <p14:creationId xmlns:p14="http://schemas.microsoft.com/office/powerpoint/2010/main" val="1721413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2476501" y="423628"/>
            <a:ext cx="93268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يباح لبسه من الحرير مقدرًا بأربع أصابع فما دون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CE127FC4-BEA2-4C99-8417-77DC3A16EF38}"/>
              </a:ext>
            </a:extLst>
          </p:cNvPr>
          <p:cNvSpPr txBox="1"/>
          <p:nvPr/>
        </p:nvSpPr>
        <p:spPr>
          <a:xfrm>
            <a:off x="1476375" y="1200897"/>
            <a:ext cx="9993588" cy="3139321"/>
          </a:xfrm>
          <a:prstGeom prst="rect">
            <a:avLst/>
          </a:prstGeom>
          <a:noFill/>
        </p:spPr>
        <p:txBody>
          <a:bodyPr wrap="square" rtlCol="1">
            <a:spAutoFit/>
          </a:bodyPr>
          <a:lstStyle/>
          <a:p>
            <a:r>
              <a:rPr lang="ar-SA" sz="3000" i="0" dirty="0">
                <a:effectLst/>
                <a:latin typeface="Sakkal Majalla" panose="02000000000000000000" pitchFamily="2" charset="-78"/>
                <a:cs typeface="Sakkal Majalla" panose="02000000000000000000" pitchFamily="2" charset="-78"/>
              </a:rPr>
              <a:t>أو كان الحرير علما وهو طراز الثوب أربع أصابع فما دون </a:t>
            </a:r>
          </a:p>
          <a:p>
            <a:r>
              <a:rPr lang="ar-SA" sz="3000" dirty="0">
                <a:latin typeface="Sakkal Majalla" panose="02000000000000000000" pitchFamily="2" charset="-78"/>
                <a:cs typeface="Sakkal Majalla" panose="02000000000000000000" pitchFamily="2" charset="-78"/>
              </a:rPr>
              <a:t>أو كان رقاعا أو لبنة جيب وهو الزيق وسجف فراء جمع فروة ونحوها مما يسجف فكل ذلك </a:t>
            </a:r>
          </a:p>
          <a:p>
            <a:endParaRPr lang="ar-SA" sz="3000" i="0" dirty="0">
              <a:effectLst/>
              <a:latin typeface="Sakkal Majalla" panose="02000000000000000000" pitchFamily="2" charset="-78"/>
              <a:cs typeface="Sakkal Majalla" panose="02000000000000000000" pitchFamily="2" charset="-78"/>
            </a:endParaRPr>
          </a:p>
          <a:p>
            <a:r>
              <a:rPr lang="ar-SA" sz="3000" i="0" dirty="0">
                <a:effectLst/>
                <a:latin typeface="Sakkal Majalla" panose="02000000000000000000" pitchFamily="2" charset="-78"/>
                <a:cs typeface="Sakkal Majalla" panose="02000000000000000000" pitchFamily="2" charset="-78"/>
              </a:rPr>
              <a:t>                                                   يباح من الحرير، إذا كان قدر أربع أصابع فأقل. </a:t>
            </a:r>
          </a:p>
          <a:p>
            <a:r>
              <a:rPr lang="ar-SA" sz="3000" i="0" dirty="0">
                <a:effectLst/>
                <a:latin typeface="Sakkal Majalla" panose="02000000000000000000" pitchFamily="2" charset="-78"/>
                <a:cs typeface="Sakkal Majalla" panose="02000000000000000000" pitchFamily="2" charset="-78"/>
              </a:rPr>
              <a:t>لما روى مسلم عن عمر «أن النبي - صَلَّى اللَّهُ عَلَيْهِ وَسَلَّمَ - نهى عن لبس الحرير إلا موضع أصبعين أو ثلاثة أو أربعة» </a:t>
            </a:r>
          </a:p>
          <a:p>
            <a:endParaRPr lang="ar-SA" dirty="0"/>
          </a:p>
        </p:txBody>
      </p:sp>
      <p:sp>
        <p:nvSpPr>
          <p:cNvPr id="5" name="مربع نص 4">
            <a:extLst>
              <a:ext uri="{FF2B5EF4-FFF2-40B4-BE49-F238E27FC236}">
                <a16:creationId xmlns:a16="http://schemas.microsoft.com/office/drawing/2014/main" id="{9CB16E2E-1251-4103-97B3-CD5965233009}"/>
              </a:ext>
            </a:extLst>
          </p:cNvPr>
          <p:cNvSpPr txBox="1"/>
          <p:nvPr/>
        </p:nvSpPr>
        <p:spPr>
          <a:xfrm>
            <a:off x="8660088" y="2493558"/>
            <a:ext cx="1076186" cy="553998"/>
          </a:xfrm>
          <a:prstGeom prst="rect">
            <a:avLst/>
          </a:prstGeom>
          <a:solidFill>
            <a:srgbClr val="87A4D8"/>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pic>
        <p:nvPicPr>
          <p:cNvPr id="7" name="صورة 6">
            <a:extLst>
              <a:ext uri="{FF2B5EF4-FFF2-40B4-BE49-F238E27FC236}">
                <a16:creationId xmlns:a16="http://schemas.microsoft.com/office/drawing/2014/main" id="{BF0BD454-24FA-42EE-8636-C76568E1DFE0}"/>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a:xfrm>
            <a:off x="299297" y="3673834"/>
            <a:ext cx="3357160" cy="2647950"/>
          </a:xfrm>
          <a:custGeom>
            <a:avLst/>
            <a:gdLst>
              <a:gd name="connsiteX0" fmla="*/ 1678579 w 3357160"/>
              <a:gd name="connsiteY0" fmla="*/ 0 h 2647950"/>
              <a:gd name="connsiteX1" fmla="*/ 3357159 w 3357160"/>
              <a:gd name="connsiteY1" fmla="*/ 1323975 h 2647950"/>
              <a:gd name="connsiteX2" fmla="*/ 1678579 w 3357160"/>
              <a:gd name="connsiteY2" fmla="*/ 2647950 h 2647950"/>
              <a:gd name="connsiteX3" fmla="*/ 0 w 3357160"/>
              <a:gd name="connsiteY3" fmla="*/ 1323975 h 2647950"/>
              <a:gd name="connsiteX4" fmla="*/ 1678579 w 3357160"/>
              <a:gd name="connsiteY4" fmla="*/ 0 h 264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160" h="2647950" fill="none" extrusionOk="0">
                <a:moveTo>
                  <a:pt x="1678579" y="0"/>
                </a:moveTo>
                <a:cubicBezTo>
                  <a:pt x="2815856" y="-26928"/>
                  <a:pt x="3415395" y="624682"/>
                  <a:pt x="3357159" y="1323975"/>
                </a:cubicBezTo>
                <a:cubicBezTo>
                  <a:pt x="3259141" y="2028153"/>
                  <a:pt x="2818193" y="2695940"/>
                  <a:pt x="1678579" y="2647950"/>
                </a:cubicBezTo>
                <a:cubicBezTo>
                  <a:pt x="921703" y="2630932"/>
                  <a:pt x="-133938" y="2197321"/>
                  <a:pt x="0" y="1323975"/>
                </a:cubicBezTo>
                <a:cubicBezTo>
                  <a:pt x="32938" y="694009"/>
                  <a:pt x="776361" y="253299"/>
                  <a:pt x="1678579" y="0"/>
                </a:cubicBezTo>
                <a:close/>
              </a:path>
              <a:path w="3357160" h="2647950" stroke="0" extrusionOk="0">
                <a:moveTo>
                  <a:pt x="1678579" y="0"/>
                </a:moveTo>
                <a:cubicBezTo>
                  <a:pt x="2624506" y="-16892"/>
                  <a:pt x="3257569" y="679426"/>
                  <a:pt x="3357159" y="1323975"/>
                </a:cubicBezTo>
                <a:cubicBezTo>
                  <a:pt x="3321578" y="1880180"/>
                  <a:pt x="2501681" y="2777353"/>
                  <a:pt x="1678579" y="2647950"/>
                </a:cubicBezTo>
                <a:cubicBezTo>
                  <a:pt x="777366" y="2707962"/>
                  <a:pt x="2043" y="1990681"/>
                  <a:pt x="0" y="1323975"/>
                </a:cubicBezTo>
                <a:cubicBezTo>
                  <a:pt x="-22549" y="774459"/>
                  <a:pt x="687091" y="-17034"/>
                  <a:pt x="1678579"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pic>
        <p:nvPicPr>
          <p:cNvPr id="9" name="صورة 8">
            <a:extLst>
              <a:ext uri="{FF2B5EF4-FFF2-40B4-BE49-F238E27FC236}">
                <a16:creationId xmlns:a16="http://schemas.microsoft.com/office/drawing/2014/main" id="{FC80F361-0C49-4D8D-9855-50AE950D75C3}"/>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591256" y="4225265"/>
            <a:ext cx="2130402" cy="2130402"/>
          </a:xfrm>
          <a:custGeom>
            <a:avLst/>
            <a:gdLst>
              <a:gd name="connsiteX0" fmla="*/ 1065201 w 2130402"/>
              <a:gd name="connsiteY0" fmla="*/ 0 h 2130402"/>
              <a:gd name="connsiteX1" fmla="*/ 2130402 w 2130402"/>
              <a:gd name="connsiteY1" fmla="*/ 1065201 h 2130402"/>
              <a:gd name="connsiteX2" fmla="*/ 1065201 w 2130402"/>
              <a:gd name="connsiteY2" fmla="*/ 2130402 h 2130402"/>
              <a:gd name="connsiteX3" fmla="*/ 0 w 2130402"/>
              <a:gd name="connsiteY3" fmla="*/ 1065201 h 2130402"/>
              <a:gd name="connsiteX4" fmla="*/ 1065201 w 2130402"/>
              <a:gd name="connsiteY4" fmla="*/ 0 h 2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402" h="2130402" fill="none" extrusionOk="0">
                <a:moveTo>
                  <a:pt x="1065201" y="0"/>
                </a:moveTo>
                <a:cubicBezTo>
                  <a:pt x="1827238" y="-22255"/>
                  <a:pt x="2253659" y="544463"/>
                  <a:pt x="2130402" y="1065201"/>
                </a:cubicBezTo>
                <a:cubicBezTo>
                  <a:pt x="2049435" y="1631165"/>
                  <a:pt x="1679523" y="2136278"/>
                  <a:pt x="1065201" y="2130402"/>
                </a:cubicBezTo>
                <a:cubicBezTo>
                  <a:pt x="529487" y="2125144"/>
                  <a:pt x="-38124" y="1693952"/>
                  <a:pt x="0" y="1065201"/>
                </a:cubicBezTo>
                <a:cubicBezTo>
                  <a:pt x="39696" y="598925"/>
                  <a:pt x="494093" y="175289"/>
                  <a:pt x="1065201" y="0"/>
                </a:cubicBezTo>
                <a:close/>
              </a:path>
              <a:path w="2130402" h="2130402" stroke="0" extrusionOk="0">
                <a:moveTo>
                  <a:pt x="1065201" y="0"/>
                </a:moveTo>
                <a:cubicBezTo>
                  <a:pt x="1748573" y="-85104"/>
                  <a:pt x="2007475" y="583877"/>
                  <a:pt x="2130402" y="1065201"/>
                </a:cubicBezTo>
                <a:cubicBezTo>
                  <a:pt x="2101475" y="1511219"/>
                  <a:pt x="1560014" y="2246768"/>
                  <a:pt x="1065201" y="2130402"/>
                </a:cubicBezTo>
                <a:cubicBezTo>
                  <a:pt x="516120" y="2221472"/>
                  <a:pt x="4862" y="1499964"/>
                  <a:pt x="0" y="1065201"/>
                </a:cubicBezTo>
                <a:cubicBezTo>
                  <a:pt x="-3326" y="503707"/>
                  <a:pt x="326170" y="-39851"/>
                  <a:pt x="1065201"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24710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3844408" y="559827"/>
            <a:ext cx="4552950"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يباح استعماله من الحرير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6" name="مربع نص 5">
            <a:extLst>
              <a:ext uri="{FF2B5EF4-FFF2-40B4-BE49-F238E27FC236}">
                <a16:creationId xmlns:a16="http://schemas.microsoft.com/office/drawing/2014/main" id="{B7980169-86B4-445B-B5B6-BC3D5527281D}"/>
              </a:ext>
            </a:extLst>
          </p:cNvPr>
          <p:cNvSpPr txBox="1"/>
          <p:nvPr/>
        </p:nvSpPr>
        <p:spPr>
          <a:xfrm>
            <a:off x="2581275" y="1512163"/>
            <a:ext cx="7289411"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كيس مصحف </a:t>
            </a:r>
            <a:endParaRPr lang="en-US" sz="3000" dirty="0">
              <a:latin typeface="Sakkal Majalla" panose="02000000000000000000" pitchFamily="2" charset="-78"/>
              <a:cs typeface="Sakkal Majalla" panose="02000000000000000000" pitchFamily="2" charset="-78"/>
            </a:endParaRPr>
          </a:p>
        </p:txBody>
      </p:sp>
      <p:cxnSp>
        <p:nvCxnSpPr>
          <p:cNvPr id="7" name="موصل: على شكل مرفق 6">
            <a:extLst>
              <a:ext uri="{FF2B5EF4-FFF2-40B4-BE49-F238E27FC236}">
                <a16:creationId xmlns:a16="http://schemas.microsoft.com/office/drawing/2014/main" id="{E49E075C-63AA-4FC2-8A09-6970D226FBEA}"/>
              </a:ext>
            </a:extLst>
          </p:cNvPr>
          <p:cNvCxnSpPr>
            <a:cxnSpLocks/>
          </p:cNvCxnSpPr>
          <p:nvPr/>
        </p:nvCxnSpPr>
        <p:spPr>
          <a:xfrm>
            <a:off x="8302625" y="872060"/>
            <a:ext cx="1770534"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cxnSp>
        <p:nvCxnSpPr>
          <p:cNvPr id="8" name="موصل: على شكل مرفق 7">
            <a:extLst>
              <a:ext uri="{FF2B5EF4-FFF2-40B4-BE49-F238E27FC236}">
                <a16:creationId xmlns:a16="http://schemas.microsoft.com/office/drawing/2014/main" id="{C2C10171-0C22-4701-ABFA-3ED347A27BA9}"/>
              </a:ext>
            </a:extLst>
          </p:cNvPr>
          <p:cNvCxnSpPr>
            <a:cxnSpLocks/>
          </p:cNvCxnSpPr>
          <p:nvPr/>
        </p:nvCxnSpPr>
        <p:spPr>
          <a:xfrm rot="10800000" flipV="1">
            <a:off x="2168607" y="827746"/>
            <a:ext cx="1770537"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sp>
        <p:nvSpPr>
          <p:cNvPr id="10" name="مربع نص 9">
            <a:extLst>
              <a:ext uri="{FF2B5EF4-FFF2-40B4-BE49-F238E27FC236}">
                <a16:creationId xmlns:a16="http://schemas.microsoft.com/office/drawing/2014/main" id="{EFE9ADF5-8DED-4D7B-AA33-862590ED1408}"/>
              </a:ext>
            </a:extLst>
          </p:cNvPr>
          <p:cNvSpPr txBox="1"/>
          <p:nvPr/>
        </p:nvSpPr>
        <p:spPr>
          <a:xfrm>
            <a:off x="2581274" y="2657738"/>
            <a:ext cx="7289411"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خياطة به </a:t>
            </a:r>
            <a:endParaRPr lang="ar-SA" sz="3000" dirty="0"/>
          </a:p>
        </p:txBody>
      </p:sp>
      <p:sp>
        <p:nvSpPr>
          <p:cNvPr id="12" name="مربع نص 11">
            <a:extLst>
              <a:ext uri="{FF2B5EF4-FFF2-40B4-BE49-F238E27FC236}">
                <a16:creationId xmlns:a16="http://schemas.microsoft.com/office/drawing/2014/main" id="{F0E7BC6A-172B-43EF-B480-D9E9F4602144}"/>
              </a:ext>
            </a:extLst>
          </p:cNvPr>
          <p:cNvSpPr txBox="1"/>
          <p:nvPr/>
        </p:nvSpPr>
        <p:spPr>
          <a:xfrm>
            <a:off x="2577582" y="3843093"/>
            <a:ext cx="7289411"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أزرار</a:t>
            </a:r>
          </a:p>
        </p:txBody>
      </p:sp>
      <p:pic>
        <p:nvPicPr>
          <p:cNvPr id="19" name="صورة 18">
            <a:extLst>
              <a:ext uri="{FF2B5EF4-FFF2-40B4-BE49-F238E27FC236}">
                <a16:creationId xmlns:a16="http://schemas.microsoft.com/office/drawing/2014/main" id="{F982E279-85E6-4402-9C50-208E30DDE2B8}"/>
              </a:ext>
            </a:extLst>
          </p:cNvPr>
          <p:cNvPicPr>
            <a:picLocks noChangeAspect="1"/>
          </p:cNvPicPr>
          <p:nvPr/>
        </p:nvPicPr>
        <p:blipFill rotWithShape="1">
          <a:blip r:embed="rId3">
            <a:extLst>
              <a:ext uri="{28A0092B-C50C-407E-A947-70E740481C1C}">
                <a14:useLocalDpi xmlns:a14="http://schemas.microsoft.com/office/drawing/2010/main" val="0"/>
              </a:ext>
            </a:extLst>
          </a:blip>
          <a:srcRect l="3873" t="15421" r="4808" b="6510"/>
          <a:stretch/>
        </p:blipFill>
        <p:spPr>
          <a:xfrm>
            <a:off x="2294618" y="1060685"/>
            <a:ext cx="1345429" cy="1206673"/>
          </a:xfrm>
          <a:custGeom>
            <a:avLst/>
            <a:gdLst>
              <a:gd name="connsiteX0" fmla="*/ 672714 w 1345429"/>
              <a:gd name="connsiteY0" fmla="*/ 0 h 1206673"/>
              <a:gd name="connsiteX1" fmla="*/ 1345429 w 1345429"/>
              <a:gd name="connsiteY1" fmla="*/ 603336 h 1206673"/>
              <a:gd name="connsiteX2" fmla="*/ 672714 w 1345429"/>
              <a:gd name="connsiteY2" fmla="*/ 1206673 h 1206673"/>
              <a:gd name="connsiteX3" fmla="*/ 0 w 1345429"/>
              <a:gd name="connsiteY3" fmla="*/ 603336 h 1206673"/>
              <a:gd name="connsiteX4" fmla="*/ 672714 w 1345429"/>
              <a:gd name="connsiteY4" fmla="*/ 0 h 120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29" h="1206673" fill="none" extrusionOk="0">
                <a:moveTo>
                  <a:pt x="672714" y="0"/>
                </a:moveTo>
                <a:cubicBezTo>
                  <a:pt x="1061636" y="-2228"/>
                  <a:pt x="1372731" y="285086"/>
                  <a:pt x="1345429" y="603336"/>
                </a:cubicBezTo>
                <a:cubicBezTo>
                  <a:pt x="1297304" y="923277"/>
                  <a:pt x="1145333" y="1229496"/>
                  <a:pt x="672714" y="1206673"/>
                </a:cubicBezTo>
                <a:cubicBezTo>
                  <a:pt x="379701" y="1198821"/>
                  <a:pt x="-9346" y="946468"/>
                  <a:pt x="0" y="603336"/>
                </a:cubicBezTo>
                <a:cubicBezTo>
                  <a:pt x="23280" y="341681"/>
                  <a:pt x="307820" y="67683"/>
                  <a:pt x="672714" y="0"/>
                </a:cubicBezTo>
                <a:close/>
              </a:path>
              <a:path w="1345429" h="1206673" stroke="0" extrusionOk="0">
                <a:moveTo>
                  <a:pt x="672714" y="0"/>
                </a:moveTo>
                <a:cubicBezTo>
                  <a:pt x="1062440" y="-16288"/>
                  <a:pt x="1290320" y="318077"/>
                  <a:pt x="1345429" y="603336"/>
                </a:cubicBezTo>
                <a:cubicBezTo>
                  <a:pt x="1323307" y="827740"/>
                  <a:pt x="1017246" y="1240280"/>
                  <a:pt x="672714" y="1206673"/>
                </a:cubicBezTo>
                <a:cubicBezTo>
                  <a:pt x="335254" y="1285797"/>
                  <a:pt x="1707" y="882660"/>
                  <a:pt x="0" y="603336"/>
                </a:cubicBezTo>
                <a:cubicBezTo>
                  <a:pt x="-9167" y="343990"/>
                  <a:pt x="218254" y="-21924"/>
                  <a:pt x="672714"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pic>
        <p:nvPicPr>
          <p:cNvPr id="21" name="صورة 20">
            <a:extLst>
              <a:ext uri="{FF2B5EF4-FFF2-40B4-BE49-F238E27FC236}">
                <a16:creationId xmlns:a16="http://schemas.microsoft.com/office/drawing/2014/main" id="{098CD0F2-7C9E-4C73-8210-C5C4D878B8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68607" y="2295267"/>
            <a:ext cx="1345430" cy="1133733"/>
          </a:xfrm>
          <a:custGeom>
            <a:avLst/>
            <a:gdLst>
              <a:gd name="connsiteX0" fmla="*/ 672715 w 1345430"/>
              <a:gd name="connsiteY0" fmla="*/ 0 h 1133733"/>
              <a:gd name="connsiteX1" fmla="*/ 1345430 w 1345430"/>
              <a:gd name="connsiteY1" fmla="*/ 566866 h 1133733"/>
              <a:gd name="connsiteX2" fmla="*/ 672715 w 1345430"/>
              <a:gd name="connsiteY2" fmla="*/ 1133733 h 1133733"/>
              <a:gd name="connsiteX3" fmla="*/ 0 w 1345430"/>
              <a:gd name="connsiteY3" fmla="*/ 566866 h 1133733"/>
              <a:gd name="connsiteX4" fmla="*/ 672715 w 1345430"/>
              <a:gd name="connsiteY4" fmla="*/ 0 h 113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30" h="1133733" fill="none" extrusionOk="0">
                <a:moveTo>
                  <a:pt x="672715" y="0"/>
                </a:moveTo>
                <a:cubicBezTo>
                  <a:pt x="1127245" y="-10632"/>
                  <a:pt x="1425616" y="297744"/>
                  <a:pt x="1345430" y="566866"/>
                </a:cubicBezTo>
                <a:cubicBezTo>
                  <a:pt x="1297305" y="866665"/>
                  <a:pt x="1145334" y="1156556"/>
                  <a:pt x="672715" y="1133733"/>
                </a:cubicBezTo>
                <a:cubicBezTo>
                  <a:pt x="370829" y="1126768"/>
                  <a:pt x="-53296" y="936495"/>
                  <a:pt x="0" y="566866"/>
                </a:cubicBezTo>
                <a:cubicBezTo>
                  <a:pt x="19712" y="314386"/>
                  <a:pt x="307569" y="65119"/>
                  <a:pt x="672715" y="0"/>
                </a:cubicBezTo>
                <a:close/>
              </a:path>
              <a:path w="1345430" h="1133733" stroke="0" extrusionOk="0">
                <a:moveTo>
                  <a:pt x="672715" y="0"/>
                </a:moveTo>
                <a:cubicBezTo>
                  <a:pt x="1106084" y="-55352"/>
                  <a:pt x="1316595" y="278886"/>
                  <a:pt x="1345430" y="566866"/>
                </a:cubicBezTo>
                <a:cubicBezTo>
                  <a:pt x="1323308" y="771128"/>
                  <a:pt x="1017247" y="1167340"/>
                  <a:pt x="672715" y="1133733"/>
                </a:cubicBezTo>
                <a:cubicBezTo>
                  <a:pt x="319943" y="1177299"/>
                  <a:pt x="2950" y="786792"/>
                  <a:pt x="0" y="566866"/>
                </a:cubicBezTo>
                <a:cubicBezTo>
                  <a:pt x="-8397" y="321457"/>
                  <a:pt x="228702" y="-19162"/>
                  <a:pt x="672715"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pic>
        <p:nvPicPr>
          <p:cNvPr id="23" name="صورة 22">
            <a:extLst>
              <a:ext uri="{FF2B5EF4-FFF2-40B4-BE49-F238E27FC236}">
                <a16:creationId xmlns:a16="http://schemas.microsoft.com/office/drawing/2014/main" id="{FDF87083-42DD-4A0D-A458-8352A32785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74455" y="3456909"/>
            <a:ext cx="1365592" cy="1133733"/>
          </a:xfrm>
          <a:custGeom>
            <a:avLst/>
            <a:gdLst>
              <a:gd name="connsiteX0" fmla="*/ 682796 w 1365592"/>
              <a:gd name="connsiteY0" fmla="*/ 0 h 1133733"/>
              <a:gd name="connsiteX1" fmla="*/ 1365592 w 1365592"/>
              <a:gd name="connsiteY1" fmla="*/ 566866 h 1133733"/>
              <a:gd name="connsiteX2" fmla="*/ 682796 w 1365592"/>
              <a:gd name="connsiteY2" fmla="*/ 1133733 h 1133733"/>
              <a:gd name="connsiteX3" fmla="*/ 0 w 1365592"/>
              <a:gd name="connsiteY3" fmla="*/ 566866 h 1133733"/>
              <a:gd name="connsiteX4" fmla="*/ 682796 w 1365592"/>
              <a:gd name="connsiteY4" fmla="*/ 0 h 113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592" h="1133733" fill="none" extrusionOk="0">
                <a:moveTo>
                  <a:pt x="682796" y="0"/>
                </a:moveTo>
                <a:cubicBezTo>
                  <a:pt x="1142893" y="-10632"/>
                  <a:pt x="1445778" y="297744"/>
                  <a:pt x="1365592" y="566866"/>
                </a:cubicBezTo>
                <a:cubicBezTo>
                  <a:pt x="1332097" y="870700"/>
                  <a:pt x="1098963" y="1142554"/>
                  <a:pt x="682796" y="1133733"/>
                </a:cubicBezTo>
                <a:cubicBezTo>
                  <a:pt x="375343" y="1126768"/>
                  <a:pt x="-53296" y="936495"/>
                  <a:pt x="0" y="566866"/>
                </a:cubicBezTo>
                <a:cubicBezTo>
                  <a:pt x="12351" y="291760"/>
                  <a:pt x="308830" y="31944"/>
                  <a:pt x="682796" y="0"/>
                </a:cubicBezTo>
                <a:close/>
              </a:path>
              <a:path w="1365592" h="1133733" stroke="0" extrusionOk="0">
                <a:moveTo>
                  <a:pt x="682796" y="0"/>
                </a:moveTo>
                <a:cubicBezTo>
                  <a:pt x="1121732" y="-55352"/>
                  <a:pt x="1336757" y="278886"/>
                  <a:pt x="1365592" y="566866"/>
                </a:cubicBezTo>
                <a:cubicBezTo>
                  <a:pt x="1346163" y="784377"/>
                  <a:pt x="1010892" y="1194730"/>
                  <a:pt x="682796" y="1133733"/>
                </a:cubicBezTo>
                <a:cubicBezTo>
                  <a:pt x="324457" y="1177299"/>
                  <a:pt x="2950" y="786792"/>
                  <a:pt x="0" y="566866"/>
                </a:cubicBezTo>
                <a:cubicBezTo>
                  <a:pt x="-10039" y="334688"/>
                  <a:pt x="212778" y="-24566"/>
                  <a:pt x="682796"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24863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617565" y="511582"/>
            <a:ext cx="3143250"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يكره لبسه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58DAA114-D784-4EDC-8690-BF7D019AD550}"/>
              </a:ext>
            </a:extLst>
          </p:cNvPr>
          <p:cNvSpPr txBox="1"/>
          <p:nvPr/>
        </p:nvSpPr>
        <p:spPr>
          <a:xfrm>
            <a:off x="3176113" y="1448032"/>
            <a:ext cx="6563671"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ويكره المعصفر في غير إحرام.</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9596C7CE-11B1-4308-8260-3052EC416F52}"/>
              </a:ext>
            </a:extLst>
          </p:cNvPr>
          <p:cNvCxnSpPr>
            <a:cxnSpLocks/>
            <a:endCxn id="5" idx="3"/>
          </p:cNvCxnSpPr>
          <p:nvPr/>
        </p:nvCxnSpPr>
        <p:spPr>
          <a:xfrm>
            <a:off x="7969250" y="854261"/>
            <a:ext cx="1770534"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29C99A55-03B6-4BC3-A714-835AAE01BA58}"/>
              </a:ext>
            </a:extLst>
          </p:cNvPr>
          <p:cNvCxnSpPr>
            <a:cxnSpLocks/>
            <a:endCxn id="5" idx="1"/>
          </p:cNvCxnSpPr>
          <p:nvPr/>
        </p:nvCxnSpPr>
        <p:spPr>
          <a:xfrm rot="10800000" flipV="1">
            <a:off x="3176114" y="854261"/>
            <a:ext cx="1770537"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sp>
        <p:nvSpPr>
          <p:cNvPr id="8" name="مربع نص 7">
            <a:extLst>
              <a:ext uri="{FF2B5EF4-FFF2-40B4-BE49-F238E27FC236}">
                <a16:creationId xmlns:a16="http://schemas.microsoft.com/office/drawing/2014/main" id="{D26086E4-A022-4112-862C-99E41FD093CA}"/>
              </a:ext>
            </a:extLst>
          </p:cNvPr>
          <p:cNvSpPr txBox="1"/>
          <p:nvPr/>
        </p:nvSpPr>
        <p:spPr>
          <a:xfrm>
            <a:off x="3176112" y="3994834"/>
            <a:ext cx="6563671"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والمشي بنعل واحدة</a:t>
            </a:r>
          </a:p>
        </p:txBody>
      </p:sp>
      <p:sp>
        <p:nvSpPr>
          <p:cNvPr id="9" name="مربع نص 8">
            <a:extLst>
              <a:ext uri="{FF2B5EF4-FFF2-40B4-BE49-F238E27FC236}">
                <a16:creationId xmlns:a16="http://schemas.microsoft.com/office/drawing/2014/main" id="{605F90EE-93CE-47F1-BC0E-87F659C59B74}"/>
              </a:ext>
            </a:extLst>
          </p:cNvPr>
          <p:cNvSpPr txBox="1"/>
          <p:nvPr/>
        </p:nvSpPr>
        <p:spPr>
          <a:xfrm>
            <a:off x="3164614" y="2156656"/>
            <a:ext cx="6575170" cy="1015663"/>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المزعفر للرجال لأنه - صَلَّى اللَّهُ عَلَيْهِ وَسَلَّمَ - «نهى الرجال عن </a:t>
            </a:r>
            <a:r>
              <a:rPr lang="ar-SA" sz="3000" dirty="0" err="1">
                <a:latin typeface="Sakkal Majalla" panose="02000000000000000000" pitchFamily="2" charset="-78"/>
                <a:cs typeface="Sakkal Majalla" panose="02000000000000000000" pitchFamily="2" charset="-78"/>
              </a:rPr>
              <a:t>التزعفر</a:t>
            </a:r>
            <a:r>
              <a:rPr lang="ar-SA" sz="3000" dirty="0">
                <a:latin typeface="Sakkal Majalla" panose="02000000000000000000" pitchFamily="2" charset="-78"/>
                <a:cs typeface="Sakkal Majalla" panose="02000000000000000000" pitchFamily="2" charset="-78"/>
              </a:rPr>
              <a:t>».</a:t>
            </a:r>
          </a:p>
        </p:txBody>
      </p:sp>
      <p:sp>
        <p:nvSpPr>
          <p:cNvPr id="10" name="مربع نص 9">
            <a:extLst>
              <a:ext uri="{FF2B5EF4-FFF2-40B4-BE49-F238E27FC236}">
                <a16:creationId xmlns:a16="http://schemas.microsoft.com/office/drawing/2014/main" id="{193735D8-E1D4-4960-A5CE-B5C97E5E7BED}"/>
              </a:ext>
            </a:extLst>
          </p:cNvPr>
          <p:cNvSpPr txBox="1"/>
          <p:nvPr/>
        </p:nvSpPr>
        <p:spPr>
          <a:xfrm>
            <a:off x="3164614" y="4733217"/>
            <a:ext cx="6563671" cy="1015663"/>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وكون ثيابه فوق نصف ساقه وتحت كعبه بلا حاجة، وللمرأة زيادة إلى ذراع .</a:t>
            </a:r>
          </a:p>
        </p:txBody>
      </p:sp>
      <p:sp>
        <p:nvSpPr>
          <p:cNvPr id="11" name="مربع نص 10">
            <a:extLst>
              <a:ext uri="{FF2B5EF4-FFF2-40B4-BE49-F238E27FC236}">
                <a16:creationId xmlns:a16="http://schemas.microsoft.com/office/drawing/2014/main" id="{3BAA6631-7CFB-4A27-813C-B8E014826CF8}"/>
              </a:ext>
            </a:extLst>
          </p:cNvPr>
          <p:cNvSpPr txBox="1"/>
          <p:nvPr/>
        </p:nvSpPr>
        <p:spPr>
          <a:xfrm>
            <a:off x="3176112" y="3310360"/>
            <a:ext cx="6563671"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يكره الأحمر الخالص</a:t>
            </a:r>
          </a:p>
        </p:txBody>
      </p:sp>
    </p:spTree>
    <p:extLst>
      <p:ext uri="{BB962C8B-B14F-4D97-AF65-F5344CB8AC3E}">
        <p14:creationId xmlns:p14="http://schemas.microsoft.com/office/powerpoint/2010/main" val="16601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617565" y="511582"/>
            <a:ext cx="3143250"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يكره لبسه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58DAA114-D784-4EDC-8690-BF7D019AD550}"/>
              </a:ext>
            </a:extLst>
          </p:cNvPr>
          <p:cNvSpPr txBox="1"/>
          <p:nvPr/>
        </p:nvSpPr>
        <p:spPr>
          <a:xfrm>
            <a:off x="3176113" y="1448032"/>
            <a:ext cx="6563671"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الثوب الذي يصف البشرة للرجل والمرأة </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9596C7CE-11B1-4308-8260-3052EC416F52}"/>
              </a:ext>
            </a:extLst>
          </p:cNvPr>
          <p:cNvCxnSpPr>
            <a:cxnSpLocks/>
            <a:endCxn id="5" idx="3"/>
          </p:cNvCxnSpPr>
          <p:nvPr/>
        </p:nvCxnSpPr>
        <p:spPr>
          <a:xfrm>
            <a:off x="7969250" y="854261"/>
            <a:ext cx="1770534"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29C99A55-03B6-4BC3-A714-835AAE01BA58}"/>
              </a:ext>
            </a:extLst>
          </p:cNvPr>
          <p:cNvCxnSpPr>
            <a:cxnSpLocks/>
            <a:endCxn id="5" idx="1"/>
          </p:cNvCxnSpPr>
          <p:nvPr/>
        </p:nvCxnSpPr>
        <p:spPr>
          <a:xfrm rot="10800000" flipV="1">
            <a:off x="3176114" y="854261"/>
            <a:ext cx="1770537"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sp>
        <p:nvSpPr>
          <p:cNvPr id="9" name="مربع نص 8">
            <a:extLst>
              <a:ext uri="{FF2B5EF4-FFF2-40B4-BE49-F238E27FC236}">
                <a16:creationId xmlns:a16="http://schemas.microsoft.com/office/drawing/2014/main" id="{605F90EE-93CE-47F1-BC0E-87F659C59B74}"/>
              </a:ext>
            </a:extLst>
          </p:cNvPr>
          <p:cNvSpPr txBox="1"/>
          <p:nvPr/>
        </p:nvSpPr>
        <p:spPr>
          <a:xfrm>
            <a:off x="3164614" y="2156656"/>
            <a:ext cx="6575170"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وثوب الشهرة وهو ما يشهر به عند الناس ويشار إليه بالأصابع.</a:t>
            </a:r>
          </a:p>
        </p:txBody>
      </p:sp>
    </p:spTree>
    <p:extLst>
      <p:ext uri="{BB962C8B-B14F-4D97-AF65-F5344CB8AC3E}">
        <p14:creationId xmlns:p14="http://schemas.microsoft.com/office/powerpoint/2010/main" val="36741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A2716C58-4634-4FA5-9162-B9584EA6D12E}"/>
              </a:ext>
            </a:extLst>
          </p:cNvPr>
          <p:cNvSpPr txBox="1"/>
          <p:nvPr/>
        </p:nvSpPr>
        <p:spPr>
          <a:xfrm>
            <a:off x="2047875" y="2114550"/>
            <a:ext cx="9772650" cy="1831271"/>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اجتناب النجاسة :</a:t>
            </a:r>
          </a:p>
          <a:p>
            <a:r>
              <a:rPr lang="ar-SA" sz="3000" dirty="0">
                <a:latin typeface="Sakkal Majalla" panose="02000000000000000000" pitchFamily="2" charset="-78"/>
                <a:cs typeface="Sakkal Majalla" panose="02000000000000000000" pitchFamily="2" charset="-78"/>
              </a:rPr>
              <a:t>حيث لم يعف عنها ببدن المصلي وثوبه وبقعتهما وعدم حملها لحديث: «تنزهوا من البول فإن عامة عذاب القبر منه» وقَوْله تَعَالَى: {وَثِيَابَكَ فَطَهِّرْ} [المدثر: 4] </a:t>
            </a:r>
            <a:br>
              <a:rPr lang="ar-SA" dirty="0"/>
            </a:br>
            <a:endParaRPr lang="ar-SA" dirty="0"/>
          </a:p>
        </p:txBody>
      </p:sp>
      <p:sp>
        <p:nvSpPr>
          <p:cNvPr id="3" name="مربع نص 2">
            <a:extLst>
              <a:ext uri="{FF2B5EF4-FFF2-40B4-BE49-F238E27FC236}">
                <a16:creationId xmlns:a16="http://schemas.microsoft.com/office/drawing/2014/main" id="{E762CC92-434A-4490-87D0-0C884CDFD16F}"/>
              </a:ext>
            </a:extLst>
          </p:cNvPr>
          <p:cNvSpPr txBox="1"/>
          <p:nvPr/>
        </p:nvSpPr>
        <p:spPr>
          <a:xfrm>
            <a:off x="5722181" y="1133544"/>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منها أي 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6876094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حمل النجاسة في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6" name="مربع نص 5">
            <a:extLst>
              <a:ext uri="{FF2B5EF4-FFF2-40B4-BE49-F238E27FC236}">
                <a16:creationId xmlns:a16="http://schemas.microsoft.com/office/drawing/2014/main" id="{CEAA3826-B1B1-4D0F-86B8-BD4DAF732091}"/>
              </a:ext>
            </a:extLst>
          </p:cNvPr>
          <p:cNvSpPr txBox="1"/>
          <p:nvPr/>
        </p:nvSpPr>
        <p:spPr>
          <a:xfrm>
            <a:off x="1605650" y="1307288"/>
            <a:ext cx="8972550" cy="1015663"/>
          </a:xfrm>
          <a:prstGeom prst="rect">
            <a:avLst/>
          </a:prstGeom>
          <a:noFill/>
        </p:spPr>
        <p:txBody>
          <a:bodyPr wrap="square" rtlCol="1">
            <a:spAutoFit/>
          </a:bodyPr>
          <a:lstStyle/>
          <a:p>
            <a:r>
              <a:rPr lang="ar-SA" sz="3000" i="0" dirty="0">
                <a:effectLst/>
                <a:latin typeface="Sakkal Majalla" panose="02000000000000000000" pitchFamily="2" charset="-78"/>
                <a:cs typeface="Sakkal Majalla" panose="02000000000000000000" pitchFamily="2" charset="-78"/>
              </a:rPr>
              <a:t>من حمل نجاسة لا يعفى عنها ولو بقارورة لم تصح صلاته،</a:t>
            </a:r>
          </a:p>
          <a:p>
            <a:r>
              <a:rPr lang="ar-SA" sz="3000" i="0" dirty="0">
                <a:effectLst/>
                <a:latin typeface="Sakkal Majalla" panose="02000000000000000000" pitchFamily="2" charset="-78"/>
                <a:cs typeface="Sakkal Majalla" panose="02000000000000000000" pitchFamily="2" charset="-78"/>
              </a:rPr>
              <a:t> فإن كانت </a:t>
            </a:r>
            <a:r>
              <a:rPr lang="ar-SA" sz="3000" i="0" dirty="0" err="1">
                <a:effectLst/>
                <a:latin typeface="Sakkal Majalla" panose="02000000000000000000" pitchFamily="2" charset="-78"/>
                <a:cs typeface="Sakkal Majalla" panose="02000000000000000000" pitchFamily="2" charset="-78"/>
              </a:rPr>
              <a:t>معفوا</a:t>
            </a:r>
            <a:r>
              <a:rPr lang="ar-SA" sz="3000" i="0" dirty="0">
                <a:effectLst/>
                <a:latin typeface="Sakkal Majalla" panose="02000000000000000000" pitchFamily="2" charset="-78"/>
                <a:cs typeface="Sakkal Majalla" panose="02000000000000000000" pitchFamily="2" charset="-78"/>
              </a:rPr>
              <a:t> عنها كمن حمل </a:t>
            </a:r>
            <a:r>
              <a:rPr lang="ar-SA" sz="3000" i="0" dirty="0" err="1">
                <a:effectLst/>
                <a:latin typeface="Sakkal Majalla" panose="02000000000000000000" pitchFamily="2" charset="-78"/>
                <a:cs typeface="Sakkal Majalla" panose="02000000000000000000" pitchFamily="2" charset="-78"/>
              </a:rPr>
              <a:t>مستجمرا</a:t>
            </a:r>
            <a:r>
              <a:rPr lang="ar-SA" sz="3000" i="0" dirty="0">
                <a:effectLst/>
                <a:latin typeface="Sakkal Majalla" panose="02000000000000000000" pitchFamily="2" charset="-78"/>
                <a:cs typeface="Sakkal Majalla" panose="02000000000000000000" pitchFamily="2" charset="-78"/>
              </a:rPr>
              <a:t> أو حيوانا طاهرا صحت صلاته</a:t>
            </a:r>
            <a:endParaRPr lang="ar-SA" sz="3000"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30C2AA66-8BE6-4FDF-B757-C5CD6E25DBE3}"/>
              </a:ext>
            </a:extLst>
          </p:cNvPr>
          <p:cNvSpPr txBox="1"/>
          <p:nvPr/>
        </p:nvSpPr>
        <p:spPr>
          <a:xfrm>
            <a:off x="6096001" y="2826797"/>
            <a:ext cx="545968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ملاقاة النجاسة في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9" name="مربع نص 8">
            <a:extLst>
              <a:ext uri="{FF2B5EF4-FFF2-40B4-BE49-F238E27FC236}">
                <a16:creationId xmlns:a16="http://schemas.microsoft.com/office/drawing/2014/main" id="{2B97BF40-056A-4DCF-93A7-F0F28295B7B3}"/>
              </a:ext>
            </a:extLst>
          </p:cNvPr>
          <p:cNvSpPr txBox="1"/>
          <p:nvPr/>
        </p:nvSpPr>
        <p:spPr>
          <a:xfrm>
            <a:off x="10622238" y="1265108"/>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10" name="مربع نص 9">
            <a:extLst>
              <a:ext uri="{FF2B5EF4-FFF2-40B4-BE49-F238E27FC236}">
                <a16:creationId xmlns:a16="http://schemas.microsoft.com/office/drawing/2014/main" id="{A0928691-28A3-48AF-9CF2-DCC1785477FF}"/>
              </a:ext>
            </a:extLst>
          </p:cNvPr>
          <p:cNvSpPr txBox="1"/>
          <p:nvPr/>
        </p:nvSpPr>
        <p:spPr>
          <a:xfrm>
            <a:off x="10589449" y="3834488"/>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11" name="مربع نص 10">
            <a:extLst>
              <a:ext uri="{FF2B5EF4-FFF2-40B4-BE49-F238E27FC236}">
                <a16:creationId xmlns:a16="http://schemas.microsoft.com/office/drawing/2014/main" id="{F877553D-D2B7-44C1-8239-5B37C9E306FA}"/>
              </a:ext>
            </a:extLst>
          </p:cNvPr>
          <p:cNvSpPr txBox="1"/>
          <p:nvPr/>
        </p:nvSpPr>
        <p:spPr>
          <a:xfrm>
            <a:off x="1971675" y="3910677"/>
            <a:ext cx="8515350"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أو لاقاها أي لاقى نجاسة لا يعفى عنها بثوبه أو بدنه لم تصح صلاته لعدم اجتنابه النجاسة، وإن مس ثوبه ثوبا أو حائطا نجسا لم يستند إليه أو قابلها راكعا أو ساجدا ولم يلاقها صحت .</a:t>
            </a:r>
          </a:p>
        </p:txBody>
      </p:sp>
    </p:spTree>
    <p:extLst>
      <p:ext uri="{BB962C8B-B14F-4D97-AF65-F5344CB8AC3E}">
        <p14:creationId xmlns:p14="http://schemas.microsoft.com/office/powerpoint/2010/main" val="19050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3001132" y="527359"/>
            <a:ext cx="5812111" cy="553998"/>
          </a:xfrm>
          <a:prstGeom prst="rect">
            <a:avLst/>
          </a:prstGeom>
          <a:solidFill>
            <a:srgbClr val="FFFFFF">
              <a:alpha val="0"/>
            </a:srgbClr>
          </a:solidFill>
          <a:ln>
            <a:noFill/>
          </a:ln>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الاعتماد على ما هو نجس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84939616-D117-42FF-8B7C-4A94669AA247}"/>
              </a:ext>
            </a:extLst>
          </p:cNvPr>
          <p:cNvSpPr txBox="1"/>
          <p:nvPr/>
        </p:nvSpPr>
        <p:spPr>
          <a:xfrm>
            <a:off x="3176113" y="1448032"/>
            <a:ext cx="6563671"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طين ارضًا نجسة .</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A0B14BFD-38D2-49C5-A11E-BF1CD7CCD2A3}"/>
              </a:ext>
            </a:extLst>
          </p:cNvPr>
          <p:cNvCxnSpPr>
            <a:cxnSpLocks/>
          </p:cNvCxnSpPr>
          <p:nvPr/>
        </p:nvCxnSpPr>
        <p:spPr>
          <a:xfrm>
            <a:off x="8732087" y="804358"/>
            <a:ext cx="1770534"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4CDE23E9-06F7-48FE-AF92-8EA7B41251A1}"/>
              </a:ext>
            </a:extLst>
          </p:cNvPr>
          <p:cNvCxnSpPr>
            <a:cxnSpLocks/>
          </p:cNvCxnSpPr>
          <p:nvPr/>
        </p:nvCxnSpPr>
        <p:spPr>
          <a:xfrm rot="10800000" flipV="1">
            <a:off x="2481548" y="816796"/>
            <a:ext cx="1770537" cy="870770"/>
          </a:xfrm>
          <a:prstGeom prst="bentConnector3">
            <a:avLst>
              <a:gd name="adj1" fmla="val 112911"/>
            </a:avLst>
          </a:prstGeom>
          <a:ln>
            <a:tailEnd type="triangle"/>
          </a:ln>
        </p:spPr>
        <p:style>
          <a:lnRef idx="1">
            <a:schemeClr val="dk1"/>
          </a:lnRef>
          <a:fillRef idx="0">
            <a:schemeClr val="dk1"/>
          </a:fillRef>
          <a:effectRef idx="0">
            <a:schemeClr val="dk1"/>
          </a:effectRef>
          <a:fontRef idx="minor">
            <a:schemeClr val="tx1"/>
          </a:fontRef>
        </p:style>
      </p:cxnSp>
      <p:sp>
        <p:nvSpPr>
          <p:cNvPr id="8" name="مربع نص 7">
            <a:extLst>
              <a:ext uri="{FF2B5EF4-FFF2-40B4-BE49-F238E27FC236}">
                <a16:creationId xmlns:a16="http://schemas.microsoft.com/office/drawing/2014/main" id="{66E9B49E-E0BD-4CE7-968B-0746F1280E7A}"/>
              </a:ext>
            </a:extLst>
          </p:cNvPr>
          <p:cNvSpPr txBox="1"/>
          <p:nvPr/>
        </p:nvSpPr>
        <p:spPr>
          <a:xfrm>
            <a:off x="3176113" y="3576302"/>
            <a:ext cx="6563671"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أو صلى على بساطٍ باطنُهُ فقط نجس .</a:t>
            </a:r>
          </a:p>
        </p:txBody>
      </p:sp>
      <p:sp>
        <p:nvSpPr>
          <p:cNvPr id="9" name="مربع نص 8">
            <a:extLst>
              <a:ext uri="{FF2B5EF4-FFF2-40B4-BE49-F238E27FC236}">
                <a16:creationId xmlns:a16="http://schemas.microsoft.com/office/drawing/2014/main" id="{A8DFDCF7-1D26-41E0-9925-6C8E8D0CAB17}"/>
              </a:ext>
            </a:extLst>
          </p:cNvPr>
          <p:cNvSpPr txBox="1"/>
          <p:nvPr/>
        </p:nvSpPr>
        <p:spPr>
          <a:xfrm>
            <a:off x="3164614" y="2156656"/>
            <a:ext cx="6575170"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أو فرشَهَا طاهرًا صفيقًا .</a:t>
            </a:r>
          </a:p>
        </p:txBody>
      </p:sp>
      <p:sp>
        <p:nvSpPr>
          <p:cNvPr id="10" name="مربع نص 9">
            <a:extLst>
              <a:ext uri="{FF2B5EF4-FFF2-40B4-BE49-F238E27FC236}">
                <a16:creationId xmlns:a16="http://schemas.microsoft.com/office/drawing/2014/main" id="{74A6CCC3-F830-4AAB-822D-6C035DD625D2}"/>
              </a:ext>
            </a:extLst>
          </p:cNvPr>
          <p:cNvSpPr txBox="1"/>
          <p:nvPr/>
        </p:nvSpPr>
        <p:spPr>
          <a:xfrm>
            <a:off x="3053683" y="4605456"/>
            <a:ext cx="6563671" cy="1015663"/>
          </a:xfrm>
          <a:prstGeom prst="rect">
            <a:avLst/>
          </a:prstGeom>
          <a:noFill/>
          <a:ln w="3175">
            <a:no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كُرهَ له ذلك ؛ لاعتماده على ما لا تصح الصلاة عليه .</a:t>
            </a:r>
          </a:p>
          <a:p>
            <a:r>
              <a:rPr lang="ar-SA" sz="3000" dirty="0">
                <a:latin typeface="Sakkal Majalla" panose="02000000000000000000" pitchFamily="2" charset="-78"/>
                <a:cs typeface="Sakkal Majalla" panose="02000000000000000000" pitchFamily="2" charset="-78"/>
              </a:rPr>
              <a:t>وصحتْ ؛ لأنهُ ليس حاملًا للنجاسة ، ولا مباشرًا لها .</a:t>
            </a:r>
          </a:p>
        </p:txBody>
      </p:sp>
      <p:sp>
        <p:nvSpPr>
          <p:cNvPr id="11" name="مربع نص 10">
            <a:extLst>
              <a:ext uri="{FF2B5EF4-FFF2-40B4-BE49-F238E27FC236}">
                <a16:creationId xmlns:a16="http://schemas.microsoft.com/office/drawing/2014/main" id="{11B7B531-0A08-4621-9F24-BEBCAEA0DD30}"/>
              </a:ext>
            </a:extLst>
          </p:cNvPr>
          <p:cNvSpPr txBox="1"/>
          <p:nvPr/>
        </p:nvSpPr>
        <p:spPr>
          <a:xfrm>
            <a:off x="3164614" y="2878031"/>
            <a:ext cx="6563671"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أو بسطَهُ على حيوان نجس .</a:t>
            </a:r>
          </a:p>
        </p:txBody>
      </p:sp>
      <p:sp>
        <p:nvSpPr>
          <p:cNvPr id="20" name="مربع نص 19">
            <a:extLst>
              <a:ext uri="{FF2B5EF4-FFF2-40B4-BE49-F238E27FC236}">
                <a16:creationId xmlns:a16="http://schemas.microsoft.com/office/drawing/2014/main" id="{469A1580-DD27-4338-9AC4-9A5B1250BB69}"/>
              </a:ext>
            </a:extLst>
          </p:cNvPr>
          <p:cNvSpPr txBox="1"/>
          <p:nvPr/>
        </p:nvSpPr>
        <p:spPr>
          <a:xfrm>
            <a:off x="9790669" y="4605456"/>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Tree>
    <p:extLst>
      <p:ext uri="{BB962C8B-B14F-4D97-AF65-F5344CB8AC3E}">
        <p14:creationId xmlns:p14="http://schemas.microsoft.com/office/powerpoint/2010/main" val="37926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2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238625" y="423628"/>
            <a:ext cx="756471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الصلاة على طاهر اتصلت به النجاسة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8A14317B-9DCF-4B74-A73B-151677C2F7DA}"/>
              </a:ext>
            </a:extLst>
          </p:cNvPr>
          <p:cNvSpPr txBox="1"/>
          <p:nvPr/>
        </p:nvSpPr>
        <p:spPr>
          <a:xfrm>
            <a:off x="3449911" y="1401254"/>
            <a:ext cx="8353425" cy="3785652"/>
          </a:xfrm>
          <a:prstGeom prst="rect">
            <a:avLst/>
          </a:prstGeom>
          <a:noFill/>
        </p:spPr>
        <p:txBody>
          <a:bodyPr wrap="square" rtlCol="1">
            <a:spAutoFit/>
          </a:bodyPr>
          <a:lstStyle/>
          <a:p>
            <a:pPr marL="457200" indent="-457200">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وإن كانت النجاسة بطرف مصلى متصل به صحت الصلاة على الطاهر.</a:t>
            </a:r>
          </a:p>
          <a:p>
            <a:endParaRPr lang="ar-SA" sz="3000" i="0" dirty="0">
              <a:effectLst/>
              <a:latin typeface="Sakkal Majalla" panose="02000000000000000000" pitchFamily="2" charset="-78"/>
              <a:cs typeface="Sakkal Majalla" panose="02000000000000000000" pitchFamily="2" charset="-78"/>
            </a:endParaRPr>
          </a:p>
          <a:p>
            <a:pPr marL="457200" indent="-457200">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 ولو تحرك النجس بحركته، وكذا لو كان تحت قدمه حبل مشدود في نجاسة وما يصلي عليه منه طاهرا إن لم يكن متعلقا به بيده أو وسطه بحيث ينجر معه بمشيه فلا تصح؛ لأنه مستتبع لها فهو كحاملها،</a:t>
            </a:r>
          </a:p>
          <a:p>
            <a:endParaRPr lang="ar-SA" sz="3000" dirty="0">
              <a:latin typeface="Sakkal Majalla" panose="02000000000000000000" pitchFamily="2" charset="-78"/>
              <a:cs typeface="Sakkal Majalla" panose="02000000000000000000" pitchFamily="2" charset="-78"/>
            </a:endParaRPr>
          </a:p>
          <a:p>
            <a:pPr marL="457200" indent="-457200">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 وإن كانت سفينة كبيرة أو حيوانا كبيرا لا يقدر على جره إذا استعصى عليه صحت؛ لأنه ليس بمستتبع لها.</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903037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 رأى نجاسة بعد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5D7A95C6-8ED3-4A6F-819B-8581F216A7D8}"/>
              </a:ext>
            </a:extLst>
          </p:cNvPr>
          <p:cNvSpPr txBox="1"/>
          <p:nvPr/>
        </p:nvSpPr>
        <p:spPr>
          <a:xfrm>
            <a:off x="4410076" y="2262727"/>
            <a:ext cx="607695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وجهل كونها أي النجاسة فيها أي في الصلاة لم يعدها لاحتمال حدوثها بعدها فلا تبطل بالشك</a:t>
            </a:r>
          </a:p>
        </p:txBody>
      </p:sp>
      <p:sp>
        <p:nvSpPr>
          <p:cNvPr id="5" name="مربع نص 4">
            <a:extLst>
              <a:ext uri="{FF2B5EF4-FFF2-40B4-BE49-F238E27FC236}">
                <a16:creationId xmlns:a16="http://schemas.microsoft.com/office/drawing/2014/main" id="{1D8F3050-F3C9-4D3C-ADE5-2C77921B852F}"/>
              </a:ext>
            </a:extLst>
          </p:cNvPr>
          <p:cNvSpPr txBox="1"/>
          <p:nvPr/>
        </p:nvSpPr>
        <p:spPr>
          <a:xfrm>
            <a:off x="10487026" y="2262727"/>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6" name="قوس متوسط مزدوج 5">
            <a:extLst>
              <a:ext uri="{FF2B5EF4-FFF2-40B4-BE49-F238E27FC236}">
                <a16:creationId xmlns:a16="http://schemas.microsoft.com/office/drawing/2014/main" id="{6D1D03FE-0391-479C-BA97-7BAEF6229C24}"/>
              </a:ext>
            </a:extLst>
          </p:cNvPr>
          <p:cNvSpPr/>
          <p:nvPr/>
        </p:nvSpPr>
        <p:spPr>
          <a:xfrm>
            <a:off x="7218092" y="1401254"/>
            <a:ext cx="4027214" cy="584474"/>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جهل كونها فيه </a:t>
            </a:r>
          </a:p>
        </p:txBody>
      </p:sp>
      <p:sp>
        <p:nvSpPr>
          <p:cNvPr id="7" name="شكل بيضاوي 6">
            <a:extLst>
              <a:ext uri="{FF2B5EF4-FFF2-40B4-BE49-F238E27FC236}">
                <a16:creationId xmlns:a16="http://schemas.microsoft.com/office/drawing/2014/main" id="{A64190E7-A5C5-4C68-A507-C72B081AD6A0}"/>
              </a:ext>
            </a:extLst>
          </p:cNvPr>
          <p:cNvSpPr/>
          <p:nvPr/>
        </p:nvSpPr>
        <p:spPr>
          <a:xfrm>
            <a:off x="11346136" y="1426227"/>
            <a:ext cx="457200" cy="514350"/>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1</a:t>
            </a:r>
          </a:p>
        </p:txBody>
      </p:sp>
      <p:sp>
        <p:nvSpPr>
          <p:cNvPr id="12" name="مربع نص 11">
            <a:extLst>
              <a:ext uri="{FF2B5EF4-FFF2-40B4-BE49-F238E27FC236}">
                <a16:creationId xmlns:a16="http://schemas.microsoft.com/office/drawing/2014/main" id="{9F37AD49-9518-420F-9333-2AEBA83058E6}"/>
              </a:ext>
            </a:extLst>
          </p:cNvPr>
          <p:cNvSpPr txBox="1"/>
          <p:nvPr/>
        </p:nvSpPr>
        <p:spPr>
          <a:xfrm>
            <a:off x="2847976" y="4525454"/>
            <a:ext cx="607695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إن علم أنها أي النجاسة كانت فيها أي في الصلاة لكن جهلها أو نسيها أعاد كما لو صلى محدثا ناسيا.</a:t>
            </a:r>
          </a:p>
        </p:txBody>
      </p:sp>
      <p:sp>
        <p:nvSpPr>
          <p:cNvPr id="13" name="مربع نص 12">
            <a:extLst>
              <a:ext uri="{FF2B5EF4-FFF2-40B4-BE49-F238E27FC236}">
                <a16:creationId xmlns:a16="http://schemas.microsoft.com/office/drawing/2014/main" id="{6016F1AC-9B97-4BC7-9507-9F05CB03EA4D}"/>
              </a:ext>
            </a:extLst>
          </p:cNvPr>
          <p:cNvSpPr txBox="1"/>
          <p:nvPr/>
        </p:nvSpPr>
        <p:spPr>
          <a:xfrm>
            <a:off x="8924926" y="4525454"/>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14" name="قوس متوسط مزدوج 13">
            <a:extLst>
              <a:ext uri="{FF2B5EF4-FFF2-40B4-BE49-F238E27FC236}">
                <a16:creationId xmlns:a16="http://schemas.microsoft.com/office/drawing/2014/main" id="{A46AB375-52DE-4EED-98E5-64EA965CFDE0}"/>
              </a:ext>
            </a:extLst>
          </p:cNvPr>
          <p:cNvSpPr/>
          <p:nvPr/>
        </p:nvSpPr>
        <p:spPr>
          <a:xfrm>
            <a:off x="4981575" y="3663981"/>
            <a:ext cx="4701631" cy="584474"/>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علم أن النجاسة كانت في الصلاة </a:t>
            </a:r>
          </a:p>
        </p:txBody>
      </p:sp>
      <p:sp>
        <p:nvSpPr>
          <p:cNvPr id="15" name="شكل بيضاوي 14">
            <a:extLst>
              <a:ext uri="{FF2B5EF4-FFF2-40B4-BE49-F238E27FC236}">
                <a16:creationId xmlns:a16="http://schemas.microsoft.com/office/drawing/2014/main" id="{495AF46F-4A67-4E77-BF77-3D8066970FB5}"/>
              </a:ext>
            </a:extLst>
          </p:cNvPr>
          <p:cNvSpPr/>
          <p:nvPr/>
        </p:nvSpPr>
        <p:spPr>
          <a:xfrm>
            <a:off x="9784036" y="3688954"/>
            <a:ext cx="457200" cy="514350"/>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2</a:t>
            </a:r>
          </a:p>
        </p:txBody>
      </p:sp>
    </p:spTree>
    <p:extLst>
      <p:ext uri="{BB962C8B-B14F-4D97-AF65-F5344CB8AC3E}">
        <p14:creationId xmlns:p14="http://schemas.microsoft.com/office/powerpoint/2010/main" val="35005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6162675" y="410564"/>
            <a:ext cx="5610228"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من استعمل النجاسة ببدنه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6" name="قوس متوسط مزدوج 5">
            <a:extLst>
              <a:ext uri="{FF2B5EF4-FFF2-40B4-BE49-F238E27FC236}">
                <a16:creationId xmlns:a16="http://schemas.microsoft.com/office/drawing/2014/main" id="{6D1D03FE-0391-479C-BA97-7BAEF6229C24}"/>
              </a:ext>
            </a:extLst>
          </p:cNvPr>
          <p:cNvSpPr/>
          <p:nvPr/>
        </p:nvSpPr>
        <p:spPr>
          <a:xfrm>
            <a:off x="4714875" y="1401254"/>
            <a:ext cx="6530431" cy="58447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جبر عظمه بعظم نجس أو خيط جرحه بخيط نجس وصح </a:t>
            </a:r>
            <a:r>
              <a:rPr lang="ar-SA" sz="3000" dirty="0">
                <a:latin typeface="Sakkal Majalla" panose="02000000000000000000" pitchFamily="2" charset="-78"/>
                <a:cs typeface="PT Bold Heading" panose="02010400000000000000" pitchFamily="2" charset="-78"/>
              </a:rPr>
              <a:t> </a:t>
            </a:r>
          </a:p>
        </p:txBody>
      </p:sp>
      <p:sp>
        <p:nvSpPr>
          <p:cNvPr id="12" name="مربع نص 11">
            <a:extLst>
              <a:ext uri="{FF2B5EF4-FFF2-40B4-BE49-F238E27FC236}">
                <a16:creationId xmlns:a16="http://schemas.microsoft.com/office/drawing/2014/main" id="{9F37AD49-9518-420F-9333-2AEBA83058E6}"/>
              </a:ext>
            </a:extLst>
          </p:cNvPr>
          <p:cNvSpPr txBox="1"/>
          <p:nvPr/>
        </p:nvSpPr>
        <p:spPr>
          <a:xfrm>
            <a:off x="4714875" y="2338868"/>
            <a:ext cx="607695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لم يجب قلعه مع الضرر بفوات نفس أو عضو أو مرض ولا يتيمم له إن غطاه اللحم </a:t>
            </a:r>
          </a:p>
        </p:txBody>
      </p:sp>
      <p:sp>
        <p:nvSpPr>
          <p:cNvPr id="13" name="مربع نص 12">
            <a:extLst>
              <a:ext uri="{FF2B5EF4-FFF2-40B4-BE49-F238E27FC236}">
                <a16:creationId xmlns:a16="http://schemas.microsoft.com/office/drawing/2014/main" id="{6016F1AC-9B97-4BC7-9507-9F05CB03EA4D}"/>
              </a:ext>
            </a:extLst>
          </p:cNvPr>
          <p:cNvSpPr txBox="1"/>
          <p:nvPr/>
        </p:nvSpPr>
        <p:spPr>
          <a:xfrm>
            <a:off x="10791825" y="2338868"/>
            <a:ext cx="1066800"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16" name="مربع نص 15">
            <a:extLst>
              <a:ext uri="{FF2B5EF4-FFF2-40B4-BE49-F238E27FC236}">
                <a16:creationId xmlns:a16="http://schemas.microsoft.com/office/drawing/2014/main" id="{5CAFDE19-4899-4321-9B77-29D4A4EBC582}"/>
              </a:ext>
            </a:extLst>
          </p:cNvPr>
          <p:cNvSpPr txBox="1"/>
          <p:nvPr/>
        </p:nvSpPr>
        <p:spPr>
          <a:xfrm>
            <a:off x="4714875" y="3582771"/>
            <a:ext cx="607695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وإن لم يخف ضررًا : لزمه قلعُهُ.</a:t>
            </a:r>
          </a:p>
        </p:txBody>
      </p:sp>
      <p:sp>
        <p:nvSpPr>
          <p:cNvPr id="17" name="مربع نص 16">
            <a:extLst>
              <a:ext uri="{FF2B5EF4-FFF2-40B4-BE49-F238E27FC236}">
                <a16:creationId xmlns:a16="http://schemas.microsoft.com/office/drawing/2014/main" id="{E9F54584-474C-4AB6-A0B7-B262992E1CAE}"/>
              </a:ext>
            </a:extLst>
          </p:cNvPr>
          <p:cNvSpPr txBox="1"/>
          <p:nvPr/>
        </p:nvSpPr>
        <p:spPr>
          <a:xfrm>
            <a:off x="10791825" y="3582771"/>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pic>
        <p:nvPicPr>
          <p:cNvPr id="8" name="صورة 7">
            <a:extLst>
              <a:ext uri="{FF2B5EF4-FFF2-40B4-BE49-F238E27FC236}">
                <a16:creationId xmlns:a16="http://schemas.microsoft.com/office/drawing/2014/main" id="{D188414E-13AD-43A0-B192-C9971CEF8EC9}"/>
              </a:ext>
            </a:extLst>
          </p:cNvPr>
          <p:cNvPicPr>
            <a:picLocks noChangeAspect="1"/>
          </p:cNvPicPr>
          <p:nvPr/>
        </p:nvPicPr>
        <p:blipFill rotWithShape="1">
          <a:blip r:embed="rId3">
            <a:extLst>
              <a:ext uri="{28A0092B-C50C-407E-A947-70E740481C1C}">
                <a14:useLocalDpi xmlns:a14="http://schemas.microsoft.com/office/drawing/2010/main" val="0"/>
              </a:ext>
            </a:extLst>
          </a:blip>
          <a:srcRect l="-832" t="849" r="4437" b="-849"/>
          <a:stretch/>
        </p:blipFill>
        <p:spPr>
          <a:xfrm>
            <a:off x="494214" y="2463304"/>
            <a:ext cx="4839424" cy="3346930"/>
          </a:xfrm>
          <a:custGeom>
            <a:avLst/>
            <a:gdLst>
              <a:gd name="connsiteX0" fmla="*/ 2419712 w 4839424"/>
              <a:gd name="connsiteY0" fmla="*/ 0 h 3346930"/>
              <a:gd name="connsiteX1" fmla="*/ 4839424 w 4839424"/>
              <a:gd name="connsiteY1" fmla="*/ 1673465 h 3346930"/>
              <a:gd name="connsiteX2" fmla="*/ 2419712 w 4839424"/>
              <a:gd name="connsiteY2" fmla="*/ 3346930 h 3346930"/>
              <a:gd name="connsiteX3" fmla="*/ 0 w 4839424"/>
              <a:gd name="connsiteY3" fmla="*/ 1673465 h 3346930"/>
              <a:gd name="connsiteX4" fmla="*/ 2419712 w 4839424"/>
              <a:gd name="connsiteY4" fmla="*/ 0 h 334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9424" h="3346930" fill="none" extrusionOk="0">
                <a:moveTo>
                  <a:pt x="2419712" y="0"/>
                </a:moveTo>
                <a:cubicBezTo>
                  <a:pt x="3860222" y="-13340"/>
                  <a:pt x="4880213" y="771592"/>
                  <a:pt x="4839424" y="1673465"/>
                </a:cubicBezTo>
                <a:cubicBezTo>
                  <a:pt x="4627131" y="2539144"/>
                  <a:pt x="3859664" y="3370316"/>
                  <a:pt x="2419712" y="3346930"/>
                </a:cubicBezTo>
                <a:cubicBezTo>
                  <a:pt x="1305341" y="3324730"/>
                  <a:pt x="-168570" y="2776581"/>
                  <a:pt x="0" y="1673465"/>
                </a:cubicBezTo>
                <a:cubicBezTo>
                  <a:pt x="79765" y="994421"/>
                  <a:pt x="1113041" y="302904"/>
                  <a:pt x="2419712" y="0"/>
                </a:cubicBezTo>
                <a:close/>
              </a:path>
              <a:path w="4839424" h="3346930" stroke="0" extrusionOk="0">
                <a:moveTo>
                  <a:pt x="2419712" y="0"/>
                </a:moveTo>
                <a:cubicBezTo>
                  <a:pt x="3905855" y="-134061"/>
                  <a:pt x="4779354" y="801508"/>
                  <a:pt x="4839424" y="1673465"/>
                </a:cubicBezTo>
                <a:cubicBezTo>
                  <a:pt x="4819846" y="2501397"/>
                  <a:pt x="3523452" y="3636512"/>
                  <a:pt x="2419712" y="3346930"/>
                </a:cubicBezTo>
                <a:cubicBezTo>
                  <a:pt x="1104791" y="3396745"/>
                  <a:pt x="6328" y="2397895"/>
                  <a:pt x="0" y="1673465"/>
                </a:cubicBezTo>
                <a:cubicBezTo>
                  <a:pt x="-8218" y="815455"/>
                  <a:pt x="900436" y="-48355"/>
                  <a:pt x="2419712"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pic>
        <p:nvPicPr>
          <p:cNvPr id="9" name="صورة 8">
            <a:extLst>
              <a:ext uri="{FF2B5EF4-FFF2-40B4-BE49-F238E27FC236}">
                <a16:creationId xmlns:a16="http://schemas.microsoft.com/office/drawing/2014/main" id="{AB5F88E0-6E14-4D06-9158-151B5C01E885}"/>
              </a:ext>
            </a:extLst>
          </p:cNvPr>
          <p:cNvPicPr>
            <a:picLocks noChangeAspect="1"/>
          </p:cNvPicPr>
          <p:nvPr/>
        </p:nvPicPr>
        <p:blipFill rotWithShape="1">
          <a:blip r:embed="rId4">
            <a:extLst>
              <a:ext uri="{28A0092B-C50C-407E-A947-70E740481C1C}">
                <a14:useLocalDpi xmlns:a14="http://schemas.microsoft.com/office/drawing/2010/main" val="0"/>
              </a:ext>
            </a:extLst>
          </a:blip>
          <a:srcRect l="14448" t="11456" r="12531" b="13894"/>
          <a:stretch/>
        </p:blipFill>
        <p:spPr>
          <a:xfrm>
            <a:off x="3371667" y="4811949"/>
            <a:ext cx="2313477" cy="1327516"/>
          </a:xfrm>
          <a:custGeom>
            <a:avLst/>
            <a:gdLst>
              <a:gd name="connsiteX0" fmla="*/ 1156738 w 2313477"/>
              <a:gd name="connsiteY0" fmla="*/ 0 h 1327516"/>
              <a:gd name="connsiteX1" fmla="*/ 2313477 w 2313477"/>
              <a:gd name="connsiteY1" fmla="*/ 663758 h 1327516"/>
              <a:gd name="connsiteX2" fmla="*/ 1156738 w 2313477"/>
              <a:gd name="connsiteY2" fmla="*/ 1327516 h 1327516"/>
              <a:gd name="connsiteX3" fmla="*/ 0 w 2313477"/>
              <a:gd name="connsiteY3" fmla="*/ 663758 h 1327516"/>
              <a:gd name="connsiteX4" fmla="*/ 1156738 w 2313477"/>
              <a:gd name="connsiteY4" fmla="*/ 0 h 132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77" h="1327516" fill="none" extrusionOk="0">
                <a:moveTo>
                  <a:pt x="1156738" y="0"/>
                </a:moveTo>
                <a:cubicBezTo>
                  <a:pt x="1869620" y="-9483"/>
                  <a:pt x="2392518" y="340496"/>
                  <a:pt x="2313477" y="663758"/>
                </a:cubicBezTo>
                <a:cubicBezTo>
                  <a:pt x="2221442" y="1004958"/>
                  <a:pt x="1841134" y="1337799"/>
                  <a:pt x="1156738" y="1327516"/>
                </a:cubicBezTo>
                <a:cubicBezTo>
                  <a:pt x="581350" y="1321170"/>
                  <a:pt x="-73887" y="1108750"/>
                  <a:pt x="0" y="663758"/>
                </a:cubicBezTo>
                <a:cubicBezTo>
                  <a:pt x="55391" y="467438"/>
                  <a:pt x="519999" y="21519"/>
                  <a:pt x="1156738" y="0"/>
                </a:cubicBezTo>
                <a:close/>
              </a:path>
              <a:path w="2313477" h="1327516" stroke="0" extrusionOk="0">
                <a:moveTo>
                  <a:pt x="1156738" y="0"/>
                </a:moveTo>
                <a:cubicBezTo>
                  <a:pt x="1841353" y="-40965"/>
                  <a:pt x="2304097" y="305336"/>
                  <a:pt x="2313477" y="663758"/>
                </a:cubicBezTo>
                <a:cubicBezTo>
                  <a:pt x="2298324" y="955811"/>
                  <a:pt x="1701253" y="1444944"/>
                  <a:pt x="1156738" y="1327516"/>
                </a:cubicBezTo>
                <a:cubicBezTo>
                  <a:pt x="543186" y="1386264"/>
                  <a:pt x="851" y="1003458"/>
                  <a:pt x="0" y="663758"/>
                </a:cubicBezTo>
                <a:cubicBezTo>
                  <a:pt x="-11653" y="391067"/>
                  <a:pt x="442630" y="-19897"/>
                  <a:pt x="1156738"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28922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4" descr="C:\Users\user\AppData\Local\Microsoft\Windows\INetCache\IE\8ZT2JUBW\hUQrr[1].jpg">
            <a:extLst>
              <a:ext uri="{FF2B5EF4-FFF2-40B4-BE49-F238E27FC236}">
                <a16:creationId xmlns:a16="http://schemas.microsoft.com/office/drawing/2014/main" id="{A088B1D5-16F6-4327-A6C4-6BD93560A3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43" t="17587" r="36285" b="11982"/>
          <a:stretch/>
        </p:blipFill>
        <p:spPr bwMode="auto">
          <a:xfrm rot="20213177">
            <a:off x="10658611" y="384176"/>
            <a:ext cx="770183" cy="1599858"/>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88">
            <a:extLst>
              <a:ext uri="{FF2B5EF4-FFF2-40B4-BE49-F238E27FC236}">
                <a16:creationId xmlns:a16="http://schemas.microsoft.com/office/drawing/2014/main" id="{2E071096-C3F9-4545-9BE0-281DEE01394D}"/>
              </a:ext>
            </a:extLst>
          </p:cNvPr>
          <p:cNvSpPr txBox="1"/>
          <p:nvPr/>
        </p:nvSpPr>
        <p:spPr>
          <a:xfrm>
            <a:off x="5503637" y="881882"/>
            <a:ext cx="6098344" cy="553998"/>
          </a:xfrm>
          <a:prstGeom prst="rect">
            <a:avLst/>
          </a:prstGeom>
          <a:solidFill>
            <a:schemeClr val="bg1"/>
          </a:solid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وقت الضرب على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8" name="زاوية مطوية 5">
            <a:extLst>
              <a:ext uri="{FF2B5EF4-FFF2-40B4-BE49-F238E27FC236}">
                <a16:creationId xmlns:a16="http://schemas.microsoft.com/office/drawing/2014/main" id="{B741C9D3-10AE-4433-BF25-1A8669A934DD}"/>
              </a:ext>
            </a:extLst>
          </p:cNvPr>
          <p:cNvSpPr/>
          <p:nvPr/>
        </p:nvSpPr>
        <p:spPr>
          <a:xfrm>
            <a:off x="2735680" y="1947489"/>
            <a:ext cx="7639825" cy="199633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لحديث عمرو بن شعيب عن أبيه عن جده يرفعه «مروا أبنائكم بالصلاة وهم أبناء سبع سنين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واضربوهم عليها لعشر وفرقوا بينهم في المضاجع» رواه أحمد وغيره</a:t>
            </a:r>
          </a:p>
        </p:txBody>
      </p:sp>
      <p:sp>
        <p:nvSpPr>
          <p:cNvPr id="9" name="مربع نص 8">
            <a:extLst>
              <a:ext uri="{FF2B5EF4-FFF2-40B4-BE49-F238E27FC236}">
                <a16:creationId xmlns:a16="http://schemas.microsoft.com/office/drawing/2014/main" id="{C8A3E8AF-499C-401B-A6AF-52B42E7206C0}"/>
              </a:ext>
            </a:extLst>
          </p:cNvPr>
          <p:cNvSpPr txBox="1"/>
          <p:nvPr/>
        </p:nvSpPr>
        <p:spPr>
          <a:xfrm>
            <a:off x="-1666101" y="981075"/>
            <a:ext cx="8600301" cy="647700"/>
          </a:xfrm>
          <a:prstGeom prst="rect">
            <a:avLst/>
          </a:prstGeom>
          <a:noFill/>
        </p:spPr>
        <p:txBody>
          <a:bodyPr wrap="square" rtlCol="1">
            <a:spAutoFit/>
          </a:bodyPr>
          <a:lstStyle/>
          <a:p>
            <a:endParaRPr lang="ar-SA" dirty="0"/>
          </a:p>
        </p:txBody>
      </p:sp>
      <p:sp>
        <p:nvSpPr>
          <p:cNvPr id="10" name="مربع نص 9">
            <a:extLst>
              <a:ext uri="{FF2B5EF4-FFF2-40B4-BE49-F238E27FC236}">
                <a16:creationId xmlns:a16="http://schemas.microsoft.com/office/drawing/2014/main" id="{873CA061-34A0-4E23-BB55-427A732BB133}"/>
              </a:ext>
            </a:extLst>
          </p:cNvPr>
          <p:cNvSpPr txBox="1"/>
          <p:nvPr/>
        </p:nvSpPr>
        <p:spPr>
          <a:xfrm>
            <a:off x="6096001" y="1624832"/>
            <a:ext cx="4114800" cy="553998"/>
          </a:xfrm>
          <a:prstGeom prst="rect">
            <a:avLst/>
          </a:prstGeom>
          <a:noFill/>
          <a:ln>
            <a:noFill/>
          </a:ln>
        </p:spPr>
        <p:txBody>
          <a:bodyPr wrap="square" rtlCol="1">
            <a:spAutoFit/>
          </a:bodyPr>
          <a:lstStyle/>
          <a:p>
            <a:r>
              <a:rPr lang="ar-SA" sz="3000" b="1" dirty="0">
                <a:latin typeface="Sakkal Majalla" pitchFamily="2" charset="-78"/>
                <a:cs typeface="Sakkal Majalla" pitchFamily="2" charset="-78"/>
              </a:rPr>
              <a:t>وأن يضرب عليها لعشر سنين </a:t>
            </a:r>
            <a:endParaRPr lang="ar-SA" sz="3000" dirty="0"/>
          </a:p>
        </p:txBody>
      </p:sp>
    </p:spTree>
    <p:extLst>
      <p:ext uri="{BB962C8B-B14F-4D97-AF65-F5344CB8AC3E}">
        <p14:creationId xmlns:p14="http://schemas.microsoft.com/office/powerpoint/2010/main" val="30643035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6096001" y="423628"/>
            <a:ext cx="57073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ما سقط من الآدمي من الأعضاء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قوس متوسط مزدوج 3">
            <a:extLst>
              <a:ext uri="{FF2B5EF4-FFF2-40B4-BE49-F238E27FC236}">
                <a16:creationId xmlns:a16="http://schemas.microsoft.com/office/drawing/2014/main" id="{31ADB481-65F7-49B4-8BF0-B3366D990863}"/>
              </a:ext>
            </a:extLst>
          </p:cNvPr>
          <p:cNvSpPr/>
          <p:nvPr/>
        </p:nvSpPr>
        <p:spPr>
          <a:xfrm>
            <a:off x="4011887" y="1524701"/>
            <a:ext cx="7787731" cy="91892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ما سقط منه أي من آدمي من عضو أو سن فـهو طاهر أعاده أو لم يعده، لأن ما أبين من حي فهو كميتة وميتة الآدمي طاهرة</a:t>
            </a:r>
          </a:p>
        </p:txBody>
      </p:sp>
      <p:sp>
        <p:nvSpPr>
          <p:cNvPr id="5" name="مربع نص 4">
            <a:extLst>
              <a:ext uri="{FF2B5EF4-FFF2-40B4-BE49-F238E27FC236}">
                <a16:creationId xmlns:a16="http://schemas.microsoft.com/office/drawing/2014/main" id="{BE6160FB-9688-4265-A1D9-5EBAFBC4B9A6}"/>
              </a:ext>
            </a:extLst>
          </p:cNvPr>
          <p:cNvSpPr txBox="1"/>
          <p:nvPr/>
        </p:nvSpPr>
        <p:spPr>
          <a:xfrm>
            <a:off x="4857750" y="2711822"/>
            <a:ext cx="6400800" cy="1938992"/>
          </a:xfrm>
          <a:prstGeom prst="rect">
            <a:avLst/>
          </a:prstGeom>
          <a:noFill/>
        </p:spPr>
        <p:txBody>
          <a:bodyPr wrap="square" rtlCol="1">
            <a:spAutoFit/>
          </a:bodyPr>
          <a:lstStyle/>
          <a:p>
            <a:pPr marL="457200" indent="-457200">
              <a:buFont typeface="Wingdings" panose="05000000000000000000" pitchFamily="2" charset="2"/>
              <a:buChar char="v"/>
            </a:pPr>
            <a:r>
              <a:rPr lang="ar-SA" sz="3000" dirty="0">
                <a:latin typeface="Sakkal Majalla" panose="02000000000000000000" pitchFamily="2" charset="-78"/>
                <a:cs typeface="Sakkal Majalla" panose="02000000000000000000" pitchFamily="2" charset="-78"/>
              </a:rPr>
              <a:t>إن جعل موضع سنه سن شاة </a:t>
            </a:r>
            <a:r>
              <a:rPr lang="ar-SA" sz="3000" dirty="0" err="1">
                <a:latin typeface="Sakkal Majalla" panose="02000000000000000000" pitchFamily="2" charset="-78"/>
                <a:cs typeface="Sakkal Majalla" panose="02000000000000000000" pitchFamily="2" charset="-78"/>
              </a:rPr>
              <a:t>مذكاة</a:t>
            </a:r>
            <a:r>
              <a:rPr lang="ar-SA" sz="3000" dirty="0">
                <a:latin typeface="Sakkal Majalla" panose="02000000000000000000" pitchFamily="2" charset="-78"/>
                <a:cs typeface="Sakkal Majalla" panose="02000000000000000000" pitchFamily="2" charset="-78"/>
              </a:rPr>
              <a:t> فصلاته معه صحيحة ثبت أو لم يثبت.</a:t>
            </a:r>
          </a:p>
          <a:p>
            <a:pPr marL="457200" indent="-457200">
              <a:buFont typeface="Wingdings" panose="05000000000000000000" pitchFamily="2" charset="2"/>
              <a:buChar char="v"/>
            </a:pPr>
            <a:endParaRPr lang="ar-SA" sz="3000" dirty="0">
              <a:latin typeface="Sakkal Majalla" panose="02000000000000000000" pitchFamily="2" charset="-78"/>
              <a:cs typeface="Sakkal Majalla" panose="02000000000000000000" pitchFamily="2" charset="-78"/>
            </a:endParaRPr>
          </a:p>
          <a:p>
            <a:pPr marL="457200" indent="-457200">
              <a:buFont typeface="Wingdings" panose="05000000000000000000" pitchFamily="2" charset="2"/>
              <a:buChar char="v"/>
            </a:pP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34448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وصل شعر المرأة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80033891-62A5-4A60-A510-AF8D68E7AD46}"/>
              </a:ext>
            </a:extLst>
          </p:cNvPr>
          <p:cNvSpPr txBox="1"/>
          <p:nvPr/>
        </p:nvSpPr>
        <p:spPr>
          <a:xfrm>
            <a:off x="5619750" y="1466850"/>
            <a:ext cx="5943600" cy="1938992"/>
          </a:xfrm>
          <a:prstGeom prst="rect">
            <a:avLst/>
          </a:prstGeom>
          <a:noFill/>
        </p:spPr>
        <p:txBody>
          <a:bodyPr wrap="square" rtlCol="1">
            <a:spAutoFit/>
          </a:bodyPr>
          <a:lstStyle/>
          <a:p>
            <a:pPr marL="457200" indent="-457200">
              <a:buFont typeface="Wingdings" panose="05000000000000000000" pitchFamily="2" charset="2"/>
              <a:buChar char="Ø"/>
            </a:pPr>
            <a:r>
              <a:rPr lang="ar-SA" sz="3000" dirty="0">
                <a:latin typeface="Sakkal Majalla" panose="02000000000000000000" pitchFamily="2" charset="-78"/>
                <a:cs typeface="Sakkal Majalla" panose="02000000000000000000" pitchFamily="2" charset="-78"/>
              </a:rPr>
              <a:t>وصل المرأة شعرها بشعر حرام، ولا بأس بوصله بقرامل وهي -</a:t>
            </a:r>
            <a:r>
              <a:rPr lang="ar-SA" sz="3000" dirty="0" err="1">
                <a:latin typeface="Sakkal Majalla" panose="02000000000000000000" pitchFamily="2" charset="-78"/>
                <a:cs typeface="Sakkal Majalla" panose="02000000000000000000" pitchFamily="2" charset="-78"/>
              </a:rPr>
              <a:t>الأعقصة</a:t>
            </a:r>
            <a:r>
              <a:rPr lang="ar-SA" sz="3000" dirty="0">
                <a:latin typeface="Sakkal Majalla" panose="02000000000000000000" pitchFamily="2" charset="-78"/>
                <a:cs typeface="Sakkal Majalla" panose="02000000000000000000" pitchFamily="2" charset="-78"/>
              </a:rPr>
              <a:t> -وتركها أفضل، </a:t>
            </a:r>
          </a:p>
          <a:p>
            <a:endParaRPr lang="ar-SA" sz="3000" dirty="0">
              <a:latin typeface="Sakkal Majalla" panose="02000000000000000000" pitchFamily="2" charset="-78"/>
              <a:cs typeface="Sakkal Majalla" panose="02000000000000000000" pitchFamily="2" charset="-78"/>
            </a:endParaRPr>
          </a:p>
          <a:p>
            <a:r>
              <a:rPr lang="ar-SA" sz="3000" dirty="0">
                <a:latin typeface="Sakkal Majalla" panose="02000000000000000000" pitchFamily="2" charset="-78"/>
                <a:cs typeface="Sakkal Majalla" panose="02000000000000000000" pitchFamily="2" charset="-78"/>
              </a:rPr>
              <a:t>                       ولا تصح الصلاة إن كان الشعر نجسا.</a:t>
            </a:r>
          </a:p>
        </p:txBody>
      </p:sp>
      <p:sp>
        <p:nvSpPr>
          <p:cNvPr id="5" name="مربع نص 4">
            <a:extLst>
              <a:ext uri="{FF2B5EF4-FFF2-40B4-BE49-F238E27FC236}">
                <a16:creationId xmlns:a16="http://schemas.microsoft.com/office/drawing/2014/main" id="{4B447F70-A136-4D07-A106-2D0B4C15A8C3}"/>
              </a:ext>
            </a:extLst>
          </p:cNvPr>
          <p:cNvSpPr txBox="1"/>
          <p:nvPr/>
        </p:nvSpPr>
        <p:spPr>
          <a:xfrm>
            <a:off x="10620375" y="2851844"/>
            <a:ext cx="1066800"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pic>
        <p:nvPicPr>
          <p:cNvPr id="7" name="صورة 6">
            <a:extLst>
              <a:ext uri="{FF2B5EF4-FFF2-40B4-BE49-F238E27FC236}">
                <a16:creationId xmlns:a16="http://schemas.microsoft.com/office/drawing/2014/main" id="{EF9353BC-B849-47B3-B7D8-FDC187F0BF1B}"/>
              </a:ext>
            </a:extLst>
          </p:cNvPr>
          <p:cNvPicPr>
            <a:picLocks noChangeAspect="1"/>
          </p:cNvPicPr>
          <p:nvPr/>
        </p:nvPicPr>
        <p:blipFill rotWithShape="1">
          <a:blip r:embed="rId3">
            <a:extLst>
              <a:ext uri="{28A0092B-C50C-407E-A947-70E740481C1C}">
                <a14:useLocalDpi xmlns:a14="http://schemas.microsoft.com/office/drawing/2010/main" val="0"/>
              </a:ext>
            </a:extLst>
          </a:blip>
          <a:srcRect l="6495" t="413" r="27373" b="-413"/>
          <a:stretch/>
        </p:blipFill>
        <p:spPr>
          <a:xfrm>
            <a:off x="1095437" y="3003575"/>
            <a:ext cx="4400488" cy="3168625"/>
          </a:xfrm>
          <a:custGeom>
            <a:avLst/>
            <a:gdLst>
              <a:gd name="connsiteX0" fmla="*/ 2200244 w 4400488"/>
              <a:gd name="connsiteY0" fmla="*/ 0 h 3168625"/>
              <a:gd name="connsiteX1" fmla="*/ 4400488 w 4400488"/>
              <a:gd name="connsiteY1" fmla="*/ 1584312 h 3168625"/>
              <a:gd name="connsiteX2" fmla="*/ 2200244 w 4400488"/>
              <a:gd name="connsiteY2" fmla="*/ 3168625 h 3168625"/>
              <a:gd name="connsiteX3" fmla="*/ 0 w 4400488"/>
              <a:gd name="connsiteY3" fmla="*/ 1584312 h 3168625"/>
              <a:gd name="connsiteX4" fmla="*/ 2200244 w 4400488"/>
              <a:gd name="connsiteY4" fmla="*/ 0 h 316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488" h="3168625" fill="none" extrusionOk="0">
                <a:moveTo>
                  <a:pt x="2200244" y="0"/>
                </a:moveTo>
                <a:cubicBezTo>
                  <a:pt x="3507809" y="-11836"/>
                  <a:pt x="4461164" y="742576"/>
                  <a:pt x="4400488" y="1584312"/>
                </a:cubicBezTo>
                <a:cubicBezTo>
                  <a:pt x="4329079" y="2439610"/>
                  <a:pt x="3540320" y="3196827"/>
                  <a:pt x="2200244" y="3168625"/>
                </a:cubicBezTo>
                <a:cubicBezTo>
                  <a:pt x="1073273" y="3159806"/>
                  <a:pt x="-30719" y="2491903"/>
                  <a:pt x="0" y="1584312"/>
                </a:cubicBezTo>
                <a:cubicBezTo>
                  <a:pt x="95775" y="1003718"/>
                  <a:pt x="1001204" y="164423"/>
                  <a:pt x="2200244" y="0"/>
                </a:cubicBezTo>
                <a:close/>
              </a:path>
              <a:path w="4400488" h="3168625" stroke="0" extrusionOk="0">
                <a:moveTo>
                  <a:pt x="2200244" y="0"/>
                </a:moveTo>
                <a:cubicBezTo>
                  <a:pt x="3461044" y="-40851"/>
                  <a:pt x="4244903" y="844709"/>
                  <a:pt x="4400488" y="1584312"/>
                </a:cubicBezTo>
                <a:cubicBezTo>
                  <a:pt x="4386555" y="2390776"/>
                  <a:pt x="3372699" y="3221786"/>
                  <a:pt x="2200244" y="3168625"/>
                </a:cubicBezTo>
                <a:cubicBezTo>
                  <a:pt x="1025194" y="3261780"/>
                  <a:pt x="6955" y="2239707"/>
                  <a:pt x="0" y="1584312"/>
                </a:cubicBezTo>
                <a:cubicBezTo>
                  <a:pt x="-7552" y="770173"/>
                  <a:pt x="903428" y="-21587"/>
                  <a:pt x="2200244"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pic>
        <p:nvPicPr>
          <p:cNvPr id="9" name="صورة 8">
            <a:extLst>
              <a:ext uri="{FF2B5EF4-FFF2-40B4-BE49-F238E27FC236}">
                <a16:creationId xmlns:a16="http://schemas.microsoft.com/office/drawing/2014/main" id="{C1F0033E-FFCA-453A-B193-013F680F5E37}"/>
              </a:ext>
            </a:extLst>
          </p:cNvPr>
          <p:cNvPicPr>
            <a:picLocks noChangeAspect="1"/>
          </p:cNvPicPr>
          <p:nvPr/>
        </p:nvPicPr>
        <p:blipFill rotWithShape="1">
          <a:blip r:embed="rId4">
            <a:extLst>
              <a:ext uri="{28A0092B-C50C-407E-A947-70E740481C1C}">
                <a14:useLocalDpi xmlns:a14="http://schemas.microsoft.com/office/drawing/2010/main" val="0"/>
              </a:ext>
            </a:extLst>
          </a:blip>
          <a:srcRect l="3454" t="-2205" r="4808" b="2205"/>
          <a:stretch/>
        </p:blipFill>
        <p:spPr>
          <a:xfrm>
            <a:off x="466787" y="1981608"/>
            <a:ext cx="2800287" cy="2294470"/>
          </a:xfrm>
          <a:custGeom>
            <a:avLst/>
            <a:gdLst>
              <a:gd name="connsiteX0" fmla="*/ 1400143 w 2800287"/>
              <a:gd name="connsiteY0" fmla="*/ 0 h 2294470"/>
              <a:gd name="connsiteX1" fmla="*/ 2800287 w 2800287"/>
              <a:gd name="connsiteY1" fmla="*/ 1147235 h 2294470"/>
              <a:gd name="connsiteX2" fmla="*/ 1400143 w 2800287"/>
              <a:gd name="connsiteY2" fmla="*/ 2294470 h 2294470"/>
              <a:gd name="connsiteX3" fmla="*/ 0 w 2800287"/>
              <a:gd name="connsiteY3" fmla="*/ 1147235 h 2294470"/>
              <a:gd name="connsiteX4" fmla="*/ 1400143 w 2800287"/>
              <a:gd name="connsiteY4" fmla="*/ 0 h 229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287" h="2294470" fill="none" extrusionOk="0">
                <a:moveTo>
                  <a:pt x="1400143" y="0"/>
                </a:moveTo>
                <a:cubicBezTo>
                  <a:pt x="2282067" y="-13917"/>
                  <a:pt x="2892591" y="564226"/>
                  <a:pt x="2800287" y="1147235"/>
                </a:cubicBezTo>
                <a:cubicBezTo>
                  <a:pt x="2621203" y="1731444"/>
                  <a:pt x="2228228" y="2306844"/>
                  <a:pt x="1400143" y="2294470"/>
                </a:cubicBezTo>
                <a:cubicBezTo>
                  <a:pt x="727607" y="2284396"/>
                  <a:pt x="-117194" y="1905201"/>
                  <a:pt x="0" y="1147235"/>
                </a:cubicBezTo>
                <a:cubicBezTo>
                  <a:pt x="54769" y="681986"/>
                  <a:pt x="646925" y="204586"/>
                  <a:pt x="1400143" y="0"/>
                </a:cubicBezTo>
                <a:close/>
              </a:path>
              <a:path w="2800287" h="2294470" stroke="0" extrusionOk="0">
                <a:moveTo>
                  <a:pt x="1400143" y="0"/>
                </a:moveTo>
                <a:cubicBezTo>
                  <a:pt x="2218891" y="-40701"/>
                  <a:pt x="2769347" y="540557"/>
                  <a:pt x="2800287" y="1147235"/>
                </a:cubicBezTo>
                <a:cubicBezTo>
                  <a:pt x="2784196" y="1701691"/>
                  <a:pt x="2075596" y="2416244"/>
                  <a:pt x="1400143" y="2294470"/>
                </a:cubicBezTo>
                <a:cubicBezTo>
                  <a:pt x="645335" y="2337363"/>
                  <a:pt x="5763" y="1598867"/>
                  <a:pt x="0" y="1147235"/>
                </a:cubicBezTo>
                <a:cubicBezTo>
                  <a:pt x="-26810" y="729662"/>
                  <a:pt x="580288" y="-12314"/>
                  <a:pt x="1400143"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30699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13216"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5067301" y="423628"/>
            <a:ext cx="6736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المواضع التي لا تصح فيها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DABADC4F-1292-42E4-8C85-61044A7A1460}"/>
              </a:ext>
            </a:extLst>
          </p:cNvPr>
          <p:cNvSpPr txBox="1"/>
          <p:nvPr/>
        </p:nvSpPr>
        <p:spPr>
          <a:xfrm>
            <a:off x="3058124" y="1130674"/>
            <a:ext cx="6563670" cy="553998"/>
          </a:xfrm>
          <a:prstGeom prst="rect">
            <a:avLst/>
          </a:prstGeom>
          <a:solidFill>
            <a:srgbClr val="87A4D8"/>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ولا تصح الصلاة بلا عذر فرضا كانت أو نفلا غير صلاة جنازة </a:t>
            </a:r>
          </a:p>
        </p:txBody>
      </p:sp>
      <p:sp>
        <p:nvSpPr>
          <p:cNvPr id="5" name="مربع نص 4">
            <a:extLst>
              <a:ext uri="{FF2B5EF4-FFF2-40B4-BE49-F238E27FC236}">
                <a16:creationId xmlns:a16="http://schemas.microsoft.com/office/drawing/2014/main" id="{0F08E2AA-794C-4117-95E6-A570CD50ADC6}"/>
              </a:ext>
            </a:extLst>
          </p:cNvPr>
          <p:cNvSpPr txBox="1"/>
          <p:nvPr/>
        </p:nvSpPr>
        <p:spPr>
          <a:xfrm>
            <a:off x="2905722" y="2209205"/>
            <a:ext cx="7181251" cy="553998"/>
          </a:xfrm>
          <a:prstGeom prst="rect">
            <a:avLst/>
          </a:prstGeom>
          <a:solidFill>
            <a:srgbClr val="87A4D8"/>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في مقبرة - بتثليث الباء - ولا يضر قبران ولا ما دفن بداره</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2C34C5BA-C635-4CEE-975B-160D0917B7EC}"/>
              </a:ext>
            </a:extLst>
          </p:cNvPr>
          <p:cNvCxnSpPr>
            <a:cxnSpLocks/>
            <a:stCxn id="4" idx="3"/>
            <a:endCxn id="5" idx="3"/>
          </p:cNvCxnSpPr>
          <p:nvPr/>
        </p:nvCxnSpPr>
        <p:spPr>
          <a:xfrm>
            <a:off x="9621794" y="1407673"/>
            <a:ext cx="465179" cy="1078531"/>
          </a:xfrm>
          <a:prstGeom prst="bentConnector3">
            <a:avLst>
              <a:gd name="adj1" fmla="val 149142"/>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A0A53457-EB1C-4CFD-80D3-B893764CC9FF}"/>
              </a:ext>
            </a:extLst>
          </p:cNvPr>
          <p:cNvCxnSpPr>
            <a:cxnSpLocks/>
            <a:stCxn id="4" idx="1"/>
            <a:endCxn id="5" idx="1"/>
          </p:cNvCxnSpPr>
          <p:nvPr/>
        </p:nvCxnSpPr>
        <p:spPr>
          <a:xfrm rot="10800000" flipV="1">
            <a:off x="2905722" y="1407672"/>
            <a:ext cx="152402" cy="1078531"/>
          </a:xfrm>
          <a:prstGeom prst="bentConnector3">
            <a:avLst>
              <a:gd name="adj1" fmla="val 249998"/>
            </a:avLst>
          </a:prstGeom>
          <a:ln>
            <a:tailEnd type="triangle"/>
          </a:ln>
        </p:spPr>
        <p:style>
          <a:lnRef idx="1">
            <a:schemeClr val="dk1"/>
          </a:lnRef>
          <a:fillRef idx="0">
            <a:schemeClr val="dk1"/>
          </a:fillRef>
          <a:effectRef idx="0">
            <a:schemeClr val="dk1"/>
          </a:effectRef>
          <a:fontRef idx="minor">
            <a:schemeClr val="tx1"/>
          </a:fontRef>
        </p:style>
      </p:cxnSp>
      <p:sp>
        <p:nvSpPr>
          <p:cNvPr id="9" name="مربع نص 8">
            <a:extLst>
              <a:ext uri="{FF2B5EF4-FFF2-40B4-BE49-F238E27FC236}">
                <a16:creationId xmlns:a16="http://schemas.microsoft.com/office/drawing/2014/main" id="{2C1D34EF-1D0C-4734-8019-BB2283534430}"/>
              </a:ext>
            </a:extLst>
          </p:cNvPr>
          <p:cNvSpPr txBox="1"/>
          <p:nvPr/>
        </p:nvSpPr>
        <p:spPr>
          <a:xfrm>
            <a:off x="2839047" y="3113624"/>
            <a:ext cx="7247926" cy="553998"/>
          </a:xfrm>
          <a:prstGeom prst="rect">
            <a:avLst/>
          </a:prstGeom>
          <a:solidFill>
            <a:srgbClr val="87A4D8"/>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و لا في حش - بضم الحاء وفتحها - وهو المرحاض</a:t>
            </a:r>
          </a:p>
        </p:txBody>
      </p:sp>
      <p:sp>
        <p:nvSpPr>
          <p:cNvPr id="11" name="مربع نص 10">
            <a:extLst>
              <a:ext uri="{FF2B5EF4-FFF2-40B4-BE49-F238E27FC236}">
                <a16:creationId xmlns:a16="http://schemas.microsoft.com/office/drawing/2014/main" id="{800D1244-BEE6-4D8C-ACAB-BBBE3F3A4D70}"/>
              </a:ext>
            </a:extLst>
          </p:cNvPr>
          <p:cNvSpPr txBox="1"/>
          <p:nvPr/>
        </p:nvSpPr>
        <p:spPr>
          <a:xfrm>
            <a:off x="2948586" y="4174089"/>
            <a:ext cx="7138388" cy="553998"/>
          </a:xfrm>
          <a:prstGeom prst="rect">
            <a:avLst/>
          </a:prstGeom>
          <a:solidFill>
            <a:srgbClr val="87A4D8"/>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و لا في حمام داخله وخارجه وجميع ما يتبعه في البيع</a:t>
            </a:r>
          </a:p>
        </p:txBody>
      </p:sp>
      <p:pic>
        <p:nvPicPr>
          <p:cNvPr id="14" name="صورة 13">
            <a:extLst>
              <a:ext uri="{FF2B5EF4-FFF2-40B4-BE49-F238E27FC236}">
                <a16:creationId xmlns:a16="http://schemas.microsoft.com/office/drawing/2014/main" id="{2628DB4E-101F-4C95-8DB8-6CA2182293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39047" y="1837720"/>
            <a:ext cx="1332902" cy="999676"/>
          </a:xfrm>
          <a:custGeom>
            <a:avLst/>
            <a:gdLst>
              <a:gd name="connsiteX0" fmla="*/ 0 w 1332902"/>
              <a:gd name="connsiteY0" fmla="*/ 0 h 999676"/>
              <a:gd name="connsiteX1" fmla="*/ 1332902 w 1332902"/>
              <a:gd name="connsiteY1" fmla="*/ 0 h 999676"/>
              <a:gd name="connsiteX2" fmla="*/ 1332902 w 1332902"/>
              <a:gd name="connsiteY2" fmla="*/ 999676 h 999676"/>
              <a:gd name="connsiteX3" fmla="*/ 0 w 1332902"/>
              <a:gd name="connsiteY3" fmla="*/ 999676 h 999676"/>
              <a:gd name="connsiteX4" fmla="*/ 0 w 1332902"/>
              <a:gd name="connsiteY4" fmla="*/ 0 h 99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902" h="999676" fill="none" extrusionOk="0">
                <a:moveTo>
                  <a:pt x="0" y="0"/>
                </a:moveTo>
                <a:cubicBezTo>
                  <a:pt x="161307" y="10907"/>
                  <a:pt x="1101548" y="25801"/>
                  <a:pt x="1332902" y="0"/>
                </a:cubicBezTo>
                <a:cubicBezTo>
                  <a:pt x="1400588" y="123663"/>
                  <a:pt x="1337075" y="795170"/>
                  <a:pt x="1332902" y="999676"/>
                </a:cubicBezTo>
                <a:cubicBezTo>
                  <a:pt x="735627" y="915876"/>
                  <a:pt x="160727" y="1082574"/>
                  <a:pt x="0" y="999676"/>
                </a:cubicBezTo>
                <a:cubicBezTo>
                  <a:pt x="-66524" y="533100"/>
                  <a:pt x="54572" y="346197"/>
                  <a:pt x="0" y="0"/>
                </a:cubicBezTo>
                <a:close/>
              </a:path>
              <a:path w="1332902" h="999676" stroke="0" extrusionOk="0">
                <a:moveTo>
                  <a:pt x="0" y="0"/>
                </a:moveTo>
                <a:cubicBezTo>
                  <a:pt x="140722" y="373"/>
                  <a:pt x="894454" y="31785"/>
                  <a:pt x="1332902" y="0"/>
                </a:cubicBezTo>
                <a:cubicBezTo>
                  <a:pt x="1387652" y="422375"/>
                  <a:pt x="1274099" y="871238"/>
                  <a:pt x="1332902" y="999676"/>
                </a:cubicBezTo>
                <a:cubicBezTo>
                  <a:pt x="802343" y="917108"/>
                  <a:pt x="170969" y="1001726"/>
                  <a:pt x="0" y="999676"/>
                </a:cubicBezTo>
                <a:cubicBezTo>
                  <a:pt x="2446" y="821812"/>
                  <a:pt x="-77845" y="131941"/>
                  <a:pt x="0" y="0"/>
                </a:cubicBezTo>
                <a:close/>
              </a:path>
            </a:pathLst>
          </a:custGeom>
          <a:solidFill>
            <a:srgbClr val="FFFFFF"/>
          </a:solidFill>
          <a:ln w="28575">
            <a:solidFill>
              <a:srgbClr val="4472C4"/>
            </a:solidFill>
            <a:extLst>
              <a:ext uri="{C807C97D-BFC1-408E-A445-0C87EB9F89A2}">
                <ask:lineSketchStyleProps xmlns:ask="http://schemas.microsoft.com/office/drawing/2018/sketchyshapes" sd="4254365754">
                  <a:prstGeom prst="rect">
                    <a:avLst/>
                  </a:prstGeom>
                  <ask:type>
                    <ask:lineSketchCurved/>
                  </ask:type>
                </ask:lineSketchStyleProps>
              </a:ext>
            </a:extLst>
          </a:ln>
        </p:spPr>
      </p:pic>
      <p:pic>
        <p:nvPicPr>
          <p:cNvPr id="28" name="صورة 27">
            <a:extLst>
              <a:ext uri="{FF2B5EF4-FFF2-40B4-BE49-F238E27FC236}">
                <a16:creationId xmlns:a16="http://schemas.microsoft.com/office/drawing/2014/main" id="{C000CA1F-0864-464D-ADA3-35C5B49448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39047" y="2994859"/>
            <a:ext cx="1332902" cy="928525"/>
          </a:xfrm>
          <a:custGeom>
            <a:avLst/>
            <a:gdLst>
              <a:gd name="connsiteX0" fmla="*/ 0 w 1332902"/>
              <a:gd name="connsiteY0" fmla="*/ 0 h 928525"/>
              <a:gd name="connsiteX1" fmla="*/ 1332902 w 1332902"/>
              <a:gd name="connsiteY1" fmla="*/ 0 h 928525"/>
              <a:gd name="connsiteX2" fmla="*/ 1332902 w 1332902"/>
              <a:gd name="connsiteY2" fmla="*/ 928525 h 928525"/>
              <a:gd name="connsiteX3" fmla="*/ 0 w 1332902"/>
              <a:gd name="connsiteY3" fmla="*/ 928525 h 928525"/>
              <a:gd name="connsiteX4" fmla="*/ 0 w 1332902"/>
              <a:gd name="connsiteY4" fmla="*/ 0 h 92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902" h="928525" fill="none" extrusionOk="0">
                <a:moveTo>
                  <a:pt x="0" y="0"/>
                </a:moveTo>
                <a:cubicBezTo>
                  <a:pt x="351397" y="118346"/>
                  <a:pt x="890703" y="-66778"/>
                  <a:pt x="1332902" y="0"/>
                </a:cubicBezTo>
                <a:cubicBezTo>
                  <a:pt x="1272786" y="455702"/>
                  <a:pt x="1266601" y="465352"/>
                  <a:pt x="1332902" y="928525"/>
                </a:cubicBezTo>
                <a:cubicBezTo>
                  <a:pt x="1146474" y="857202"/>
                  <a:pt x="479625" y="969973"/>
                  <a:pt x="0" y="928525"/>
                </a:cubicBezTo>
                <a:cubicBezTo>
                  <a:pt x="-12998" y="794277"/>
                  <a:pt x="-68155" y="211691"/>
                  <a:pt x="0" y="0"/>
                </a:cubicBezTo>
                <a:close/>
              </a:path>
              <a:path w="1332902" h="928525" stroke="0" extrusionOk="0">
                <a:moveTo>
                  <a:pt x="0" y="0"/>
                </a:moveTo>
                <a:cubicBezTo>
                  <a:pt x="542904" y="-109731"/>
                  <a:pt x="901389" y="-83525"/>
                  <a:pt x="1332902" y="0"/>
                </a:cubicBezTo>
                <a:cubicBezTo>
                  <a:pt x="1367549" y="236387"/>
                  <a:pt x="1388445" y="763093"/>
                  <a:pt x="1332902" y="928525"/>
                </a:cubicBezTo>
                <a:cubicBezTo>
                  <a:pt x="1127249" y="809671"/>
                  <a:pt x="355915" y="932769"/>
                  <a:pt x="0" y="928525"/>
                </a:cubicBezTo>
                <a:cubicBezTo>
                  <a:pt x="-82899" y="723788"/>
                  <a:pt x="256" y="343965"/>
                  <a:pt x="0" y="0"/>
                </a:cubicBezTo>
                <a:close/>
              </a:path>
            </a:pathLst>
          </a:custGeom>
          <a:solidFill>
            <a:srgbClr val="FFFFFF"/>
          </a:solidFill>
          <a:ln w="28575">
            <a:solidFill>
              <a:srgbClr val="4472C4"/>
            </a:solidFill>
            <a:extLst>
              <a:ext uri="{C807C97D-BFC1-408E-A445-0C87EB9F89A2}">
                <ask:lineSketchStyleProps xmlns:ask="http://schemas.microsoft.com/office/drawing/2018/sketchyshapes" sd="2601284818">
                  <a:prstGeom prst="rect">
                    <a:avLst/>
                  </a:prstGeom>
                  <ask:type>
                    <ask:lineSketchCurved/>
                  </ask:type>
                </ask:lineSketchStyleProps>
              </a:ext>
            </a:extLst>
          </a:ln>
        </p:spPr>
      </p:pic>
      <p:pic>
        <p:nvPicPr>
          <p:cNvPr id="30" name="صورة 29">
            <a:extLst>
              <a:ext uri="{FF2B5EF4-FFF2-40B4-BE49-F238E27FC236}">
                <a16:creationId xmlns:a16="http://schemas.microsoft.com/office/drawing/2014/main" id="{50D38058-DA30-42C9-8F3E-43BA123C6F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839047" y="4079541"/>
            <a:ext cx="1332902" cy="929008"/>
          </a:xfrm>
          <a:custGeom>
            <a:avLst/>
            <a:gdLst>
              <a:gd name="connsiteX0" fmla="*/ 0 w 1332902"/>
              <a:gd name="connsiteY0" fmla="*/ 0 h 929008"/>
              <a:gd name="connsiteX1" fmla="*/ 1332902 w 1332902"/>
              <a:gd name="connsiteY1" fmla="*/ 0 h 929008"/>
              <a:gd name="connsiteX2" fmla="*/ 1332902 w 1332902"/>
              <a:gd name="connsiteY2" fmla="*/ 929008 h 929008"/>
              <a:gd name="connsiteX3" fmla="*/ 0 w 1332902"/>
              <a:gd name="connsiteY3" fmla="*/ 929008 h 929008"/>
              <a:gd name="connsiteX4" fmla="*/ 0 w 1332902"/>
              <a:gd name="connsiteY4" fmla="*/ 0 h 9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902" h="929008" fill="none" extrusionOk="0">
                <a:moveTo>
                  <a:pt x="0" y="0"/>
                </a:moveTo>
                <a:cubicBezTo>
                  <a:pt x="351397" y="118346"/>
                  <a:pt x="890703" y="-66778"/>
                  <a:pt x="1332902" y="0"/>
                </a:cubicBezTo>
                <a:cubicBezTo>
                  <a:pt x="1328486" y="419445"/>
                  <a:pt x="1400583" y="781057"/>
                  <a:pt x="1332902" y="929008"/>
                </a:cubicBezTo>
                <a:cubicBezTo>
                  <a:pt x="1146474" y="857685"/>
                  <a:pt x="479625" y="970456"/>
                  <a:pt x="0" y="929008"/>
                </a:cubicBezTo>
                <a:cubicBezTo>
                  <a:pt x="46364" y="561277"/>
                  <a:pt x="-32983" y="132285"/>
                  <a:pt x="0" y="0"/>
                </a:cubicBezTo>
                <a:close/>
              </a:path>
              <a:path w="1332902" h="929008" stroke="0" extrusionOk="0">
                <a:moveTo>
                  <a:pt x="0" y="0"/>
                </a:moveTo>
                <a:cubicBezTo>
                  <a:pt x="542904" y="-109731"/>
                  <a:pt x="901389" y="-83525"/>
                  <a:pt x="1332902" y="0"/>
                </a:cubicBezTo>
                <a:cubicBezTo>
                  <a:pt x="1334458" y="400092"/>
                  <a:pt x="1383497" y="731698"/>
                  <a:pt x="1332902" y="929008"/>
                </a:cubicBezTo>
                <a:cubicBezTo>
                  <a:pt x="1127249" y="810154"/>
                  <a:pt x="355915" y="933252"/>
                  <a:pt x="0" y="929008"/>
                </a:cubicBezTo>
                <a:cubicBezTo>
                  <a:pt x="-34373" y="697013"/>
                  <a:pt x="42506" y="164095"/>
                  <a:pt x="0" y="0"/>
                </a:cubicBezTo>
                <a:close/>
              </a:path>
            </a:pathLst>
          </a:custGeom>
          <a:solidFill>
            <a:srgbClr val="FFFFFF"/>
          </a:solidFill>
          <a:ln w="28575">
            <a:solidFill>
              <a:srgbClr val="4472C4"/>
            </a:solidFill>
            <a:extLst>
              <a:ext uri="{C807C97D-BFC1-408E-A445-0C87EB9F89A2}">
                <ask:lineSketchStyleProps xmlns:ask="http://schemas.microsoft.com/office/drawing/2018/sketchyshapes" sd="2601284818">
                  <a:prstGeom prst="rect">
                    <a:avLst/>
                  </a:prstGeom>
                  <ask:type>
                    <ask:lineSketchCurved/>
                  </ask:type>
                </ask:lineSketchStyleProps>
              </a:ext>
            </a:extLst>
          </a:ln>
        </p:spPr>
      </p:pic>
      <p:sp>
        <p:nvSpPr>
          <p:cNvPr id="35" name="مربع نص 34">
            <a:extLst>
              <a:ext uri="{FF2B5EF4-FFF2-40B4-BE49-F238E27FC236}">
                <a16:creationId xmlns:a16="http://schemas.microsoft.com/office/drawing/2014/main" id="{83836F52-1B42-4E98-A0CF-7D027DD0CECD}"/>
              </a:ext>
            </a:extLst>
          </p:cNvPr>
          <p:cNvSpPr txBox="1"/>
          <p:nvPr/>
        </p:nvSpPr>
        <p:spPr>
          <a:xfrm>
            <a:off x="2839047" y="5158585"/>
            <a:ext cx="7247926" cy="1015663"/>
          </a:xfrm>
          <a:prstGeom prst="rect">
            <a:avLst/>
          </a:prstGeom>
          <a:solidFill>
            <a:srgbClr val="87A4D8"/>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وأعطان إبل واحدها عطن وهي المعاطن جمع معطن </a:t>
            </a:r>
          </a:p>
          <a:p>
            <a:r>
              <a:rPr lang="ar-SA" sz="3000" dirty="0">
                <a:latin typeface="Sakkal Majalla" panose="02000000000000000000" pitchFamily="2" charset="-78"/>
                <a:cs typeface="Sakkal Majalla" panose="02000000000000000000" pitchFamily="2" charset="-78"/>
              </a:rPr>
              <a:t>هي ما تقيم فيها وتأوي إليها.</a:t>
            </a:r>
            <a:endParaRPr lang="en-US" sz="3000" dirty="0">
              <a:latin typeface="Sakkal Majalla" panose="02000000000000000000" pitchFamily="2" charset="-78"/>
              <a:cs typeface="Sakkal Majalla" panose="02000000000000000000" pitchFamily="2" charset="-78"/>
            </a:endParaRPr>
          </a:p>
        </p:txBody>
      </p:sp>
      <p:pic>
        <p:nvPicPr>
          <p:cNvPr id="36" name="صورة 35">
            <a:extLst>
              <a:ext uri="{FF2B5EF4-FFF2-40B4-BE49-F238E27FC236}">
                <a16:creationId xmlns:a16="http://schemas.microsoft.com/office/drawing/2014/main" id="{B03CD5AC-7656-459A-B601-5763E2D818A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39047" y="5091777"/>
            <a:ext cx="1445155" cy="1082471"/>
          </a:xfrm>
          <a:custGeom>
            <a:avLst/>
            <a:gdLst>
              <a:gd name="connsiteX0" fmla="*/ 0 w 1445155"/>
              <a:gd name="connsiteY0" fmla="*/ 0 h 1082471"/>
              <a:gd name="connsiteX1" fmla="*/ 1445155 w 1445155"/>
              <a:gd name="connsiteY1" fmla="*/ 0 h 1082471"/>
              <a:gd name="connsiteX2" fmla="*/ 1445155 w 1445155"/>
              <a:gd name="connsiteY2" fmla="*/ 1082471 h 1082471"/>
              <a:gd name="connsiteX3" fmla="*/ 0 w 1445155"/>
              <a:gd name="connsiteY3" fmla="*/ 1082471 h 1082471"/>
              <a:gd name="connsiteX4" fmla="*/ 0 w 1445155"/>
              <a:gd name="connsiteY4" fmla="*/ 0 h 108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155" h="1082471" fill="none" extrusionOk="0">
                <a:moveTo>
                  <a:pt x="0" y="0"/>
                </a:moveTo>
                <a:cubicBezTo>
                  <a:pt x="347983" y="105446"/>
                  <a:pt x="1190870" y="72044"/>
                  <a:pt x="1445155" y="0"/>
                </a:cubicBezTo>
                <a:cubicBezTo>
                  <a:pt x="1372158" y="237822"/>
                  <a:pt x="1405339" y="608694"/>
                  <a:pt x="1445155" y="1082471"/>
                </a:cubicBezTo>
                <a:cubicBezTo>
                  <a:pt x="922804" y="1110900"/>
                  <a:pt x="506415" y="1011831"/>
                  <a:pt x="0" y="1082471"/>
                </a:cubicBezTo>
                <a:cubicBezTo>
                  <a:pt x="63232" y="906519"/>
                  <a:pt x="9394" y="511804"/>
                  <a:pt x="0" y="0"/>
                </a:cubicBezTo>
                <a:close/>
              </a:path>
              <a:path w="1445155" h="1082471" stroke="0" extrusionOk="0">
                <a:moveTo>
                  <a:pt x="0" y="0"/>
                </a:moveTo>
                <a:cubicBezTo>
                  <a:pt x="522381" y="120510"/>
                  <a:pt x="926072" y="-115548"/>
                  <a:pt x="1445155" y="0"/>
                </a:cubicBezTo>
                <a:cubicBezTo>
                  <a:pt x="1463575" y="266620"/>
                  <a:pt x="1446920" y="967491"/>
                  <a:pt x="1445155" y="1082471"/>
                </a:cubicBezTo>
                <a:cubicBezTo>
                  <a:pt x="826133" y="1084370"/>
                  <a:pt x="310268" y="1159292"/>
                  <a:pt x="0" y="1082471"/>
                </a:cubicBezTo>
                <a:cubicBezTo>
                  <a:pt x="7749" y="864407"/>
                  <a:pt x="54502" y="529973"/>
                  <a:pt x="0" y="0"/>
                </a:cubicBezTo>
                <a:close/>
              </a:path>
            </a:pathLst>
          </a:custGeom>
          <a:solidFill>
            <a:srgbClr val="FFFFFF"/>
          </a:solidFill>
          <a:ln w="28575">
            <a:solidFill>
              <a:srgbClr val="4472C4"/>
            </a:solidFill>
            <a:extLst>
              <a:ext uri="{C807C97D-BFC1-408E-A445-0C87EB9F89A2}">
                <ask:lineSketchStyleProps xmlns:ask="http://schemas.microsoft.com/office/drawing/2018/sketchyshapes" sd="4254365754">
                  <a:prstGeom prst="rect">
                    <a:avLst/>
                  </a:prstGeom>
                  <ask:type>
                    <ask:lineSketchCurved/>
                  </ask:type>
                </ask:lineSketchStyleProps>
              </a:ext>
            </a:extLst>
          </a:ln>
        </p:spPr>
      </p:pic>
    </p:spTree>
    <p:extLst>
      <p:ext uri="{BB962C8B-B14F-4D97-AF65-F5344CB8AC3E}">
        <p14:creationId xmlns:p14="http://schemas.microsoft.com/office/powerpoint/2010/main" val="16366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1" grpId="0" animBg="1"/>
      <p:bldP spid="3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2321962" y="696773"/>
            <a:ext cx="723101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المواضع التي لا تصح فيها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6" name="موصل: على شكل مرفق 5">
            <a:extLst>
              <a:ext uri="{FF2B5EF4-FFF2-40B4-BE49-F238E27FC236}">
                <a16:creationId xmlns:a16="http://schemas.microsoft.com/office/drawing/2014/main" id="{2C34C5BA-C635-4CEE-975B-160D0917B7EC}"/>
              </a:ext>
            </a:extLst>
          </p:cNvPr>
          <p:cNvCxnSpPr>
            <a:cxnSpLocks/>
            <a:stCxn id="3" idx="3"/>
            <a:endCxn id="9" idx="3"/>
          </p:cNvCxnSpPr>
          <p:nvPr/>
        </p:nvCxnSpPr>
        <p:spPr>
          <a:xfrm>
            <a:off x="9552978" y="973772"/>
            <a:ext cx="681336" cy="1083586"/>
          </a:xfrm>
          <a:prstGeom prst="bentConnector3">
            <a:avLst>
              <a:gd name="adj1" fmla="val 133552"/>
            </a:avLst>
          </a:prstGeom>
          <a:ln>
            <a:tailEnd type="triangle"/>
          </a:ln>
        </p:spPr>
        <p:style>
          <a:lnRef idx="3">
            <a:schemeClr val="dk1"/>
          </a:lnRef>
          <a:fillRef idx="0">
            <a:schemeClr val="dk1"/>
          </a:fillRef>
          <a:effectRef idx="2">
            <a:schemeClr val="dk1"/>
          </a:effectRef>
          <a:fontRef idx="minor">
            <a:schemeClr val="tx1"/>
          </a:fontRef>
        </p:style>
      </p:cxnSp>
      <p:cxnSp>
        <p:nvCxnSpPr>
          <p:cNvPr id="7" name="موصل: على شكل مرفق 6">
            <a:extLst>
              <a:ext uri="{FF2B5EF4-FFF2-40B4-BE49-F238E27FC236}">
                <a16:creationId xmlns:a16="http://schemas.microsoft.com/office/drawing/2014/main" id="{A0A53457-EB1C-4CFD-80D3-B893764CC9FF}"/>
              </a:ext>
            </a:extLst>
          </p:cNvPr>
          <p:cNvCxnSpPr>
            <a:cxnSpLocks/>
          </p:cNvCxnSpPr>
          <p:nvPr/>
        </p:nvCxnSpPr>
        <p:spPr>
          <a:xfrm rot="10800000" flipV="1">
            <a:off x="3062414" y="986015"/>
            <a:ext cx="308790" cy="1031442"/>
          </a:xfrm>
          <a:prstGeom prst="bentConnector3">
            <a:avLst>
              <a:gd name="adj1" fmla="val 174031"/>
            </a:avLst>
          </a:prstGeom>
          <a:ln>
            <a:tailEnd type="triangle"/>
          </a:ln>
        </p:spPr>
        <p:style>
          <a:lnRef idx="3">
            <a:schemeClr val="dk1"/>
          </a:lnRef>
          <a:fillRef idx="0">
            <a:schemeClr val="dk1"/>
          </a:fillRef>
          <a:effectRef idx="2">
            <a:schemeClr val="dk1"/>
          </a:effectRef>
          <a:fontRef idx="minor">
            <a:schemeClr val="tx1"/>
          </a:fontRef>
        </p:style>
      </p:cxnSp>
      <p:sp>
        <p:nvSpPr>
          <p:cNvPr id="9" name="مربع نص 8">
            <a:extLst>
              <a:ext uri="{FF2B5EF4-FFF2-40B4-BE49-F238E27FC236}">
                <a16:creationId xmlns:a16="http://schemas.microsoft.com/office/drawing/2014/main" id="{2C1D34EF-1D0C-4734-8019-BB2283534430}"/>
              </a:ext>
            </a:extLst>
          </p:cNvPr>
          <p:cNvSpPr txBox="1"/>
          <p:nvPr/>
        </p:nvSpPr>
        <p:spPr>
          <a:xfrm>
            <a:off x="3053062" y="1780359"/>
            <a:ext cx="7181252"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ولا في مغصوب</a:t>
            </a:r>
          </a:p>
        </p:txBody>
      </p:sp>
      <p:sp>
        <p:nvSpPr>
          <p:cNvPr id="11" name="مربع نص 10">
            <a:extLst>
              <a:ext uri="{FF2B5EF4-FFF2-40B4-BE49-F238E27FC236}">
                <a16:creationId xmlns:a16="http://schemas.microsoft.com/office/drawing/2014/main" id="{800D1244-BEE6-4D8C-ACAB-BBBE3F3A4D70}"/>
              </a:ext>
            </a:extLst>
          </p:cNvPr>
          <p:cNvSpPr txBox="1"/>
          <p:nvPr/>
        </p:nvSpPr>
        <p:spPr>
          <a:xfrm>
            <a:off x="3060270" y="2497551"/>
            <a:ext cx="7181251"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 لا مجزرة و لا مزبلة </a:t>
            </a:r>
          </a:p>
        </p:txBody>
      </p:sp>
      <p:cxnSp>
        <p:nvCxnSpPr>
          <p:cNvPr id="18" name="رابط مستقيم 17">
            <a:extLst>
              <a:ext uri="{FF2B5EF4-FFF2-40B4-BE49-F238E27FC236}">
                <a16:creationId xmlns:a16="http://schemas.microsoft.com/office/drawing/2014/main" id="{3302180A-6640-4516-A03F-93DD6C55053E}"/>
              </a:ext>
            </a:extLst>
          </p:cNvPr>
          <p:cNvCxnSpPr>
            <a:cxnSpLocks/>
          </p:cNvCxnSpPr>
          <p:nvPr/>
        </p:nvCxnSpPr>
        <p:spPr>
          <a:xfrm flipH="1">
            <a:off x="3371204" y="986015"/>
            <a:ext cx="957437" cy="0"/>
          </a:xfrm>
          <a:prstGeom prst="line">
            <a:avLst/>
          </a:prstGeom>
        </p:spPr>
        <p:style>
          <a:lnRef idx="3">
            <a:schemeClr val="dk1"/>
          </a:lnRef>
          <a:fillRef idx="0">
            <a:schemeClr val="dk1"/>
          </a:fillRef>
          <a:effectRef idx="2">
            <a:schemeClr val="dk1"/>
          </a:effectRef>
          <a:fontRef idx="minor">
            <a:schemeClr val="tx1"/>
          </a:fontRef>
        </p:style>
      </p:cxnSp>
      <p:sp>
        <p:nvSpPr>
          <p:cNvPr id="26" name="مربع نص 25">
            <a:extLst>
              <a:ext uri="{FF2B5EF4-FFF2-40B4-BE49-F238E27FC236}">
                <a16:creationId xmlns:a16="http://schemas.microsoft.com/office/drawing/2014/main" id="{6350FDCC-C7CF-47EE-8065-0CB1B088D2A8}"/>
              </a:ext>
            </a:extLst>
          </p:cNvPr>
          <p:cNvSpPr txBox="1"/>
          <p:nvPr/>
        </p:nvSpPr>
        <p:spPr>
          <a:xfrm>
            <a:off x="3060270" y="3186534"/>
            <a:ext cx="7181251" cy="553998"/>
          </a:xfrm>
          <a:prstGeom prst="rect">
            <a:avLst/>
          </a:prstGeom>
          <a:solidFill>
            <a:srgbClr val="FCDCDB"/>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 لا قارعة طريق </a:t>
            </a:r>
          </a:p>
        </p:txBody>
      </p:sp>
      <p:sp>
        <p:nvSpPr>
          <p:cNvPr id="31" name="مربع نص 30">
            <a:extLst>
              <a:ext uri="{FF2B5EF4-FFF2-40B4-BE49-F238E27FC236}">
                <a16:creationId xmlns:a16="http://schemas.microsoft.com/office/drawing/2014/main" id="{C6492A4A-0C92-4895-A1CB-EF71E15A5758}"/>
              </a:ext>
            </a:extLst>
          </p:cNvPr>
          <p:cNvSpPr txBox="1"/>
          <p:nvPr/>
        </p:nvSpPr>
        <p:spPr>
          <a:xfrm>
            <a:off x="2425148" y="3816245"/>
            <a:ext cx="8163340" cy="1938992"/>
          </a:xfrm>
          <a:prstGeom prst="rect">
            <a:avLst/>
          </a:prstGeom>
          <a:solidFill>
            <a:srgbClr val="87A4D8"/>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 لا في أسطحتها أي أسطحة تلك المواضع وسطح نهر، والمنع فيما ذكر تعبدي؛ لما روى ابن ماجه والترمذي عن ابن عمر أن رسول الله - صَلَّى اللَّهُ عَلَيْهِ وَسَلَّمَ -: «نهى أن يصلى في سبع مواطن: المزبلة والمجزرة والمقبرة، وقارعة الطريق، وفي الحمام، وفي معاطن الإبل، وفوق ظهر بيت الله» "</a:t>
            </a:r>
          </a:p>
        </p:txBody>
      </p:sp>
    </p:spTree>
    <p:extLst>
      <p:ext uri="{BB962C8B-B14F-4D97-AF65-F5344CB8AC3E}">
        <p14:creationId xmlns:p14="http://schemas.microsoft.com/office/powerpoint/2010/main" val="1516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6" grpId="0" animBg="1"/>
      <p:bldP spid="31"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2188679" y="1142694"/>
            <a:ext cx="96411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الصلاة الى المواضع التي مونع من الصلاة فيها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قوس كبير مزدوج 3">
            <a:extLst>
              <a:ext uri="{FF2B5EF4-FFF2-40B4-BE49-F238E27FC236}">
                <a16:creationId xmlns:a16="http://schemas.microsoft.com/office/drawing/2014/main" id="{26EAC401-1E91-4BF2-A0D8-2315A7E75A34}"/>
              </a:ext>
            </a:extLst>
          </p:cNvPr>
          <p:cNvSpPr/>
          <p:nvPr/>
        </p:nvSpPr>
        <p:spPr>
          <a:xfrm>
            <a:off x="1391478" y="1696692"/>
            <a:ext cx="10656819" cy="2114550"/>
          </a:xfrm>
          <a:prstGeom prst="brace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r>
              <a:rPr lang="ar-SA" sz="3000" dirty="0">
                <a:latin typeface="Sakkal Majalla" panose="02000000000000000000" pitchFamily="2" charset="-78"/>
                <a:cs typeface="Sakkal Majalla" panose="02000000000000000000" pitchFamily="2" charset="-78"/>
              </a:rPr>
              <a:t>وتصح الصلاة إليها أي إلى تلك الأماكن مع الكراهة إن لم يكن حائل، وتصح صلاة الجنازة والجمعة والعيد ونحوها بطريق لضرورة وغصب، وتصح الصلاة على راحلة بطريق وفي سفينة ويأتي.</a:t>
            </a:r>
          </a:p>
          <a:p>
            <a:endParaRPr lang="ar-SA" dirty="0"/>
          </a:p>
        </p:txBody>
      </p:sp>
    </p:spTree>
    <p:extLst>
      <p:ext uri="{BB962C8B-B14F-4D97-AF65-F5344CB8AC3E}">
        <p14:creationId xmlns:p14="http://schemas.microsoft.com/office/powerpoint/2010/main" val="42600789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47625"/>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6915150" y="909403"/>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الصلاة في الكعبة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زاوية مطوية 5">
            <a:extLst>
              <a:ext uri="{FF2B5EF4-FFF2-40B4-BE49-F238E27FC236}">
                <a16:creationId xmlns:a16="http://schemas.microsoft.com/office/drawing/2014/main" id="{CDE8C6B7-8C59-4178-9687-F5AD64FB5D25}"/>
              </a:ext>
            </a:extLst>
          </p:cNvPr>
          <p:cNvSpPr/>
          <p:nvPr/>
        </p:nvSpPr>
        <p:spPr>
          <a:xfrm>
            <a:off x="2047876" y="2138035"/>
            <a:ext cx="8801874" cy="1439273"/>
          </a:xfrm>
          <a:custGeom>
            <a:avLst/>
            <a:gdLst>
              <a:gd name="connsiteX0" fmla="*/ 0 w 8801874"/>
              <a:gd name="connsiteY0" fmla="*/ 239884 h 1439273"/>
              <a:gd name="connsiteX1" fmla="*/ 239884 w 8801874"/>
              <a:gd name="connsiteY1" fmla="*/ 0 h 1439273"/>
              <a:gd name="connsiteX2" fmla="*/ 8561990 w 8801874"/>
              <a:gd name="connsiteY2" fmla="*/ 0 h 1439273"/>
              <a:gd name="connsiteX3" fmla="*/ 8801874 w 8801874"/>
              <a:gd name="connsiteY3" fmla="*/ 239884 h 1439273"/>
              <a:gd name="connsiteX4" fmla="*/ 8801874 w 8801874"/>
              <a:gd name="connsiteY4" fmla="*/ 1199389 h 1439273"/>
              <a:gd name="connsiteX5" fmla="*/ 8561990 w 8801874"/>
              <a:gd name="connsiteY5" fmla="*/ 1439273 h 1439273"/>
              <a:gd name="connsiteX6" fmla="*/ 239884 w 8801874"/>
              <a:gd name="connsiteY6" fmla="*/ 1439273 h 1439273"/>
              <a:gd name="connsiteX7" fmla="*/ 0 w 8801874"/>
              <a:gd name="connsiteY7" fmla="*/ 1199389 h 1439273"/>
              <a:gd name="connsiteX8" fmla="*/ 0 w 8801874"/>
              <a:gd name="connsiteY8" fmla="*/ 239884 h 14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1874" h="1439273" fill="none" extrusionOk="0">
                <a:moveTo>
                  <a:pt x="0" y="239884"/>
                </a:moveTo>
                <a:cubicBezTo>
                  <a:pt x="-9590" y="98302"/>
                  <a:pt x="103354" y="453"/>
                  <a:pt x="239884" y="0"/>
                </a:cubicBezTo>
                <a:cubicBezTo>
                  <a:pt x="2650989" y="164762"/>
                  <a:pt x="5562691" y="11796"/>
                  <a:pt x="8561990" y="0"/>
                </a:cubicBezTo>
                <a:cubicBezTo>
                  <a:pt x="8698094" y="4116"/>
                  <a:pt x="8802638" y="121121"/>
                  <a:pt x="8801874" y="239884"/>
                </a:cubicBezTo>
                <a:cubicBezTo>
                  <a:pt x="8832135" y="498437"/>
                  <a:pt x="8720706" y="781572"/>
                  <a:pt x="8801874" y="1199389"/>
                </a:cubicBezTo>
                <a:cubicBezTo>
                  <a:pt x="8794087" y="1323685"/>
                  <a:pt x="8697156" y="1451086"/>
                  <a:pt x="8561990" y="1439273"/>
                </a:cubicBezTo>
                <a:cubicBezTo>
                  <a:pt x="6407715" y="1343107"/>
                  <a:pt x="3690121" y="1460672"/>
                  <a:pt x="239884" y="1439273"/>
                </a:cubicBezTo>
                <a:cubicBezTo>
                  <a:pt x="82637" y="1436170"/>
                  <a:pt x="21807" y="1324284"/>
                  <a:pt x="0" y="1199389"/>
                </a:cubicBezTo>
                <a:cubicBezTo>
                  <a:pt x="19322" y="1088154"/>
                  <a:pt x="6721" y="588862"/>
                  <a:pt x="0" y="239884"/>
                </a:cubicBezTo>
                <a:close/>
              </a:path>
              <a:path w="8801874" h="1439273" stroke="0" extrusionOk="0">
                <a:moveTo>
                  <a:pt x="0" y="239884"/>
                </a:moveTo>
                <a:cubicBezTo>
                  <a:pt x="904" y="102023"/>
                  <a:pt x="109137" y="-554"/>
                  <a:pt x="239884" y="0"/>
                </a:cubicBezTo>
                <a:cubicBezTo>
                  <a:pt x="2247265" y="-23699"/>
                  <a:pt x="5161440" y="-133119"/>
                  <a:pt x="8561990" y="0"/>
                </a:cubicBezTo>
                <a:cubicBezTo>
                  <a:pt x="8692147" y="-832"/>
                  <a:pt x="8798120" y="115890"/>
                  <a:pt x="8801874" y="239884"/>
                </a:cubicBezTo>
                <a:cubicBezTo>
                  <a:pt x="8834167" y="579986"/>
                  <a:pt x="8765319" y="1055749"/>
                  <a:pt x="8801874" y="1199389"/>
                </a:cubicBezTo>
                <a:cubicBezTo>
                  <a:pt x="8781827" y="1317565"/>
                  <a:pt x="8691797" y="1430385"/>
                  <a:pt x="8561990" y="1439273"/>
                </a:cubicBezTo>
                <a:cubicBezTo>
                  <a:pt x="4491844" y="1572464"/>
                  <a:pt x="1419541" y="1599096"/>
                  <a:pt x="239884" y="1439273"/>
                </a:cubicBezTo>
                <a:cubicBezTo>
                  <a:pt x="85356" y="1447452"/>
                  <a:pt x="19922" y="1326516"/>
                  <a:pt x="0" y="1199389"/>
                </a:cubicBezTo>
                <a:cubicBezTo>
                  <a:pt x="-35196" y="975227"/>
                  <a:pt x="-30446" y="582123"/>
                  <a:pt x="0" y="239884"/>
                </a:cubicBezTo>
                <a:close/>
              </a:path>
            </a:pathLst>
          </a:custGeom>
          <a:solidFill>
            <a:srgbClr val="87A4D8"/>
          </a:solidFill>
          <a:ln w="28575">
            <a:solidFill>
              <a:schemeClr val="tx1"/>
            </a:solidFill>
            <a:extLst>
              <a:ext uri="{C807C97D-BFC1-408E-A445-0C87EB9F89A2}">
                <ask:lineSketchStyleProps xmlns:ask="http://schemas.microsoft.com/office/drawing/2018/sketchyshapes" sd="14967464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itchFamily="2" charset="-78"/>
                <a:cs typeface="Sakkal Majalla" pitchFamily="2" charset="-78"/>
              </a:rPr>
              <a:t>لا تصح الفريضة في الكعبة ولا فوقها والحجر منها وإن وقف على منتهاها بحيث لم يبق وراءه شيء منها أو وقف خارجها وسجد فيها صحت؛ لأنه غير مستدبر لشيء منها، </a:t>
            </a:r>
            <a:endParaRPr lang="ar-SA" sz="3000" dirty="0"/>
          </a:p>
        </p:txBody>
      </p:sp>
    </p:spTree>
    <p:extLst>
      <p:ext uri="{BB962C8B-B14F-4D97-AF65-F5344CB8AC3E}">
        <p14:creationId xmlns:p14="http://schemas.microsoft.com/office/powerpoint/2010/main" val="41532068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61315367-460F-40DD-960E-58FA66D4E9A6}"/>
              </a:ext>
            </a:extLst>
          </p:cNvPr>
          <p:cNvSpPr txBox="1"/>
          <p:nvPr/>
        </p:nvSpPr>
        <p:spPr>
          <a:xfrm>
            <a:off x="632790" y="2421918"/>
            <a:ext cx="6052983" cy="3323987"/>
          </a:xfrm>
          <a:prstGeom prst="rect">
            <a:avLst/>
          </a:prstGeom>
          <a:solidFill>
            <a:srgbClr val="FACACA"/>
          </a:solidFill>
          <a:ln>
            <a:solidFill>
              <a:schemeClr val="tx1"/>
            </a:solidFill>
          </a:ln>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وقال في " المغني ": الأولى أنه لا يشترط لأن الواجب استقبال موضعها وهوائها دون حيطانها، ولهذا تصح على جبل أبي قبيس وهو أعلى منها. </a:t>
            </a:r>
          </a:p>
          <a:p>
            <a:pPr algn="ctr"/>
            <a:r>
              <a:rPr lang="ar-SA" sz="3000" dirty="0">
                <a:latin typeface="Sakkal Majalla" panose="02000000000000000000" pitchFamily="2" charset="-78"/>
                <a:cs typeface="Sakkal Majalla" panose="02000000000000000000" pitchFamily="2" charset="-78"/>
              </a:rPr>
              <a:t>وقدمه في " التنقيح " وصححه في " تصحيح الفروع ". قال في " الإنصاف ": وهو المذهب على ما اصطلحنا، ويستحب نفله في الكعبة بين الأسطوانتين وجاهة إذا دخل لفعله - صَلَّى اللَّهُ عَلَيْهِ وَسَلَّمَ -.</a:t>
            </a:r>
          </a:p>
        </p:txBody>
      </p:sp>
      <p:sp>
        <p:nvSpPr>
          <p:cNvPr id="9" name="زاوية مطوية 5">
            <a:extLst>
              <a:ext uri="{FF2B5EF4-FFF2-40B4-BE49-F238E27FC236}">
                <a16:creationId xmlns:a16="http://schemas.microsoft.com/office/drawing/2014/main" id="{676CD28C-03B6-44CB-90D7-B51DBD4D6B4D}"/>
              </a:ext>
            </a:extLst>
          </p:cNvPr>
          <p:cNvSpPr/>
          <p:nvPr/>
        </p:nvSpPr>
        <p:spPr>
          <a:xfrm>
            <a:off x="1522838" y="1249791"/>
            <a:ext cx="8801874" cy="978161"/>
          </a:xfrm>
          <a:prstGeom prst="round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itchFamily="2" charset="-78"/>
                <a:cs typeface="Sakkal Majalla" pitchFamily="2" charset="-78"/>
              </a:rPr>
              <a:t>وتصح النافلة </a:t>
            </a:r>
            <a:r>
              <a:rPr lang="ar-SA" sz="3000" dirty="0" err="1">
                <a:solidFill>
                  <a:schemeClr val="tx1"/>
                </a:solidFill>
                <a:latin typeface="Sakkal Majalla" pitchFamily="2" charset="-78"/>
                <a:cs typeface="Sakkal Majalla" pitchFamily="2" charset="-78"/>
              </a:rPr>
              <a:t>والمنذورة</a:t>
            </a:r>
            <a:r>
              <a:rPr lang="ar-SA" sz="3000" dirty="0">
                <a:solidFill>
                  <a:schemeClr val="tx1"/>
                </a:solidFill>
                <a:latin typeface="Sakkal Majalla" pitchFamily="2" charset="-78"/>
                <a:cs typeface="Sakkal Majalla" pitchFamily="2" charset="-78"/>
              </a:rPr>
              <a:t> فيها وعليها باستقبال شاخص منها أي مع استقبال شاخص من الكعبة </a:t>
            </a:r>
          </a:p>
        </p:txBody>
      </p:sp>
      <p:sp>
        <p:nvSpPr>
          <p:cNvPr id="13" name="مربع نص 12">
            <a:extLst>
              <a:ext uri="{FF2B5EF4-FFF2-40B4-BE49-F238E27FC236}">
                <a16:creationId xmlns:a16="http://schemas.microsoft.com/office/drawing/2014/main" id="{BBF53D9B-42D4-4FE7-BF3B-C01B597B61F1}"/>
              </a:ext>
            </a:extLst>
          </p:cNvPr>
          <p:cNvSpPr txBox="1"/>
          <p:nvPr/>
        </p:nvSpPr>
        <p:spPr>
          <a:xfrm>
            <a:off x="6862685" y="2421918"/>
            <a:ext cx="3871575" cy="3323987"/>
          </a:xfrm>
          <a:prstGeom prst="rect">
            <a:avLst/>
          </a:prstGeom>
          <a:solidFill>
            <a:srgbClr val="FACACA"/>
          </a:solidFill>
          <a:ln>
            <a:solidFill>
              <a:schemeClr val="tx1"/>
            </a:solidFill>
          </a:ln>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فلو صلى إلى جهة الباب أو على ظهرها ولا شاخص متصل بها لم تصح ذكره في</a:t>
            </a:r>
          </a:p>
          <a:p>
            <a:pPr algn="ctr"/>
            <a:r>
              <a:rPr lang="ar-SA" sz="3000" dirty="0">
                <a:latin typeface="Sakkal Majalla" panose="02000000000000000000" pitchFamily="2" charset="-78"/>
                <a:cs typeface="Sakkal Majalla" panose="02000000000000000000" pitchFamily="2" charset="-78"/>
              </a:rPr>
              <a:t>" المغني " و " الشرح " عن الأصحاب. لأنه غير مستقبل لشيء منها. وقال في " التنقيح ": اختاره الأكثر.</a:t>
            </a:r>
          </a:p>
          <a:p>
            <a:pPr algn="ctr"/>
            <a:endParaRPr lang="ar-SA" sz="3000" dirty="0">
              <a:latin typeface="Sakkal Majalla" panose="02000000000000000000" pitchFamily="2" charset="-78"/>
              <a:cs typeface="Sakkal Majalla" panose="02000000000000000000" pitchFamily="2" charset="-78"/>
            </a:endParaRPr>
          </a:p>
        </p:txBody>
      </p:sp>
      <p:sp>
        <p:nvSpPr>
          <p:cNvPr id="15" name="مربع نص 14">
            <a:extLst>
              <a:ext uri="{FF2B5EF4-FFF2-40B4-BE49-F238E27FC236}">
                <a16:creationId xmlns:a16="http://schemas.microsoft.com/office/drawing/2014/main" id="{518E157D-9F7C-474E-A524-0244C9ACEDC5}"/>
              </a:ext>
            </a:extLst>
          </p:cNvPr>
          <p:cNvSpPr txBox="1"/>
          <p:nvPr/>
        </p:nvSpPr>
        <p:spPr>
          <a:xfrm>
            <a:off x="7172325" y="5018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الصلاة في الكعبة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13717968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A2716C58-4634-4FA5-9162-B9584EA6D12E}"/>
              </a:ext>
            </a:extLst>
          </p:cNvPr>
          <p:cNvSpPr txBox="1"/>
          <p:nvPr/>
        </p:nvSpPr>
        <p:spPr>
          <a:xfrm>
            <a:off x="2047875" y="2114550"/>
            <a:ext cx="9772650" cy="1831271"/>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استقبال القبلة :</a:t>
            </a:r>
          </a:p>
          <a:p>
            <a:r>
              <a:rPr lang="ar-SA" sz="3000" dirty="0">
                <a:latin typeface="Sakkal Majalla" panose="02000000000000000000" pitchFamily="2" charset="-78"/>
                <a:cs typeface="Sakkal Majalla" panose="02000000000000000000" pitchFamily="2" charset="-78"/>
              </a:rPr>
              <a:t>أي الكعبة أو جهتها لمن بعد، سميت قبلة لإقبال الناس عليها قال تعالى: {فَوَلِّ وَجْهَكَ شَطْرَ الْمَسْجِدِ الْحَرَامِ} [البقرة: 144] </a:t>
            </a:r>
            <a:br>
              <a:rPr lang="ar-SA" dirty="0"/>
            </a:br>
            <a:endParaRPr lang="ar-SA" dirty="0"/>
          </a:p>
        </p:txBody>
      </p:sp>
      <p:sp>
        <p:nvSpPr>
          <p:cNvPr id="3" name="مربع نص 2">
            <a:extLst>
              <a:ext uri="{FF2B5EF4-FFF2-40B4-BE49-F238E27FC236}">
                <a16:creationId xmlns:a16="http://schemas.microsoft.com/office/drawing/2014/main" id="{E762CC92-434A-4490-87D0-0C884CDFD16F}"/>
              </a:ext>
            </a:extLst>
          </p:cNvPr>
          <p:cNvSpPr txBox="1"/>
          <p:nvPr/>
        </p:nvSpPr>
        <p:spPr>
          <a:xfrm>
            <a:off x="5722181" y="1133544"/>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منها أي 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4" name="صورة 3">
            <a:extLst>
              <a:ext uri="{FF2B5EF4-FFF2-40B4-BE49-F238E27FC236}">
                <a16:creationId xmlns:a16="http://schemas.microsoft.com/office/drawing/2014/main" id="{6948041F-E6BF-4380-A313-7DE89E1F90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66" t="13426" r="5660" b="14429"/>
          <a:stretch/>
        </p:blipFill>
        <p:spPr>
          <a:xfrm>
            <a:off x="1238251" y="3237891"/>
            <a:ext cx="2495550" cy="2822480"/>
          </a:xfrm>
          <a:custGeom>
            <a:avLst/>
            <a:gdLst>
              <a:gd name="connsiteX0" fmla="*/ 1247775 w 2495550"/>
              <a:gd name="connsiteY0" fmla="*/ 0 h 2822480"/>
              <a:gd name="connsiteX1" fmla="*/ 2495550 w 2495550"/>
              <a:gd name="connsiteY1" fmla="*/ 1411240 h 2822480"/>
              <a:gd name="connsiteX2" fmla="*/ 1247775 w 2495550"/>
              <a:gd name="connsiteY2" fmla="*/ 2822480 h 2822480"/>
              <a:gd name="connsiteX3" fmla="*/ 0 w 2495550"/>
              <a:gd name="connsiteY3" fmla="*/ 1411240 h 2822480"/>
              <a:gd name="connsiteX4" fmla="*/ 1247775 w 2495550"/>
              <a:gd name="connsiteY4" fmla="*/ 0 h 282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50" h="2822480" fill="none" extrusionOk="0">
                <a:moveTo>
                  <a:pt x="1247775" y="0"/>
                </a:moveTo>
                <a:cubicBezTo>
                  <a:pt x="2104054" y="-21411"/>
                  <a:pt x="2536070" y="654042"/>
                  <a:pt x="2495550" y="1411240"/>
                </a:cubicBezTo>
                <a:cubicBezTo>
                  <a:pt x="2350430" y="2150622"/>
                  <a:pt x="2021992" y="2841691"/>
                  <a:pt x="1247775" y="2822480"/>
                </a:cubicBezTo>
                <a:cubicBezTo>
                  <a:pt x="669971" y="2811347"/>
                  <a:pt x="-108869" y="2306177"/>
                  <a:pt x="0" y="1411240"/>
                </a:cubicBezTo>
                <a:cubicBezTo>
                  <a:pt x="60740" y="818540"/>
                  <a:pt x="572551" y="141801"/>
                  <a:pt x="1247775" y="0"/>
                </a:cubicBezTo>
                <a:close/>
              </a:path>
              <a:path w="2495550" h="2822480" stroke="0" extrusionOk="0">
                <a:moveTo>
                  <a:pt x="1247775" y="0"/>
                </a:moveTo>
                <a:cubicBezTo>
                  <a:pt x="2000447" y="-56879"/>
                  <a:pt x="2359873" y="749898"/>
                  <a:pt x="2495550" y="1411240"/>
                </a:cubicBezTo>
                <a:cubicBezTo>
                  <a:pt x="2460866" y="2020053"/>
                  <a:pt x="1850652" y="2929845"/>
                  <a:pt x="1247775" y="2822480"/>
                </a:cubicBezTo>
                <a:cubicBezTo>
                  <a:pt x="638402" y="3007701"/>
                  <a:pt x="4004" y="2064228"/>
                  <a:pt x="0" y="1411240"/>
                </a:cubicBezTo>
                <a:cubicBezTo>
                  <a:pt x="-23826" y="823818"/>
                  <a:pt x="426086" y="-35046"/>
                  <a:pt x="1247775" y="0"/>
                </a:cubicBezTo>
                <a:close/>
              </a:path>
            </a:pathLst>
          </a:custGeom>
          <a:ln w="57150">
            <a:no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16646796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2705101" y="385528"/>
            <a:ext cx="702178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 تصح صلاته من غير استقبال القبلة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8619F839-0A83-4392-92A0-BA5C103A6710}"/>
              </a:ext>
            </a:extLst>
          </p:cNvPr>
          <p:cNvSpPr txBox="1"/>
          <p:nvPr/>
        </p:nvSpPr>
        <p:spPr>
          <a:xfrm>
            <a:off x="3190875" y="1091612"/>
            <a:ext cx="5981699"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فلا تصح الصلاة بدونِهِ أي بدون استقبال القبلة إلا :</a:t>
            </a:r>
          </a:p>
        </p:txBody>
      </p:sp>
      <p:sp>
        <p:nvSpPr>
          <p:cNvPr id="6" name="مربع نص 5">
            <a:extLst>
              <a:ext uri="{FF2B5EF4-FFF2-40B4-BE49-F238E27FC236}">
                <a16:creationId xmlns:a16="http://schemas.microsoft.com/office/drawing/2014/main" id="{414733DB-F586-41B3-8C7C-E0806F970484}"/>
              </a:ext>
            </a:extLst>
          </p:cNvPr>
          <p:cNvSpPr txBox="1"/>
          <p:nvPr/>
        </p:nvSpPr>
        <p:spPr>
          <a:xfrm>
            <a:off x="2705101" y="1962382"/>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1: إلا لعاجز كالمربوط لغير القبلة والمصلوب وعند اشتداد الحرب</a:t>
            </a:r>
            <a:endParaRPr lang="en-US" sz="3000" dirty="0">
              <a:latin typeface="Sakkal Majalla" panose="02000000000000000000" pitchFamily="2" charset="-78"/>
              <a:cs typeface="Sakkal Majalla" panose="02000000000000000000" pitchFamily="2" charset="-78"/>
            </a:endParaRPr>
          </a:p>
        </p:txBody>
      </p:sp>
      <p:cxnSp>
        <p:nvCxnSpPr>
          <p:cNvPr id="7" name="موصل: على شكل مرفق 6">
            <a:extLst>
              <a:ext uri="{FF2B5EF4-FFF2-40B4-BE49-F238E27FC236}">
                <a16:creationId xmlns:a16="http://schemas.microsoft.com/office/drawing/2014/main" id="{D11C45C7-8E22-41EA-8F75-43F76D4D2B29}"/>
              </a:ext>
            </a:extLst>
          </p:cNvPr>
          <p:cNvCxnSpPr>
            <a:cxnSpLocks/>
            <a:stCxn id="5" idx="3"/>
            <a:endCxn id="6" idx="3"/>
          </p:cNvCxnSpPr>
          <p:nvPr/>
        </p:nvCxnSpPr>
        <p:spPr>
          <a:xfrm>
            <a:off x="9172574" y="1368611"/>
            <a:ext cx="381000" cy="870770"/>
          </a:xfrm>
          <a:prstGeom prst="bentConnector3">
            <a:avLst>
              <a:gd name="adj1" fmla="val 160000"/>
            </a:avLst>
          </a:prstGeom>
          <a:ln>
            <a:tailEnd type="triangle"/>
          </a:ln>
        </p:spPr>
        <p:style>
          <a:lnRef idx="1">
            <a:schemeClr val="dk1"/>
          </a:lnRef>
          <a:fillRef idx="0">
            <a:schemeClr val="dk1"/>
          </a:fillRef>
          <a:effectRef idx="0">
            <a:schemeClr val="dk1"/>
          </a:effectRef>
          <a:fontRef idx="minor">
            <a:schemeClr val="tx1"/>
          </a:fontRef>
        </p:style>
      </p:cxnSp>
      <p:cxnSp>
        <p:nvCxnSpPr>
          <p:cNvPr id="8" name="موصل: على شكل مرفق 7">
            <a:extLst>
              <a:ext uri="{FF2B5EF4-FFF2-40B4-BE49-F238E27FC236}">
                <a16:creationId xmlns:a16="http://schemas.microsoft.com/office/drawing/2014/main" id="{1442A5FE-3381-4B6A-98A2-062FEB3EBEA1}"/>
              </a:ext>
            </a:extLst>
          </p:cNvPr>
          <p:cNvCxnSpPr>
            <a:cxnSpLocks/>
            <a:stCxn id="5" idx="1"/>
            <a:endCxn id="6" idx="1"/>
          </p:cNvCxnSpPr>
          <p:nvPr/>
        </p:nvCxnSpPr>
        <p:spPr>
          <a:xfrm rot="10800000" flipV="1">
            <a:off x="2705101" y="1368611"/>
            <a:ext cx="485774" cy="870770"/>
          </a:xfrm>
          <a:prstGeom prst="bentConnector3">
            <a:avLst>
              <a:gd name="adj1" fmla="val 147059"/>
            </a:avLst>
          </a:prstGeom>
          <a:ln>
            <a:tailEnd type="triangle"/>
          </a:ln>
        </p:spPr>
        <p:style>
          <a:lnRef idx="1">
            <a:schemeClr val="dk1"/>
          </a:lnRef>
          <a:fillRef idx="0">
            <a:schemeClr val="dk1"/>
          </a:fillRef>
          <a:effectRef idx="0">
            <a:schemeClr val="dk1"/>
          </a:effectRef>
          <a:fontRef idx="minor">
            <a:schemeClr val="tx1"/>
          </a:fontRef>
        </p:style>
      </p:cxnSp>
      <p:sp>
        <p:nvSpPr>
          <p:cNvPr id="9" name="مربع نص 8">
            <a:extLst>
              <a:ext uri="{FF2B5EF4-FFF2-40B4-BE49-F238E27FC236}">
                <a16:creationId xmlns:a16="http://schemas.microsoft.com/office/drawing/2014/main" id="{E342E03D-F926-43DA-8CB8-72079B79654B}"/>
              </a:ext>
            </a:extLst>
          </p:cNvPr>
          <p:cNvSpPr txBox="1"/>
          <p:nvPr/>
        </p:nvSpPr>
        <p:spPr>
          <a:xfrm>
            <a:off x="2705100" y="4388174"/>
            <a:ext cx="6848473" cy="1015663"/>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4: اذا كان يقصد جهة معينة : فله أن يتطوع على راحلته حيثما توجهت به . </a:t>
            </a:r>
            <a:endParaRPr lang="ar-SA" sz="3000" dirty="0"/>
          </a:p>
        </p:txBody>
      </p:sp>
      <p:sp>
        <p:nvSpPr>
          <p:cNvPr id="10" name="مربع نص 9">
            <a:extLst>
              <a:ext uri="{FF2B5EF4-FFF2-40B4-BE49-F238E27FC236}">
                <a16:creationId xmlns:a16="http://schemas.microsoft.com/office/drawing/2014/main" id="{7D378444-5932-4412-ABB0-8B4F7F248D65}"/>
              </a:ext>
            </a:extLst>
          </p:cNvPr>
          <p:cNvSpPr txBox="1"/>
          <p:nvPr/>
        </p:nvSpPr>
        <p:spPr>
          <a:xfrm>
            <a:off x="2705101" y="2766369"/>
            <a:ext cx="6848474"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2: لمتنفل راكبًا سائرًا لا نازل </a:t>
            </a:r>
            <a:endParaRPr lang="ar-SA" sz="3000" dirty="0"/>
          </a:p>
        </p:txBody>
      </p:sp>
      <p:sp>
        <p:nvSpPr>
          <p:cNvPr id="12" name="مربع نص 11">
            <a:extLst>
              <a:ext uri="{FF2B5EF4-FFF2-40B4-BE49-F238E27FC236}">
                <a16:creationId xmlns:a16="http://schemas.microsoft.com/office/drawing/2014/main" id="{2012BBE7-FCBB-498E-84E3-F183DDD4A157}"/>
              </a:ext>
            </a:extLst>
          </p:cNvPr>
          <p:cNvSpPr txBox="1"/>
          <p:nvPr/>
        </p:nvSpPr>
        <p:spPr>
          <a:xfrm>
            <a:off x="2705100" y="3544610"/>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3: في سفر مباحٍ طويل أو قصير .</a:t>
            </a:r>
          </a:p>
        </p:txBody>
      </p:sp>
    </p:spTree>
    <p:extLst>
      <p:ext uri="{BB962C8B-B14F-4D97-AF65-F5344CB8AC3E}">
        <p14:creationId xmlns:p14="http://schemas.microsoft.com/office/powerpoint/2010/main" val="12000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صفة صلاة الراكب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055797F5-783E-4A32-B3C0-1803D9D25415}"/>
              </a:ext>
            </a:extLst>
          </p:cNvPr>
          <p:cNvSpPr txBox="1"/>
          <p:nvPr/>
        </p:nvSpPr>
        <p:spPr>
          <a:xfrm>
            <a:off x="1609725" y="1400175"/>
            <a:ext cx="9696450" cy="2862322"/>
          </a:xfrm>
          <a:prstGeom prst="rect">
            <a:avLst/>
          </a:prstGeom>
          <a:noFill/>
        </p:spPr>
        <p:txBody>
          <a:bodyPr wrap="square" rtlCol="1">
            <a:spAutoFit/>
          </a:bodyPr>
          <a:lstStyle/>
          <a:p>
            <a:pPr marL="514350" indent="-514350">
              <a:buFont typeface="Wingdings" panose="05000000000000000000" pitchFamily="2" charset="2"/>
              <a:buChar char="v"/>
            </a:pPr>
            <a:r>
              <a:rPr lang="ar-SA" sz="3000" dirty="0">
                <a:latin typeface="Sakkal Majalla" panose="02000000000000000000" pitchFamily="2" charset="-78"/>
                <a:cs typeface="Sakkal Majalla" panose="02000000000000000000" pitchFamily="2" charset="-78"/>
              </a:rPr>
              <a:t>ويلزمه افتتاح الصلاة بالإحرام إن أمكنه إليها أي إلى القبلة بالدابة أو بنفسه </a:t>
            </a:r>
          </a:p>
          <a:p>
            <a:pPr marL="514350" indent="-514350">
              <a:buFont typeface="Wingdings" panose="05000000000000000000" pitchFamily="2" charset="2"/>
              <a:buChar char="v"/>
            </a:pPr>
            <a:endParaRPr lang="ar-SA" sz="3000" dirty="0">
              <a:latin typeface="Sakkal Majalla" panose="02000000000000000000" pitchFamily="2" charset="-78"/>
              <a:cs typeface="Sakkal Majalla" panose="02000000000000000000" pitchFamily="2" charset="-78"/>
            </a:endParaRPr>
          </a:p>
          <a:p>
            <a:pPr marL="514350" indent="-514350">
              <a:buFont typeface="Wingdings" panose="05000000000000000000" pitchFamily="2" charset="2"/>
              <a:buChar char="v"/>
            </a:pPr>
            <a:r>
              <a:rPr lang="ar-SA" sz="3000" dirty="0">
                <a:latin typeface="Sakkal Majalla" panose="02000000000000000000" pitchFamily="2" charset="-78"/>
                <a:cs typeface="Sakkal Majalla" panose="02000000000000000000" pitchFamily="2" charset="-78"/>
              </a:rPr>
              <a:t>ويركع ويسجد إن أمكنه بلا مشقة وإلا فإلى جهة سيره ويومئ بهما، </a:t>
            </a:r>
          </a:p>
          <a:p>
            <a:pPr marL="457200" indent="-457200">
              <a:buFont typeface="Wingdings" panose="05000000000000000000" pitchFamily="2" charset="2"/>
              <a:buChar char="v"/>
            </a:pPr>
            <a:endParaRPr lang="ar-SA" sz="3000" dirty="0">
              <a:latin typeface="Sakkal Majalla" panose="02000000000000000000" pitchFamily="2" charset="-78"/>
              <a:cs typeface="Sakkal Majalla" panose="02000000000000000000" pitchFamily="2" charset="-78"/>
            </a:endParaRPr>
          </a:p>
          <a:p>
            <a:pPr marL="457200" indent="-457200">
              <a:buFont typeface="Wingdings" panose="05000000000000000000" pitchFamily="2" charset="2"/>
              <a:buChar char="v"/>
            </a:pPr>
            <a:r>
              <a:rPr lang="ar-SA" sz="3000" dirty="0">
                <a:latin typeface="Sakkal Majalla" panose="02000000000000000000" pitchFamily="2" charset="-78"/>
                <a:cs typeface="Sakkal Majalla" panose="02000000000000000000" pitchFamily="2" charset="-78"/>
              </a:rPr>
              <a:t>ويجعل سجوده أخفض، وراكب المحفة الواسعة والسفينة والراحلة الواقفة يلزمه الاستقبال في كل صلاته</a:t>
            </a:r>
          </a:p>
        </p:txBody>
      </p:sp>
    </p:spTree>
    <p:extLst>
      <p:ext uri="{BB962C8B-B14F-4D97-AF65-F5344CB8AC3E}">
        <p14:creationId xmlns:p14="http://schemas.microsoft.com/office/powerpoint/2010/main" val="389057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039728B8-5A06-4651-AA0E-9D22631D717B}"/>
              </a:ext>
            </a:extLst>
          </p:cNvPr>
          <p:cNvSpPr txBox="1"/>
          <p:nvPr/>
        </p:nvSpPr>
        <p:spPr>
          <a:xfrm>
            <a:off x="5341712" y="436884"/>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من بلغ أثناء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14" name="رابط كسهم مستقيم 13">
            <a:extLst>
              <a:ext uri="{FF2B5EF4-FFF2-40B4-BE49-F238E27FC236}">
                <a16:creationId xmlns:a16="http://schemas.microsoft.com/office/drawing/2014/main" id="{1CC0567A-77FC-4110-8F14-C9B369D45D65}"/>
              </a:ext>
            </a:extLst>
          </p:cNvPr>
          <p:cNvCxnSpPr/>
          <p:nvPr/>
        </p:nvCxnSpPr>
        <p:spPr>
          <a:xfrm flipH="1">
            <a:off x="10868025" y="1424396"/>
            <a:ext cx="762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مربع نص 14">
            <a:extLst>
              <a:ext uri="{FF2B5EF4-FFF2-40B4-BE49-F238E27FC236}">
                <a16:creationId xmlns:a16="http://schemas.microsoft.com/office/drawing/2014/main" id="{20C19C82-7CCB-4438-A7F5-73FAFF264161}"/>
              </a:ext>
            </a:extLst>
          </p:cNvPr>
          <p:cNvSpPr txBox="1"/>
          <p:nvPr/>
        </p:nvSpPr>
        <p:spPr>
          <a:xfrm>
            <a:off x="4808953" y="1132008"/>
            <a:ext cx="6019800" cy="584775"/>
          </a:xfrm>
          <a:prstGeom prst="rect">
            <a:avLst/>
          </a:prstGeom>
          <a:noFill/>
        </p:spPr>
        <p:txBody>
          <a:bodyPr wrap="square" rtlCol="1">
            <a:spAutoFit/>
          </a:bodyPr>
          <a:lstStyle/>
          <a:p>
            <a:r>
              <a:rPr kumimoji="0" lang="ar-SA" sz="3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فإن </a:t>
            </a:r>
            <a:r>
              <a:rPr kumimoji="0" lang="ar-SA" sz="320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بلغ في أثنائها </a:t>
            </a:r>
            <a:r>
              <a:rPr kumimoji="0" lang="ar-SA" sz="3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بأن تمت مدة بلوغه وهو في الصلاة </a:t>
            </a:r>
            <a:endParaRPr lang="ar-SA" dirty="0"/>
          </a:p>
        </p:txBody>
      </p:sp>
      <p:cxnSp>
        <p:nvCxnSpPr>
          <p:cNvPr id="21" name="موصل: على شكل مرفق 20">
            <a:extLst>
              <a:ext uri="{FF2B5EF4-FFF2-40B4-BE49-F238E27FC236}">
                <a16:creationId xmlns:a16="http://schemas.microsoft.com/office/drawing/2014/main" id="{D34686ED-C3F6-4A11-9AC5-6D890F491B61}"/>
              </a:ext>
            </a:extLst>
          </p:cNvPr>
          <p:cNvCxnSpPr>
            <a:cxnSpLocks/>
            <a:stCxn id="2" idx="3"/>
          </p:cNvCxnSpPr>
          <p:nvPr/>
        </p:nvCxnSpPr>
        <p:spPr>
          <a:xfrm>
            <a:off x="11440056" y="713883"/>
            <a:ext cx="263787" cy="1981692"/>
          </a:xfrm>
          <a:prstGeom prst="bentConnector2">
            <a:avLst/>
          </a:prstGeom>
        </p:spPr>
        <p:style>
          <a:lnRef idx="3">
            <a:schemeClr val="dk1"/>
          </a:lnRef>
          <a:fillRef idx="0">
            <a:schemeClr val="dk1"/>
          </a:fillRef>
          <a:effectRef idx="2">
            <a:schemeClr val="dk1"/>
          </a:effectRef>
          <a:fontRef idx="minor">
            <a:schemeClr val="tx1"/>
          </a:fontRef>
        </p:style>
      </p:cxnSp>
      <p:cxnSp>
        <p:nvCxnSpPr>
          <p:cNvPr id="25" name="رابط كسهم مستقيم 24">
            <a:extLst>
              <a:ext uri="{FF2B5EF4-FFF2-40B4-BE49-F238E27FC236}">
                <a16:creationId xmlns:a16="http://schemas.microsoft.com/office/drawing/2014/main" id="{01D8A9AA-A37A-42C7-AF59-B0D84E75A4AE}"/>
              </a:ext>
            </a:extLst>
          </p:cNvPr>
          <p:cNvCxnSpPr/>
          <p:nvPr/>
        </p:nvCxnSpPr>
        <p:spPr>
          <a:xfrm flipH="1">
            <a:off x="10868025" y="2272121"/>
            <a:ext cx="762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مربع نص 25">
            <a:extLst>
              <a:ext uri="{FF2B5EF4-FFF2-40B4-BE49-F238E27FC236}">
                <a16:creationId xmlns:a16="http://schemas.microsoft.com/office/drawing/2014/main" id="{E79CBA5B-DF39-4412-904F-02553F0E2204}"/>
              </a:ext>
            </a:extLst>
          </p:cNvPr>
          <p:cNvSpPr txBox="1"/>
          <p:nvPr/>
        </p:nvSpPr>
        <p:spPr>
          <a:xfrm>
            <a:off x="5419725" y="2028825"/>
            <a:ext cx="5374482" cy="553998"/>
          </a:xfrm>
          <a:prstGeom prst="rect">
            <a:avLst/>
          </a:prstGeom>
          <a:noFill/>
        </p:spPr>
        <p:txBody>
          <a:bodyPr wrap="square" rtlCol="1">
            <a:spAutoFit/>
          </a:bodyPr>
          <a:lstStyle/>
          <a:p>
            <a:r>
              <a:rPr kumimoji="0" lang="ar-SA" sz="3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بعدها في وقتها</a:t>
            </a:r>
            <a:endParaRPr lang="ar-SA" dirty="0"/>
          </a:p>
        </p:txBody>
      </p:sp>
      <p:sp>
        <p:nvSpPr>
          <p:cNvPr id="29" name="مستطيل: زوايا مستديرة 28">
            <a:extLst>
              <a:ext uri="{FF2B5EF4-FFF2-40B4-BE49-F238E27FC236}">
                <a16:creationId xmlns:a16="http://schemas.microsoft.com/office/drawing/2014/main" id="{0C75C43B-80F4-4E69-B691-BAA2D53D2BEC}"/>
              </a:ext>
            </a:extLst>
          </p:cNvPr>
          <p:cNvSpPr/>
          <p:nvPr/>
        </p:nvSpPr>
        <p:spPr>
          <a:xfrm>
            <a:off x="4993978" y="3138175"/>
            <a:ext cx="6114096" cy="959391"/>
          </a:xfrm>
          <a:prstGeom prst="roundRect">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أعاد أي لزمه إعادتها لأنها نافلة في حقه فلم تجزئه عن الفريض</a:t>
            </a:r>
            <a:r>
              <a:rPr lang="ar-SA" sz="3000" dirty="0">
                <a:solidFill>
                  <a:schemeClr val="tx1"/>
                </a:solidFill>
                <a:latin typeface="Sakkal Majalla" panose="02000000000000000000" pitchFamily="2" charset="-78"/>
                <a:cs typeface="Sakkal Majalla" panose="02000000000000000000" pitchFamily="2" charset="-78"/>
              </a:rPr>
              <a:t>.</a:t>
            </a:r>
          </a:p>
        </p:txBody>
      </p:sp>
      <p:sp>
        <p:nvSpPr>
          <p:cNvPr id="31" name="يساوي 30">
            <a:extLst>
              <a:ext uri="{FF2B5EF4-FFF2-40B4-BE49-F238E27FC236}">
                <a16:creationId xmlns:a16="http://schemas.microsoft.com/office/drawing/2014/main" id="{D4629CFE-39FB-4662-8BE5-AE998D95B85C}"/>
              </a:ext>
            </a:extLst>
          </p:cNvPr>
          <p:cNvSpPr/>
          <p:nvPr/>
        </p:nvSpPr>
        <p:spPr>
          <a:xfrm>
            <a:off x="10747497" y="2851875"/>
            <a:ext cx="603441" cy="6467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مخطط انسيابي: معالجة متعاقبة 32">
            <a:extLst>
              <a:ext uri="{FF2B5EF4-FFF2-40B4-BE49-F238E27FC236}">
                <a16:creationId xmlns:a16="http://schemas.microsoft.com/office/drawing/2014/main" id="{A207457D-AD1D-436C-9B17-EB08AE4F9132}"/>
              </a:ext>
            </a:extLst>
          </p:cNvPr>
          <p:cNvSpPr/>
          <p:nvPr/>
        </p:nvSpPr>
        <p:spPr>
          <a:xfrm>
            <a:off x="4786595" y="4958060"/>
            <a:ext cx="5176177" cy="652779"/>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r>
              <a:rPr lang="ar-SA" sz="3000" dirty="0">
                <a:latin typeface="Sakkal Majalla" panose="02000000000000000000" pitchFamily="2" charset="-78"/>
                <a:cs typeface="Sakkal Majalla" panose="02000000000000000000" pitchFamily="2" charset="-78"/>
              </a:rPr>
              <a:t>        </a:t>
            </a:r>
          </a:p>
          <a:p>
            <a:endParaRPr lang="ar-SA" sz="3000" dirty="0">
              <a:latin typeface="Sakkal Majalla" panose="02000000000000000000" pitchFamily="2" charset="-78"/>
              <a:cs typeface="Sakkal Majalla" panose="02000000000000000000" pitchFamily="2" charset="-78"/>
            </a:endParaRPr>
          </a:p>
        </p:txBody>
      </p:sp>
      <p:pic>
        <p:nvPicPr>
          <p:cNvPr id="35" name="صورة 34">
            <a:extLst>
              <a:ext uri="{FF2B5EF4-FFF2-40B4-BE49-F238E27FC236}">
                <a16:creationId xmlns:a16="http://schemas.microsoft.com/office/drawing/2014/main" id="{9B6A41E4-0DCF-44D3-8706-982BDB8A98D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451136" y="5049939"/>
            <a:ext cx="444498" cy="469019"/>
          </a:xfrm>
          <a:prstGeom prst="rect">
            <a:avLst/>
          </a:prstGeom>
        </p:spPr>
      </p:pic>
      <p:sp>
        <p:nvSpPr>
          <p:cNvPr id="37" name="مربع نص 36">
            <a:extLst>
              <a:ext uri="{FF2B5EF4-FFF2-40B4-BE49-F238E27FC236}">
                <a16:creationId xmlns:a16="http://schemas.microsoft.com/office/drawing/2014/main" id="{8F89B803-1F5C-4F1B-AC2B-DDF8B97BF748}"/>
              </a:ext>
            </a:extLst>
          </p:cNvPr>
          <p:cNvSpPr txBox="1"/>
          <p:nvPr/>
        </p:nvSpPr>
        <p:spPr>
          <a:xfrm>
            <a:off x="2296366" y="4977872"/>
            <a:ext cx="10041547" cy="923330"/>
          </a:xfrm>
          <a:prstGeom prst="rect">
            <a:avLst/>
          </a:prstGeom>
          <a:noFill/>
        </p:spPr>
        <p:txBody>
          <a:bodyPr wrap="square" rtlCol="1">
            <a:spAutoFit/>
          </a:bodyPr>
          <a:lstStyle/>
          <a:p>
            <a:pPr algn="ctr"/>
            <a:r>
              <a:rPr lang="ar-SA" sz="3500" dirty="0">
                <a:latin typeface="Sakkal Majalla" pitchFamily="2" charset="-78"/>
                <a:cs typeface="Sakkal Majalla" pitchFamily="2" charset="-78"/>
              </a:rPr>
              <a:t>يعيد التيمم لا الوضوء والإسلام</a:t>
            </a:r>
            <a:r>
              <a:rPr lang="ar-SA" sz="3500" b="1" dirty="0">
                <a:solidFill>
                  <a:schemeClr val="tx1"/>
                </a:solidFill>
                <a:latin typeface="Sakkal Majalla" pitchFamily="2" charset="-78"/>
                <a:cs typeface="Sakkal Majalla" pitchFamily="2" charset="-78"/>
              </a:rPr>
              <a:t>.</a:t>
            </a:r>
          </a:p>
          <a:p>
            <a:endParaRPr lang="ar-SA" dirty="0"/>
          </a:p>
        </p:txBody>
      </p:sp>
      <p:sp>
        <p:nvSpPr>
          <p:cNvPr id="38" name="مستطيل: زوايا مستديرة 37">
            <a:extLst>
              <a:ext uri="{FF2B5EF4-FFF2-40B4-BE49-F238E27FC236}">
                <a16:creationId xmlns:a16="http://schemas.microsoft.com/office/drawing/2014/main" id="{324EBBB8-348B-4A99-AF60-40061AF6B5F4}"/>
              </a:ext>
            </a:extLst>
          </p:cNvPr>
          <p:cNvSpPr/>
          <p:nvPr/>
        </p:nvSpPr>
        <p:spPr>
          <a:xfrm>
            <a:off x="11079499" y="2304703"/>
            <a:ext cx="838200" cy="3908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957559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المتنفل الماشي في السفر</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3">
            <a:extLst>
              <a:ext uri="{FF2B5EF4-FFF2-40B4-BE49-F238E27FC236}">
                <a16:creationId xmlns:a16="http://schemas.microsoft.com/office/drawing/2014/main" id="{FDA6286B-0B72-4E4D-B12C-02188164C86F}"/>
              </a:ext>
            </a:extLst>
          </p:cNvPr>
          <p:cNvSpPr/>
          <p:nvPr/>
        </p:nvSpPr>
        <p:spPr>
          <a:xfrm>
            <a:off x="4201076" y="1737689"/>
            <a:ext cx="4381500" cy="485775"/>
          </a:xfrm>
          <a:prstGeom prst="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و إلا لمسافر ماش قياسا على الراكب</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id="{B2D18200-14C6-4E1F-BF56-D58F1945EC60}"/>
              </a:ext>
            </a:extLst>
          </p:cNvPr>
          <p:cNvSpPr/>
          <p:nvPr/>
        </p:nvSpPr>
        <p:spPr>
          <a:xfrm>
            <a:off x="2209109" y="2626207"/>
            <a:ext cx="8162925" cy="1276350"/>
          </a:xfrm>
          <a:prstGeom prst="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ويلزمه أي الماشي الافتتاح إليها والركوع والسجود إليها أي إلى القبلة لتيسر ذلك عليه، وإن داس النجاسة عمدا بطلت، وإن داسها مركوبة فلا</a:t>
            </a:r>
            <a:endParaRPr lang="ar-SA" dirty="0"/>
          </a:p>
        </p:txBody>
      </p:sp>
      <p:cxnSp>
        <p:nvCxnSpPr>
          <p:cNvPr id="8" name="موصل: على شكل مرفق 7">
            <a:extLst>
              <a:ext uri="{FF2B5EF4-FFF2-40B4-BE49-F238E27FC236}">
                <a16:creationId xmlns:a16="http://schemas.microsoft.com/office/drawing/2014/main" id="{B6826BD2-2895-4D97-B28B-6BB6AB418C4E}"/>
              </a:ext>
            </a:extLst>
          </p:cNvPr>
          <p:cNvCxnSpPr>
            <a:stCxn id="4" idx="2"/>
            <a:endCxn id="5" idx="1"/>
          </p:cNvCxnSpPr>
          <p:nvPr/>
        </p:nvCxnSpPr>
        <p:spPr>
          <a:xfrm rot="5400000">
            <a:off x="3780009" y="652565"/>
            <a:ext cx="1040918" cy="4182717"/>
          </a:xfrm>
          <a:prstGeom prst="bentConnector4">
            <a:avLst>
              <a:gd name="adj1" fmla="val 19346"/>
              <a:gd name="adj2" fmla="val 105465"/>
            </a:avLst>
          </a:prstGeom>
          <a:ln>
            <a:tailEnd type="triangle"/>
          </a:ln>
        </p:spPr>
        <p:style>
          <a:lnRef idx="1">
            <a:schemeClr val="dk1"/>
          </a:lnRef>
          <a:fillRef idx="0">
            <a:schemeClr val="dk1"/>
          </a:fillRef>
          <a:effectRef idx="0">
            <a:schemeClr val="dk1"/>
          </a:effectRef>
          <a:fontRef idx="minor">
            <a:schemeClr val="tx1"/>
          </a:fontRef>
        </p:style>
      </p:cxnSp>
      <p:cxnSp>
        <p:nvCxnSpPr>
          <p:cNvPr id="10" name="موصل: على شكل مرفق 9">
            <a:extLst>
              <a:ext uri="{FF2B5EF4-FFF2-40B4-BE49-F238E27FC236}">
                <a16:creationId xmlns:a16="http://schemas.microsoft.com/office/drawing/2014/main" id="{71384729-D4BA-426C-B914-30635FF816DD}"/>
              </a:ext>
            </a:extLst>
          </p:cNvPr>
          <p:cNvCxnSpPr>
            <a:stCxn id="4" idx="2"/>
            <a:endCxn id="5" idx="3"/>
          </p:cNvCxnSpPr>
          <p:nvPr/>
        </p:nvCxnSpPr>
        <p:spPr>
          <a:xfrm rot="16200000" flipH="1">
            <a:off x="7861471" y="753819"/>
            <a:ext cx="1040918" cy="3980208"/>
          </a:xfrm>
          <a:prstGeom prst="bentConnector4">
            <a:avLst>
              <a:gd name="adj1" fmla="val 19346"/>
              <a:gd name="adj2" fmla="val 10574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12694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333876" y="642703"/>
            <a:ext cx="763138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عدول المركوب أو المصلي عن جهة سيره</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ستطيل 4">
            <a:extLst>
              <a:ext uri="{FF2B5EF4-FFF2-40B4-BE49-F238E27FC236}">
                <a16:creationId xmlns:a16="http://schemas.microsoft.com/office/drawing/2014/main" id="{C0B2F146-9D87-4AA0-A75C-AE7C15508F05}"/>
              </a:ext>
            </a:extLst>
          </p:cNvPr>
          <p:cNvSpPr/>
          <p:nvPr/>
        </p:nvSpPr>
        <p:spPr>
          <a:xfrm>
            <a:off x="6785250" y="1708849"/>
            <a:ext cx="4381500" cy="485775"/>
          </a:xfrm>
          <a:prstGeom prst="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وإن لم يعذر من عدلت به دابته أو عدل </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BF114BBA-E0A2-48BB-91D6-6C97406A1ADB}"/>
              </a:ext>
            </a:extLst>
          </p:cNvPr>
          <p:cNvSpPr/>
          <p:nvPr/>
        </p:nvSpPr>
        <p:spPr>
          <a:xfrm>
            <a:off x="8524875" y="2604199"/>
            <a:ext cx="2403750" cy="485775"/>
          </a:xfrm>
          <a:prstGeom prst="rect">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 إلى غير القبلة</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1" name="مستطيل 10">
            <a:extLst>
              <a:ext uri="{FF2B5EF4-FFF2-40B4-BE49-F238E27FC236}">
                <a16:creationId xmlns:a16="http://schemas.microsoft.com/office/drawing/2014/main" id="{86E3D029-66FD-4254-B191-69BC18E7E311}"/>
              </a:ext>
            </a:extLst>
          </p:cNvPr>
          <p:cNvSpPr/>
          <p:nvPr/>
        </p:nvSpPr>
        <p:spPr>
          <a:xfrm>
            <a:off x="6715124" y="3956751"/>
            <a:ext cx="4213500" cy="485775"/>
          </a:xfrm>
          <a:prstGeom prst="rect">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مع علمه أو عذر وطال </a:t>
            </a:r>
            <a:r>
              <a:rPr lang="ar-SA" sz="3000" i="0" dirty="0" err="1">
                <a:solidFill>
                  <a:schemeClr val="tx1"/>
                </a:solidFill>
                <a:effectLst/>
                <a:latin typeface="Sakkal Majalla" panose="02000000000000000000" pitchFamily="2" charset="-78"/>
                <a:cs typeface="Sakkal Majalla" panose="02000000000000000000" pitchFamily="2" charset="-78"/>
              </a:rPr>
              <a:t>عدوله</a:t>
            </a:r>
            <a:r>
              <a:rPr lang="ar-SA" sz="3000" i="0" dirty="0">
                <a:solidFill>
                  <a:schemeClr val="tx1"/>
                </a:solidFill>
                <a:effectLst/>
                <a:latin typeface="Sakkal Majalla" panose="02000000000000000000" pitchFamily="2" charset="-78"/>
                <a:cs typeface="Sakkal Majalla" panose="02000000000000000000" pitchFamily="2" charset="-78"/>
              </a:rPr>
              <a:t> عرفًا.</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3" name="مستطيل 12">
            <a:extLst>
              <a:ext uri="{FF2B5EF4-FFF2-40B4-BE49-F238E27FC236}">
                <a16:creationId xmlns:a16="http://schemas.microsoft.com/office/drawing/2014/main" id="{27D9A8CC-9390-4DA8-A850-AFD42668CA9F}"/>
              </a:ext>
            </a:extLst>
          </p:cNvPr>
          <p:cNvSpPr/>
          <p:nvPr/>
        </p:nvSpPr>
        <p:spPr>
          <a:xfrm>
            <a:off x="8524873" y="3280475"/>
            <a:ext cx="2403751" cy="485775"/>
          </a:xfrm>
          <a:prstGeom prst="rect">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عن جهة سيره.</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6" name="مربع نص 15">
            <a:extLst>
              <a:ext uri="{FF2B5EF4-FFF2-40B4-BE49-F238E27FC236}">
                <a16:creationId xmlns:a16="http://schemas.microsoft.com/office/drawing/2014/main" id="{10D62691-BD4E-4599-9B61-99746EC2F398}"/>
              </a:ext>
            </a:extLst>
          </p:cNvPr>
          <p:cNvSpPr txBox="1"/>
          <p:nvPr/>
        </p:nvSpPr>
        <p:spPr>
          <a:xfrm>
            <a:off x="8976000" y="5096265"/>
            <a:ext cx="1076186" cy="553998"/>
          </a:xfrm>
          <a:prstGeom prst="rect">
            <a:avLst/>
          </a:prstGeom>
          <a:solidFill>
            <a:srgbClr val="87A4D8"/>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18" name="مربع نص 17">
            <a:extLst>
              <a:ext uri="{FF2B5EF4-FFF2-40B4-BE49-F238E27FC236}">
                <a16:creationId xmlns:a16="http://schemas.microsoft.com/office/drawing/2014/main" id="{2CBB5C2C-4E59-4B03-808F-AB2AA716126C}"/>
              </a:ext>
            </a:extLst>
          </p:cNvPr>
          <p:cNvSpPr txBox="1"/>
          <p:nvPr/>
        </p:nvSpPr>
        <p:spPr>
          <a:xfrm>
            <a:off x="5383349" y="5096265"/>
            <a:ext cx="3438525"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بطلت .</a:t>
            </a:r>
          </a:p>
        </p:txBody>
      </p:sp>
      <p:cxnSp>
        <p:nvCxnSpPr>
          <p:cNvPr id="10" name="موصل: على شكل مرفق 9">
            <a:extLst>
              <a:ext uri="{FF2B5EF4-FFF2-40B4-BE49-F238E27FC236}">
                <a16:creationId xmlns:a16="http://schemas.microsoft.com/office/drawing/2014/main" id="{211A2B1F-C9DF-4087-8B87-B8219B9E44C0}"/>
              </a:ext>
            </a:extLst>
          </p:cNvPr>
          <p:cNvCxnSpPr>
            <a:stCxn id="5" idx="3"/>
            <a:endCxn id="7" idx="3"/>
          </p:cNvCxnSpPr>
          <p:nvPr/>
        </p:nvCxnSpPr>
        <p:spPr>
          <a:xfrm flipH="1">
            <a:off x="10928625" y="1951737"/>
            <a:ext cx="238125" cy="895350"/>
          </a:xfrm>
          <a:prstGeom prst="bentConnector3">
            <a:avLst>
              <a:gd name="adj1" fmla="val -96000"/>
            </a:avLst>
          </a:prstGeom>
          <a:ln>
            <a:tailEnd type="triangle"/>
          </a:ln>
        </p:spPr>
        <p:style>
          <a:lnRef idx="1">
            <a:schemeClr val="dk1"/>
          </a:lnRef>
          <a:fillRef idx="0">
            <a:schemeClr val="dk1"/>
          </a:fillRef>
          <a:effectRef idx="0">
            <a:schemeClr val="dk1"/>
          </a:effectRef>
          <a:fontRef idx="minor">
            <a:schemeClr val="tx1"/>
          </a:fontRef>
        </p:style>
      </p:cxnSp>
      <p:cxnSp>
        <p:nvCxnSpPr>
          <p:cNvPr id="14" name="رابط كسهم مستقيم 13">
            <a:extLst>
              <a:ext uri="{FF2B5EF4-FFF2-40B4-BE49-F238E27FC236}">
                <a16:creationId xmlns:a16="http://schemas.microsoft.com/office/drawing/2014/main" id="{665FE903-2185-4356-891C-CE59D58A6BBD}"/>
              </a:ext>
            </a:extLst>
          </p:cNvPr>
          <p:cNvCxnSpPr>
            <a:stCxn id="7" idx="2"/>
            <a:endCxn id="13" idx="0"/>
          </p:cNvCxnSpPr>
          <p:nvPr/>
        </p:nvCxnSpPr>
        <p:spPr>
          <a:xfrm flipH="1">
            <a:off x="9726749" y="3089974"/>
            <a:ext cx="1" cy="190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رابط كسهم مستقيم 16">
            <a:extLst>
              <a:ext uri="{FF2B5EF4-FFF2-40B4-BE49-F238E27FC236}">
                <a16:creationId xmlns:a16="http://schemas.microsoft.com/office/drawing/2014/main" id="{5CFE34A8-AEB8-435D-8B1A-2C107FAC8093}"/>
              </a:ext>
            </a:extLst>
          </p:cNvPr>
          <p:cNvCxnSpPr>
            <a:stCxn id="13" idx="2"/>
          </p:cNvCxnSpPr>
          <p:nvPr/>
        </p:nvCxnSpPr>
        <p:spPr>
          <a:xfrm>
            <a:off x="9726749" y="3766250"/>
            <a:ext cx="0" cy="190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60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6000751" y="423628"/>
            <a:ext cx="580258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يجب على من قرب من الكعبة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49A062B2-4300-4750-BAD2-90829B718A24}"/>
              </a:ext>
            </a:extLst>
          </p:cNvPr>
          <p:cNvSpPr txBox="1"/>
          <p:nvPr/>
        </p:nvSpPr>
        <p:spPr>
          <a:xfrm>
            <a:off x="4591050" y="1333500"/>
            <a:ext cx="7296150" cy="553998"/>
          </a:xfrm>
          <a:prstGeom prst="rect">
            <a:avLst/>
          </a:prstGeom>
          <a:noFill/>
        </p:spPr>
        <p:txBody>
          <a:bodyPr wrap="square" rtlCol="1">
            <a:spAutoFit/>
          </a:bodyPr>
          <a:lstStyle/>
          <a:p>
            <a:r>
              <a:rPr lang="ar-SA" sz="3000" i="0" dirty="0">
                <a:effectLst/>
                <a:latin typeface="Sakkal Majalla" panose="02000000000000000000" pitchFamily="2" charset="-78"/>
                <a:cs typeface="Sakkal Majalla" panose="02000000000000000000" pitchFamily="2" charset="-78"/>
              </a:rPr>
              <a:t>وفرض من قرب من القبلة أي الكعبة وهو :</a:t>
            </a:r>
            <a:endParaRPr lang="ar-SA" sz="3000"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14701897-ABF5-44AC-A4AA-863EF8DA2883}"/>
              </a:ext>
            </a:extLst>
          </p:cNvPr>
          <p:cNvSpPr txBox="1"/>
          <p:nvPr/>
        </p:nvSpPr>
        <p:spPr>
          <a:xfrm>
            <a:off x="8008664" y="2190750"/>
            <a:ext cx="3878536" cy="553998"/>
          </a:xfrm>
          <a:prstGeom prst="rect">
            <a:avLst/>
          </a:prstGeom>
          <a:noFill/>
        </p:spPr>
        <p:txBody>
          <a:bodyPr wrap="square" rtlCol="1">
            <a:spAutoFit/>
          </a:bodyPr>
          <a:lstStyle/>
          <a:p>
            <a:r>
              <a:rPr lang="ar-SA" sz="3000" dirty="0">
                <a:cs typeface="PT Bold Heading" panose="02010400000000000000" pitchFamily="2" charset="-78"/>
              </a:rPr>
              <a:t>ضابط القرب من الكعبة :</a:t>
            </a:r>
          </a:p>
        </p:txBody>
      </p:sp>
      <p:sp>
        <p:nvSpPr>
          <p:cNvPr id="7" name="مربع نص 6">
            <a:extLst>
              <a:ext uri="{FF2B5EF4-FFF2-40B4-BE49-F238E27FC236}">
                <a16:creationId xmlns:a16="http://schemas.microsoft.com/office/drawing/2014/main" id="{192A383A-BD3F-4F7F-A01C-41C7B53EF303}"/>
              </a:ext>
            </a:extLst>
          </p:cNvPr>
          <p:cNvSpPr txBox="1"/>
          <p:nvPr/>
        </p:nvSpPr>
        <p:spPr>
          <a:xfrm>
            <a:off x="2581275" y="2968351"/>
            <a:ext cx="8772525" cy="1477328"/>
          </a:xfrm>
          <a:prstGeom prst="rect">
            <a:avLst/>
          </a:prstGeom>
          <a:noFill/>
        </p:spPr>
        <p:txBody>
          <a:bodyPr wrap="square" rtlCol="1">
            <a:spAutoFit/>
          </a:bodyPr>
          <a:lstStyle/>
          <a:p>
            <a:pPr marL="457200" indent="-457200">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من أمكنه معاينتها </a:t>
            </a:r>
          </a:p>
          <a:p>
            <a:pPr marL="457200" indent="-457200">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أو الخبر عن يقين :  إصابة عينها  ببدنه كله بحيث لا يخرج شيء منه عن الكعبة، ولا يضر علو ولا نزول</a:t>
            </a:r>
            <a:r>
              <a:rPr lang="ar-SA" b="1" i="0" dirty="0">
                <a:solidFill>
                  <a:srgbClr val="000000"/>
                </a:solidFill>
                <a:effectLst/>
                <a:latin typeface="Naskh"/>
              </a:rPr>
              <a:t>.</a:t>
            </a:r>
            <a:endParaRPr lang="ar-SA" dirty="0"/>
          </a:p>
        </p:txBody>
      </p:sp>
    </p:spTree>
    <p:extLst>
      <p:ext uri="{BB962C8B-B14F-4D97-AF65-F5344CB8AC3E}">
        <p14:creationId xmlns:p14="http://schemas.microsoft.com/office/powerpoint/2010/main" val="26128842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A1B4D0CF-1CD4-4784-BCDA-B23466713C69}"/>
              </a:ext>
            </a:extLst>
          </p:cNvPr>
          <p:cNvSpPr txBox="1"/>
          <p:nvPr/>
        </p:nvSpPr>
        <p:spPr>
          <a:xfrm>
            <a:off x="3577259" y="1124615"/>
            <a:ext cx="580258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يجب على من بعد من الكعبة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6" name="مربع نص 5">
            <a:extLst>
              <a:ext uri="{FF2B5EF4-FFF2-40B4-BE49-F238E27FC236}">
                <a16:creationId xmlns:a16="http://schemas.microsoft.com/office/drawing/2014/main" id="{F0E45FF5-C06C-4941-8350-26F5E6977DD2}"/>
              </a:ext>
            </a:extLst>
          </p:cNvPr>
          <p:cNvSpPr txBox="1"/>
          <p:nvPr/>
        </p:nvSpPr>
        <p:spPr>
          <a:xfrm>
            <a:off x="2743200" y="2243175"/>
            <a:ext cx="9157252" cy="1938992"/>
          </a:xfrm>
          <a:prstGeom prst="rect">
            <a:avLst/>
          </a:prstGeom>
          <a:noFill/>
        </p:spPr>
        <p:txBody>
          <a:bodyPr wrap="square" rtlCol="1">
            <a:spAutoFit/>
          </a:bodyPr>
          <a:lstStyle/>
          <a:p>
            <a:pPr marL="1371600" lvl="2" indent="-457200" algn="ctr">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 فرضُ من بعد عن الكعبة استقبال جهتها</a:t>
            </a:r>
          </a:p>
          <a:p>
            <a:pPr marL="457200" indent="-457200" algn="ctr">
              <a:buFont typeface="Arial" panose="020B0604020202020204" pitchFamily="34" charset="0"/>
              <a:buChar char="•"/>
            </a:pPr>
            <a:endParaRPr lang="ar-SA" sz="3000" dirty="0">
              <a:latin typeface="Sakkal Majalla" panose="02000000000000000000" pitchFamily="2" charset="-78"/>
              <a:cs typeface="Sakkal Majalla" panose="02000000000000000000" pitchFamily="2" charset="-78"/>
            </a:endParaRPr>
          </a:p>
          <a:p>
            <a:pPr marL="2743200" lvl="5" indent="-457200" algn="ctr">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 فلا يضر التيامن ولا التياسر اليسيران عرفا إلا من كان بمسجده - صَلَّى اللَّهُ عَلَيْهِ وَسَلَّمَ - لأن قبلته متيقنة .</a:t>
            </a:r>
          </a:p>
        </p:txBody>
      </p:sp>
    </p:spTree>
    <p:extLst>
      <p:ext uri="{BB962C8B-B14F-4D97-AF65-F5344CB8AC3E}">
        <p14:creationId xmlns:p14="http://schemas.microsoft.com/office/powerpoint/2010/main" val="8996465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762501" y="1006391"/>
            <a:ext cx="3162300"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طرق معرفة القبلة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87F07DE3-D65E-4C82-A892-4CDB67E57CA5}"/>
              </a:ext>
            </a:extLst>
          </p:cNvPr>
          <p:cNvSpPr txBox="1"/>
          <p:nvPr/>
        </p:nvSpPr>
        <p:spPr>
          <a:xfrm>
            <a:off x="2705101" y="1962382"/>
            <a:ext cx="6848473"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(1)   فإن أخبره بالقبلة :</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BDECADB6-81CA-4B0F-BCC1-D36853431808}"/>
              </a:ext>
            </a:extLst>
          </p:cNvPr>
          <p:cNvCxnSpPr>
            <a:cxnSpLocks/>
            <a:stCxn id="3" idx="3"/>
            <a:endCxn id="5" idx="3"/>
          </p:cNvCxnSpPr>
          <p:nvPr/>
        </p:nvCxnSpPr>
        <p:spPr>
          <a:xfrm>
            <a:off x="7924801" y="1283390"/>
            <a:ext cx="1628773" cy="955991"/>
          </a:xfrm>
          <a:prstGeom prst="bentConnector3">
            <a:avLst>
              <a:gd name="adj1" fmla="val 114035"/>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1A998471-D1DB-4FA8-8CD1-EAEAB993001E}"/>
              </a:ext>
            </a:extLst>
          </p:cNvPr>
          <p:cNvCxnSpPr>
            <a:cxnSpLocks/>
            <a:stCxn id="3" idx="1"/>
            <a:endCxn id="5" idx="1"/>
          </p:cNvCxnSpPr>
          <p:nvPr/>
        </p:nvCxnSpPr>
        <p:spPr>
          <a:xfrm rot="10800000" flipV="1">
            <a:off x="2705101" y="1283389"/>
            <a:ext cx="2057400" cy="955991"/>
          </a:xfrm>
          <a:prstGeom prst="bentConnector3">
            <a:avLst>
              <a:gd name="adj1" fmla="val 111111"/>
            </a:avLst>
          </a:prstGeom>
          <a:ln>
            <a:tailEnd type="triangle"/>
          </a:ln>
        </p:spPr>
        <p:style>
          <a:lnRef idx="1">
            <a:schemeClr val="dk1"/>
          </a:lnRef>
          <a:fillRef idx="0">
            <a:schemeClr val="dk1"/>
          </a:fillRef>
          <a:effectRef idx="0">
            <a:schemeClr val="dk1"/>
          </a:effectRef>
          <a:fontRef idx="minor">
            <a:schemeClr val="tx1"/>
          </a:fontRef>
        </p:style>
      </p:cxnSp>
      <p:sp>
        <p:nvSpPr>
          <p:cNvPr id="8" name="مربع نص 7">
            <a:extLst>
              <a:ext uri="{FF2B5EF4-FFF2-40B4-BE49-F238E27FC236}">
                <a16:creationId xmlns:a16="http://schemas.microsoft.com/office/drawing/2014/main" id="{91C27779-423F-44D4-B174-D8C2020D073A}"/>
              </a:ext>
            </a:extLst>
          </p:cNvPr>
          <p:cNvSpPr txBox="1"/>
          <p:nvPr/>
        </p:nvSpPr>
        <p:spPr>
          <a:xfrm>
            <a:off x="2705099" y="3854502"/>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عدل ظاهرًا أو باطنًا </a:t>
            </a:r>
            <a:endParaRPr lang="ar-SA" sz="3000" dirty="0"/>
          </a:p>
        </p:txBody>
      </p:sp>
      <p:sp>
        <p:nvSpPr>
          <p:cNvPr id="9" name="مربع نص 8">
            <a:extLst>
              <a:ext uri="{FF2B5EF4-FFF2-40B4-BE49-F238E27FC236}">
                <a16:creationId xmlns:a16="http://schemas.microsoft.com/office/drawing/2014/main" id="{8B616DC5-BB4B-4B52-A8C2-DC2DBC3B55A7}"/>
              </a:ext>
            </a:extLst>
          </p:cNvPr>
          <p:cNvSpPr txBox="1"/>
          <p:nvPr/>
        </p:nvSpPr>
        <p:spPr>
          <a:xfrm>
            <a:off x="2705100" y="2575130"/>
            <a:ext cx="6848474"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مكلف</a:t>
            </a:r>
            <a:endParaRPr lang="ar-SA" sz="3000" dirty="0"/>
          </a:p>
        </p:txBody>
      </p:sp>
      <p:sp>
        <p:nvSpPr>
          <p:cNvPr id="10" name="مربع نص 9">
            <a:extLst>
              <a:ext uri="{FF2B5EF4-FFF2-40B4-BE49-F238E27FC236}">
                <a16:creationId xmlns:a16="http://schemas.microsoft.com/office/drawing/2014/main" id="{238BC0B3-F8E3-4FED-942F-3B72D5A88718}"/>
              </a:ext>
            </a:extLst>
          </p:cNvPr>
          <p:cNvSpPr txBox="1"/>
          <p:nvPr/>
        </p:nvSpPr>
        <p:spPr>
          <a:xfrm>
            <a:off x="2705099" y="3214816"/>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ثقة </a:t>
            </a:r>
          </a:p>
        </p:txBody>
      </p:sp>
      <p:sp>
        <p:nvSpPr>
          <p:cNvPr id="15" name="مربع نص 14">
            <a:extLst>
              <a:ext uri="{FF2B5EF4-FFF2-40B4-BE49-F238E27FC236}">
                <a16:creationId xmlns:a16="http://schemas.microsoft.com/office/drawing/2014/main" id="{D4811DAD-3C1F-46DC-AC9B-0C0936F4E935}"/>
              </a:ext>
            </a:extLst>
          </p:cNvPr>
          <p:cNvSpPr txBox="1"/>
          <p:nvPr/>
        </p:nvSpPr>
        <p:spPr>
          <a:xfrm>
            <a:off x="2705098" y="5177198"/>
            <a:ext cx="6848473"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عمل به ، حرًا كان أو عبدًا ، رجلًا كان أو امرأةً .</a:t>
            </a:r>
            <a:endParaRPr lang="ar-SA" sz="3000" dirty="0"/>
          </a:p>
        </p:txBody>
      </p:sp>
      <p:sp>
        <p:nvSpPr>
          <p:cNvPr id="16" name="مربع نص 15">
            <a:extLst>
              <a:ext uri="{FF2B5EF4-FFF2-40B4-BE49-F238E27FC236}">
                <a16:creationId xmlns:a16="http://schemas.microsoft.com/office/drawing/2014/main" id="{E8EDAC15-9967-4E99-99FD-0223F2F665CD}"/>
              </a:ext>
            </a:extLst>
          </p:cNvPr>
          <p:cNvSpPr txBox="1"/>
          <p:nvPr/>
        </p:nvSpPr>
        <p:spPr>
          <a:xfrm>
            <a:off x="2705099" y="4545820"/>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بيقين</a:t>
            </a:r>
            <a:endParaRPr lang="ar-SA" sz="3000" dirty="0"/>
          </a:p>
        </p:txBody>
      </p:sp>
    </p:spTree>
    <p:extLst>
      <p:ext uri="{BB962C8B-B14F-4D97-AF65-F5344CB8AC3E}">
        <p14:creationId xmlns:p14="http://schemas.microsoft.com/office/powerpoint/2010/main" val="6843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5" grpId="0" animBg="1"/>
      <p:bldP spid="1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762501" y="1006391"/>
            <a:ext cx="3162300"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طرق معرفة القبلة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87F07DE3-D65E-4C82-A892-4CDB67E57CA5}"/>
              </a:ext>
            </a:extLst>
          </p:cNvPr>
          <p:cNvSpPr txBox="1"/>
          <p:nvPr/>
        </p:nvSpPr>
        <p:spPr>
          <a:xfrm>
            <a:off x="2705101" y="1962382"/>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(2)   أو وجد محاريب إسلامية :</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BDECADB6-81CA-4B0F-BCC1-D36853431808}"/>
              </a:ext>
            </a:extLst>
          </p:cNvPr>
          <p:cNvCxnSpPr>
            <a:cxnSpLocks/>
            <a:stCxn id="3" idx="3"/>
            <a:endCxn id="5" idx="3"/>
          </p:cNvCxnSpPr>
          <p:nvPr/>
        </p:nvCxnSpPr>
        <p:spPr>
          <a:xfrm>
            <a:off x="7924801" y="1283390"/>
            <a:ext cx="1628773" cy="955991"/>
          </a:xfrm>
          <a:prstGeom prst="bentConnector3">
            <a:avLst>
              <a:gd name="adj1" fmla="val 114035"/>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1A998471-D1DB-4FA8-8CD1-EAEAB993001E}"/>
              </a:ext>
            </a:extLst>
          </p:cNvPr>
          <p:cNvCxnSpPr>
            <a:cxnSpLocks/>
            <a:stCxn id="3" idx="1"/>
            <a:endCxn id="5" idx="1"/>
          </p:cNvCxnSpPr>
          <p:nvPr/>
        </p:nvCxnSpPr>
        <p:spPr>
          <a:xfrm rot="10800000" flipV="1">
            <a:off x="2705101" y="1283389"/>
            <a:ext cx="2057400" cy="955991"/>
          </a:xfrm>
          <a:prstGeom prst="bentConnector3">
            <a:avLst>
              <a:gd name="adj1" fmla="val 111111"/>
            </a:avLst>
          </a:prstGeom>
          <a:ln>
            <a:tailEnd type="triangle"/>
          </a:ln>
        </p:spPr>
        <p:style>
          <a:lnRef idx="1">
            <a:schemeClr val="dk1"/>
          </a:lnRef>
          <a:fillRef idx="0">
            <a:schemeClr val="dk1"/>
          </a:fillRef>
          <a:effectRef idx="0">
            <a:schemeClr val="dk1"/>
          </a:effectRef>
          <a:fontRef idx="minor">
            <a:schemeClr val="tx1"/>
          </a:fontRef>
        </p:style>
      </p:cxnSp>
      <p:sp>
        <p:nvSpPr>
          <p:cNvPr id="15" name="مربع نص 14">
            <a:extLst>
              <a:ext uri="{FF2B5EF4-FFF2-40B4-BE49-F238E27FC236}">
                <a16:creationId xmlns:a16="http://schemas.microsoft.com/office/drawing/2014/main" id="{D4811DAD-3C1F-46DC-AC9B-0C0936F4E935}"/>
              </a:ext>
            </a:extLst>
          </p:cNvPr>
          <p:cNvSpPr txBox="1"/>
          <p:nvPr/>
        </p:nvSpPr>
        <p:spPr>
          <a:xfrm>
            <a:off x="2705100" y="2715535"/>
            <a:ext cx="6848473" cy="1015663"/>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عمل بها لأن اتفاقهم عليها مع تكرار </a:t>
            </a:r>
            <a:r>
              <a:rPr lang="ar-SA" sz="3000" dirty="0" err="1">
                <a:latin typeface="Sakkal Majalla" panose="02000000000000000000" pitchFamily="2" charset="-78"/>
                <a:cs typeface="Sakkal Majalla" panose="02000000000000000000" pitchFamily="2" charset="-78"/>
              </a:rPr>
              <a:t>الأعصار</a:t>
            </a:r>
            <a:r>
              <a:rPr lang="ar-SA" sz="3000" dirty="0">
                <a:latin typeface="Sakkal Majalla" panose="02000000000000000000" pitchFamily="2" charset="-78"/>
                <a:cs typeface="Sakkal Majalla" panose="02000000000000000000" pitchFamily="2" charset="-78"/>
              </a:rPr>
              <a:t> إجماع عليها فلا تجوز مخالفتها حيث علمها للمسلمين ولا ينحرف.</a:t>
            </a:r>
          </a:p>
        </p:txBody>
      </p:sp>
    </p:spTree>
    <p:extLst>
      <p:ext uri="{BB962C8B-B14F-4D97-AF65-F5344CB8AC3E}">
        <p14:creationId xmlns:p14="http://schemas.microsoft.com/office/powerpoint/2010/main" val="42936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762501" y="1006391"/>
            <a:ext cx="3162300"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طرق معرفة القبلة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87F07DE3-D65E-4C82-A892-4CDB67E57CA5}"/>
              </a:ext>
            </a:extLst>
          </p:cNvPr>
          <p:cNvSpPr txBox="1"/>
          <p:nvPr/>
        </p:nvSpPr>
        <p:spPr>
          <a:xfrm>
            <a:off x="2705101" y="1962382"/>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(3)   ويستدل عليها في السفر بالقطب :</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BDECADB6-81CA-4B0F-BCC1-D36853431808}"/>
              </a:ext>
            </a:extLst>
          </p:cNvPr>
          <p:cNvCxnSpPr>
            <a:cxnSpLocks/>
            <a:stCxn id="3" idx="3"/>
            <a:endCxn id="5" idx="3"/>
          </p:cNvCxnSpPr>
          <p:nvPr/>
        </p:nvCxnSpPr>
        <p:spPr>
          <a:xfrm>
            <a:off x="7924801" y="1283390"/>
            <a:ext cx="1628773" cy="955991"/>
          </a:xfrm>
          <a:prstGeom prst="bentConnector3">
            <a:avLst>
              <a:gd name="adj1" fmla="val 114035"/>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1A998471-D1DB-4FA8-8CD1-EAEAB993001E}"/>
              </a:ext>
            </a:extLst>
          </p:cNvPr>
          <p:cNvCxnSpPr>
            <a:cxnSpLocks/>
            <a:stCxn id="3" idx="1"/>
            <a:endCxn id="5" idx="1"/>
          </p:cNvCxnSpPr>
          <p:nvPr/>
        </p:nvCxnSpPr>
        <p:spPr>
          <a:xfrm rot="10800000" flipV="1">
            <a:off x="2705101" y="1283389"/>
            <a:ext cx="2057400" cy="955991"/>
          </a:xfrm>
          <a:prstGeom prst="bentConnector3">
            <a:avLst>
              <a:gd name="adj1" fmla="val 111111"/>
            </a:avLst>
          </a:prstGeom>
          <a:ln>
            <a:tailEnd type="triangle"/>
          </a:ln>
        </p:spPr>
        <p:style>
          <a:lnRef idx="1">
            <a:schemeClr val="dk1"/>
          </a:lnRef>
          <a:fillRef idx="0">
            <a:schemeClr val="dk1"/>
          </a:fillRef>
          <a:effectRef idx="0">
            <a:schemeClr val="dk1"/>
          </a:effectRef>
          <a:fontRef idx="minor">
            <a:schemeClr val="tx1"/>
          </a:fontRef>
        </p:style>
      </p:cxnSp>
      <p:sp>
        <p:nvSpPr>
          <p:cNvPr id="15" name="مربع نص 14">
            <a:extLst>
              <a:ext uri="{FF2B5EF4-FFF2-40B4-BE49-F238E27FC236}">
                <a16:creationId xmlns:a16="http://schemas.microsoft.com/office/drawing/2014/main" id="{D4811DAD-3C1F-46DC-AC9B-0C0936F4E935}"/>
              </a:ext>
            </a:extLst>
          </p:cNvPr>
          <p:cNvSpPr txBox="1"/>
          <p:nvPr/>
        </p:nvSpPr>
        <p:spPr>
          <a:xfrm>
            <a:off x="2681288" y="2761703"/>
            <a:ext cx="6872286" cy="1938992"/>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وهو أثبت أدلتها لأنه لا يزول عن مكانه إلا قليلا، وهو نجم خفي شمالي وحوله أنجم دائرة كفراشة الرحى في أحد طرفيه الجدي والآخر الفرقدان يكون وراء ظهر المصلي بالشام وعلى عاتقه الأيسر بمصر</a:t>
            </a:r>
          </a:p>
        </p:txBody>
      </p:sp>
    </p:spTree>
    <p:extLst>
      <p:ext uri="{BB962C8B-B14F-4D97-AF65-F5344CB8AC3E}">
        <p14:creationId xmlns:p14="http://schemas.microsoft.com/office/powerpoint/2010/main" val="219471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762501" y="1006391"/>
            <a:ext cx="3162300"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طرق معرفة القبلة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87F07DE3-D65E-4C82-A892-4CDB67E57CA5}"/>
              </a:ext>
            </a:extLst>
          </p:cNvPr>
          <p:cNvSpPr txBox="1"/>
          <p:nvPr/>
        </p:nvSpPr>
        <p:spPr>
          <a:xfrm>
            <a:off x="2705101" y="1962382"/>
            <a:ext cx="6848473"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(4)   ويستدل عليها بالشمس والقمر ومنازلهما :</a:t>
            </a:r>
            <a:endParaRPr lang="en-US" sz="3000" dirty="0">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BDECADB6-81CA-4B0F-BCC1-D36853431808}"/>
              </a:ext>
            </a:extLst>
          </p:cNvPr>
          <p:cNvCxnSpPr>
            <a:cxnSpLocks/>
            <a:stCxn id="3" idx="3"/>
            <a:endCxn id="5" idx="3"/>
          </p:cNvCxnSpPr>
          <p:nvPr/>
        </p:nvCxnSpPr>
        <p:spPr>
          <a:xfrm>
            <a:off x="7924801" y="1283390"/>
            <a:ext cx="1628773" cy="955991"/>
          </a:xfrm>
          <a:prstGeom prst="bentConnector3">
            <a:avLst>
              <a:gd name="adj1" fmla="val 114035"/>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1A998471-D1DB-4FA8-8CD1-EAEAB993001E}"/>
              </a:ext>
            </a:extLst>
          </p:cNvPr>
          <p:cNvCxnSpPr>
            <a:cxnSpLocks/>
            <a:stCxn id="3" idx="1"/>
            <a:endCxn id="5" idx="1"/>
          </p:cNvCxnSpPr>
          <p:nvPr/>
        </p:nvCxnSpPr>
        <p:spPr>
          <a:xfrm rot="10800000" flipV="1">
            <a:off x="2705101" y="1283389"/>
            <a:ext cx="2057400" cy="955991"/>
          </a:xfrm>
          <a:prstGeom prst="bentConnector3">
            <a:avLst>
              <a:gd name="adj1" fmla="val 111111"/>
            </a:avLst>
          </a:prstGeom>
          <a:ln>
            <a:tailEnd type="triangle"/>
          </a:ln>
        </p:spPr>
        <p:style>
          <a:lnRef idx="1">
            <a:schemeClr val="dk1"/>
          </a:lnRef>
          <a:fillRef idx="0">
            <a:schemeClr val="dk1"/>
          </a:fillRef>
          <a:effectRef idx="0">
            <a:schemeClr val="dk1"/>
          </a:effectRef>
          <a:fontRef idx="minor">
            <a:schemeClr val="tx1"/>
          </a:fontRef>
        </p:style>
      </p:cxnSp>
      <p:sp>
        <p:nvSpPr>
          <p:cNvPr id="15" name="مربع نص 14">
            <a:extLst>
              <a:ext uri="{FF2B5EF4-FFF2-40B4-BE49-F238E27FC236}">
                <a16:creationId xmlns:a16="http://schemas.microsoft.com/office/drawing/2014/main" id="{D4811DAD-3C1F-46DC-AC9B-0C0936F4E935}"/>
              </a:ext>
            </a:extLst>
          </p:cNvPr>
          <p:cNvSpPr txBox="1"/>
          <p:nvPr/>
        </p:nvSpPr>
        <p:spPr>
          <a:xfrm>
            <a:off x="2681288" y="2761703"/>
            <a:ext cx="6872286" cy="1938992"/>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أي منازل الشمس والقمر تطلع من المشرق وتغرب بالمغرب.</a:t>
            </a:r>
          </a:p>
          <a:p>
            <a:endParaRPr lang="ar-SA" sz="3000" dirty="0">
              <a:latin typeface="Sakkal Majalla" panose="02000000000000000000" pitchFamily="2" charset="-78"/>
              <a:cs typeface="Sakkal Majalla" panose="02000000000000000000" pitchFamily="2" charset="-78"/>
            </a:endParaRPr>
          </a:p>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 ويستحب تعلم أدلة القبلة والوقت، فإن دخل الوقت وخفيت عليه لزمه، ويقلد إن ضاق الوقت.</a:t>
            </a:r>
          </a:p>
        </p:txBody>
      </p:sp>
      <p:pic>
        <p:nvPicPr>
          <p:cNvPr id="4" name="صورة 3">
            <a:extLst>
              <a:ext uri="{FF2B5EF4-FFF2-40B4-BE49-F238E27FC236}">
                <a16:creationId xmlns:a16="http://schemas.microsoft.com/office/drawing/2014/main" id="{8EB58173-5A53-4707-A895-1BE726D67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509"/>
          <a:stretch/>
        </p:blipFill>
        <p:spPr>
          <a:xfrm>
            <a:off x="1193549" y="4188357"/>
            <a:ext cx="2523546" cy="2069322"/>
          </a:xfrm>
          <a:custGeom>
            <a:avLst/>
            <a:gdLst>
              <a:gd name="connsiteX0" fmla="*/ 1261773 w 2523546"/>
              <a:gd name="connsiteY0" fmla="*/ 0 h 2069322"/>
              <a:gd name="connsiteX1" fmla="*/ 2523546 w 2523546"/>
              <a:gd name="connsiteY1" fmla="*/ 1034661 h 2069322"/>
              <a:gd name="connsiteX2" fmla="*/ 1261773 w 2523546"/>
              <a:gd name="connsiteY2" fmla="*/ 2069322 h 2069322"/>
              <a:gd name="connsiteX3" fmla="*/ 0 w 2523546"/>
              <a:gd name="connsiteY3" fmla="*/ 1034661 h 2069322"/>
              <a:gd name="connsiteX4" fmla="*/ 1261773 w 2523546"/>
              <a:gd name="connsiteY4" fmla="*/ 0 h 206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546" h="2069322" fill="none" extrusionOk="0">
                <a:moveTo>
                  <a:pt x="1261773" y="0"/>
                </a:moveTo>
                <a:cubicBezTo>
                  <a:pt x="2107324" y="-19046"/>
                  <a:pt x="2624709" y="518680"/>
                  <a:pt x="2523546" y="1034661"/>
                </a:cubicBezTo>
                <a:cubicBezTo>
                  <a:pt x="2414047" y="1575888"/>
                  <a:pt x="2062792" y="2092839"/>
                  <a:pt x="1261773" y="2069322"/>
                </a:cubicBezTo>
                <a:cubicBezTo>
                  <a:pt x="683231" y="2057490"/>
                  <a:pt x="-11625" y="1618425"/>
                  <a:pt x="0" y="1034661"/>
                </a:cubicBezTo>
                <a:cubicBezTo>
                  <a:pt x="46951" y="607554"/>
                  <a:pt x="574546" y="98233"/>
                  <a:pt x="1261773" y="0"/>
                </a:cubicBezTo>
                <a:close/>
              </a:path>
              <a:path w="2523546" h="2069322" stroke="0" extrusionOk="0">
                <a:moveTo>
                  <a:pt x="1261773" y="0"/>
                </a:moveTo>
                <a:cubicBezTo>
                  <a:pt x="2042754" y="-75299"/>
                  <a:pt x="2466162" y="513168"/>
                  <a:pt x="2523546" y="1034661"/>
                </a:cubicBezTo>
                <a:cubicBezTo>
                  <a:pt x="2498852" y="1484632"/>
                  <a:pt x="1921153" y="2115975"/>
                  <a:pt x="1261773" y="2069322"/>
                </a:cubicBezTo>
                <a:cubicBezTo>
                  <a:pt x="617259" y="2190887"/>
                  <a:pt x="2538" y="1525961"/>
                  <a:pt x="0" y="1034661"/>
                </a:cubicBezTo>
                <a:cubicBezTo>
                  <a:pt x="-22674" y="645932"/>
                  <a:pt x="369262" y="-51725"/>
                  <a:pt x="1261773"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34369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686301" y="423628"/>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ما اذا اختلاف المجتهدان في جهة القبلة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DF0E1DE6-63C5-4DD5-8B95-C05823C38F73}"/>
              </a:ext>
            </a:extLst>
          </p:cNvPr>
          <p:cNvSpPr txBox="1"/>
          <p:nvPr/>
        </p:nvSpPr>
        <p:spPr>
          <a:xfrm>
            <a:off x="2009775" y="1267904"/>
            <a:ext cx="9163050" cy="1938992"/>
          </a:xfrm>
          <a:prstGeom prst="rect">
            <a:avLst/>
          </a:prstGeom>
          <a:noFill/>
        </p:spPr>
        <p:txBody>
          <a:bodyPr wrap="square" rtlCol="1">
            <a:spAutoFit/>
          </a:bodyPr>
          <a:lstStyle/>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وإن كان أعلم منه، ولا </a:t>
            </a:r>
            <a:r>
              <a:rPr lang="ar-SA" sz="3000" i="0" dirty="0">
                <a:effectLst/>
                <a:latin typeface="Sakkal Majalla" panose="02000000000000000000" pitchFamily="2" charset="-78"/>
                <a:cs typeface="Sakkal Majalla" panose="02000000000000000000" pitchFamily="2" charset="-78"/>
              </a:rPr>
              <a:t>يقتدي به؛ لأن كلا منهما خطأ الآخر، </a:t>
            </a:r>
          </a:p>
          <a:p>
            <a:pPr marL="1371600" lvl="2" indent="-457200">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ويتبع المقلد لجهل أو عمى أوثقهما أي أعلمهما وأصدقهما وأشدهما تحريا لدينه عنده لأن الصواب إليه أقرب، فإن تساويا خير،</a:t>
            </a:r>
          </a:p>
          <a:p>
            <a:pPr marL="2286000" lvl="4" indent="-457200">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 وإذا قلد اثنين لم يرجع برجوع أحدهما </a:t>
            </a:r>
            <a:endParaRPr lang="ar-SA" sz="3000" dirty="0">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6264ED7B-FC5F-435E-BA4A-A5550E0EE8E2}"/>
              </a:ext>
            </a:extLst>
          </p:cNvPr>
          <p:cNvPicPr>
            <a:picLocks noChangeAspect="1"/>
          </p:cNvPicPr>
          <p:nvPr/>
        </p:nvPicPr>
        <p:blipFill rotWithShape="1">
          <a:blip r:embed="rId3">
            <a:extLst>
              <a:ext uri="{28A0092B-C50C-407E-A947-70E740481C1C}">
                <a14:useLocalDpi xmlns:a14="http://schemas.microsoft.com/office/drawing/2010/main" val="0"/>
              </a:ext>
            </a:extLst>
          </a:blip>
          <a:srcRect l="18756" r="18588" b="3820"/>
          <a:stretch/>
        </p:blipFill>
        <p:spPr>
          <a:xfrm>
            <a:off x="1019175" y="3206896"/>
            <a:ext cx="2095500" cy="2067863"/>
          </a:xfrm>
          <a:custGeom>
            <a:avLst/>
            <a:gdLst>
              <a:gd name="connsiteX0" fmla="*/ 1047749 w 2095500"/>
              <a:gd name="connsiteY0" fmla="*/ 0 h 2067863"/>
              <a:gd name="connsiteX1" fmla="*/ 2095499 w 2095500"/>
              <a:gd name="connsiteY1" fmla="*/ 1033931 h 2067863"/>
              <a:gd name="connsiteX2" fmla="*/ 1047749 w 2095500"/>
              <a:gd name="connsiteY2" fmla="*/ 2067863 h 2067863"/>
              <a:gd name="connsiteX3" fmla="*/ 0 w 2095500"/>
              <a:gd name="connsiteY3" fmla="*/ 1033931 h 2067863"/>
              <a:gd name="connsiteX4" fmla="*/ 1047749 w 2095500"/>
              <a:gd name="connsiteY4" fmla="*/ 0 h 206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2067863" fill="none" extrusionOk="0">
                <a:moveTo>
                  <a:pt x="1047749" y="0"/>
                </a:moveTo>
                <a:cubicBezTo>
                  <a:pt x="1732687" y="-13614"/>
                  <a:pt x="2220210" y="531260"/>
                  <a:pt x="2095499" y="1033931"/>
                </a:cubicBezTo>
                <a:cubicBezTo>
                  <a:pt x="1950632" y="1565002"/>
                  <a:pt x="1673537" y="2078504"/>
                  <a:pt x="1047749" y="2067863"/>
                </a:cubicBezTo>
                <a:cubicBezTo>
                  <a:pt x="573085" y="2057464"/>
                  <a:pt x="-15403" y="1621302"/>
                  <a:pt x="0" y="1033931"/>
                </a:cubicBezTo>
                <a:cubicBezTo>
                  <a:pt x="31803" y="560665"/>
                  <a:pt x="472550" y="35253"/>
                  <a:pt x="1047749" y="0"/>
                </a:cubicBezTo>
                <a:close/>
              </a:path>
              <a:path w="2095500" h="2067863" stroke="0" extrusionOk="0">
                <a:moveTo>
                  <a:pt x="1047749" y="0"/>
                </a:moveTo>
                <a:cubicBezTo>
                  <a:pt x="1684702" y="-52181"/>
                  <a:pt x="2075550" y="480266"/>
                  <a:pt x="2095499" y="1033931"/>
                </a:cubicBezTo>
                <a:cubicBezTo>
                  <a:pt x="2061482" y="1437644"/>
                  <a:pt x="1577552" y="2128677"/>
                  <a:pt x="1047749" y="2067863"/>
                </a:cubicBezTo>
                <a:cubicBezTo>
                  <a:pt x="522767" y="2192514"/>
                  <a:pt x="2055" y="1540076"/>
                  <a:pt x="0" y="1033931"/>
                </a:cubicBezTo>
                <a:cubicBezTo>
                  <a:pt x="-18939" y="615513"/>
                  <a:pt x="403095" y="-17448"/>
                  <a:pt x="1047749"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16079724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755877" y="40802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من صلى بغير اجتهاد ولا تقليد في القبلة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8" name="مربع نص 7">
            <a:extLst>
              <a:ext uri="{FF2B5EF4-FFF2-40B4-BE49-F238E27FC236}">
                <a16:creationId xmlns:a16="http://schemas.microsoft.com/office/drawing/2014/main" id="{3BC18A33-E173-4356-A5B5-337D0EEE715A}"/>
              </a:ext>
            </a:extLst>
          </p:cNvPr>
          <p:cNvSpPr txBox="1"/>
          <p:nvPr/>
        </p:nvSpPr>
        <p:spPr>
          <a:xfrm>
            <a:off x="1800225" y="1171575"/>
            <a:ext cx="8591550" cy="6093976"/>
          </a:xfrm>
          <a:prstGeom prst="rect">
            <a:avLst/>
          </a:prstGeom>
          <a:noFill/>
        </p:spPr>
        <p:txBody>
          <a:bodyPr wrap="square" rtlCol="1">
            <a:spAutoFit/>
          </a:bodyPr>
          <a:lstStyle/>
          <a:p>
            <a:pPr marL="457200" indent="-457200">
              <a:buFont typeface="Arial" panose="020B0604020202020204" pitchFamily="34" charset="0"/>
              <a:buChar char="•"/>
            </a:pPr>
            <a:r>
              <a:rPr lang="ar-SA" sz="3000" dirty="0">
                <a:effectLst/>
                <a:latin typeface="Sakkal Majalla" panose="02000000000000000000" pitchFamily="2" charset="-78"/>
                <a:cs typeface="Sakkal Majalla" panose="02000000000000000000" pitchFamily="2" charset="-78"/>
              </a:rPr>
              <a:t>ومن صلى بغير اجتهاد إن كان يحسنه ولا تقليد إن لم يحسن الاجتهاد قضى</a:t>
            </a:r>
            <a:r>
              <a:rPr lang="ar-SA" sz="3000" dirty="0">
                <a:latin typeface="Sakkal Majalla" panose="02000000000000000000" pitchFamily="2" charset="-78"/>
                <a:cs typeface="Sakkal Majalla" panose="02000000000000000000" pitchFamily="2" charset="-78"/>
              </a:rPr>
              <a:t>.</a:t>
            </a:r>
          </a:p>
          <a:p>
            <a:pPr marL="457200" indent="-457200">
              <a:buFont typeface="Arial" panose="020B0604020202020204" pitchFamily="34" charset="0"/>
              <a:buChar char="•"/>
            </a:pPr>
            <a:r>
              <a:rPr lang="ar-SA" sz="3000" dirty="0">
                <a:effectLst/>
                <a:latin typeface="Sakkal Majalla" panose="02000000000000000000" pitchFamily="2" charset="-78"/>
                <a:cs typeface="Sakkal Majalla" panose="02000000000000000000" pitchFamily="2" charset="-78"/>
              </a:rPr>
              <a:t> ولو أصاب إن وجد من يقلده ، فإن لم يجد أعمى أو جاهل من يقلده فتحريا وصليا فلا إعادة، وإن صلى بصير حضرا فأخطأ، أو صلى أعمى بلا دليل من لمس محراب أو نحوه أو خبر ثقة أعاد.</a:t>
            </a:r>
          </a:p>
          <a:p>
            <a:pPr marL="457200" indent="-457200">
              <a:buFont typeface="Arial" panose="020B0604020202020204" pitchFamily="34" charset="0"/>
              <a:buChar char="•"/>
            </a:pPr>
            <a:endParaRPr lang="ar-SA" sz="3000" dirty="0">
              <a:effectLst/>
              <a:latin typeface="Sakkal Majalla" panose="02000000000000000000" pitchFamily="2" charset="-78"/>
              <a:cs typeface="Sakkal Majalla" panose="02000000000000000000" pitchFamily="2" charset="-78"/>
            </a:endParaRPr>
          </a:p>
          <a:p>
            <a:pPr marL="457200" indent="-457200">
              <a:buFont typeface="Arial" panose="020B0604020202020204" pitchFamily="34" charset="0"/>
              <a:buChar char="•"/>
            </a:pPr>
            <a:r>
              <a:rPr lang="ar-SA" sz="3000" dirty="0">
                <a:effectLst/>
                <a:latin typeface="Sakkal Majalla" panose="02000000000000000000" pitchFamily="2" charset="-78"/>
                <a:cs typeface="Sakkal Majalla" panose="02000000000000000000" pitchFamily="2" charset="-78"/>
              </a:rPr>
              <a:t>ويجتهد العارف بأدلة القبلة لكل صلاة</a:t>
            </a:r>
            <a:r>
              <a:rPr lang="ar-SA" sz="3000" dirty="0">
                <a:latin typeface="Sakkal Majalla" panose="02000000000000000000" pitchFamily="2" charset="-78"/>
                <a:cs typeface="Sakkal Majalla" panose="02000000000000000000" pitchFamily="2" charset="-78"/>
              </a:rPr>
              <a:t> </a:t>
            </a:r>
            <a:r>
              <a:rPr lang="ar-SA" sz="3000" dirty="0">
                <a:effectLst/>
                <a:latin typeface="Sakkal Majalla" panose="02000000000000000000" pitchFamily="2" charset="-78"/>
                <a:cs typeface="Sakkal Majalla" panose="02000000000000000000" pitchFamily="2" charset="-78"/>
              </a:rPr>
              <a:t>لأنها واقعة متجددة فتستدعي طلبا جديدا ويصلي بـالاجتهاد الثاني؛ لأنه ترجح في ظنه ولو كان في صلاة ويبني ولا يقضي ما صلى بـالاجتهاد الأول</a:t>
            </a:r>
            <a:r>
              <a:rPr lang="ar-SA" sz="3000" dirty="0">
                <a:latin typeface="Sakkal Majalla" panose="02000000000000000000" pitchFamily="2" charset="-78"/>
                <a:cs typeface="Sakkal Majalla" panose="02000000000000000000" pitchFamily="2" charset="-78"/>
              </a:rPr>
              <a:t>؛</a:t>
            </a:r>
            <a:r>
              <a:rPr lang="ar-SA" sz="3000" dirty="0">
                <a:effectLst/>
                <a:latin typeface="Sakkal Majalla" panose="02000000000000000000" pitchFamily="2" charset="-78"/>
                <a:cs typeface="Sakkal Majalla" panose="02000000000000000000" pitchFamily="2" charset="-78"/>
              </a:rPr>
              <a:t> لأن الاجتهاد لا ينقض الاجتهاد.</a:t>
            </a:r>
          </a:p>
          <a:p>
            <a:pPr marL="457200" indent="-457200">
              <a:buFont typeface="Arial" panose="020B0604020202020204" pitchFamily="34" charset="0"/>
              <a:buChar char="•"/>
            </a:pPr>
            <a:endParaRPr lang="ar-SA" sz="3000" dirty="0">
              <a:effectLst/>
              <a:latin typeface="Sakkal Majalla" panose="02000000000000000000" pitchFamily="2" charset="-78"/>
              <a:cs typeface="Sakkal Majalla" panose="02000000000000000000" pitchFamily="2" charset="-78"/>
            </a:endParaRPr>
          </a:p>
          <a:p>
            <a:pPr marL="1828800" lvl="3" indent="-457200">
              <a:buFont typeface="Arial" panose="020B0604020202020204" pitchFamily="34" charset="0"/>
              <a:buChar char="•"/>
            </a:pPr>
            <a:r>
              <a:rPr lang="ar-SA" sz="3000" dirty="0">
                <a:effectLst/>
                <a:latin typeface="Sakkal Majalla" panose="02000000000000000000" pitchFamily="2" charset="-78"/>
                <a:cs typeface="Sakkal Majalla" panose="02000000000000000000" pitchFamily="2" charset="-78"/>
              </a:rPr>
              <a:t>ومن أخبر فيها بالخطأ يقينا لزم قبوله، وإن لم يظهر لمجتهد جهة في السفر صلى على حسب حاله.</a:t>
            </a:r>
          </a:p>
          <a:p>
            <a:br>
              <a:rPr lang="ar-SA" sz="3000" i="0" dirty="0">
                <a:effectLst/>
                <a:latin typeface="Sakkal Majalla" panose="02000000000000000000" pitchFamily="2" charset="-78"/>
                <a:cs typeface="Sakkal Majalla" panose="02000000000000000000" pitchFamily="2" charset="-78"/>
              </a:rPr>
            </a:b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0595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27C0BF69-B783-46B6-8FBE-4CDA3430F67E}"/>
              </a:ext>
            </a:extLst>
          </p:cNvPr>
          <p:cNvSpPr txBox="1"/>
          <p:nvPr/>
        </p:nvSpPr>
        <p:spPr>
          <a:xfrm>
            <a:off x="3733005" y="398784"/>
            <a:ext cx="476382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تأخير الصلاة عن وقتها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8" name="موصل: على شكل مرفق 7">
            <a:extLst>
              <a:ext uri="{FF2B5EF4-FFF2-40B4-BE49-F238E27FC236}">
                <a16:creationId xmlns:a16="http://schemas.microsoft.com/office/drawing/2014/main" id="{F69E704C-4488-444D-8131-B18D05AE7CE8}"/>
              </a:ext>
            </a:extLst>
          </p:cNvPr>
          <p:cNvCxnSpPr>
            <a:cxnSpLocks/>
          </p:cNvCxnSpPr>
          <p:nvPr/>
        </p:nvCxnSpPr>
        <p:spPr>
          <a:xfrm>
            <a:off x="8458996" y="751245"/>
            <a:ext cx="1885419" cy="1200642"/>
          </a:xfrm>
          <a:prstGeom prst="bentConnector3">
            <a:avLst>
              <a:gd name="adj1" fmla="val 120727"/>
            </a:avLst>
          </a:prstGeom>
          <a:ln>
            <a:tailEnd type="triangle"/>
          </a:ln>
        </p:spPr>
        <p:style>
          <a:lnRef idx="3">
            <a:schemeClr val="dk1"/>
          </a:lnRef>
          <a:fillRef idx="0">
            <a:schemeClr val="dk1"/>
          </a:fillRef>
          <a:effectRef idx="2">
            <a:schemeClr val="dk1"/>
          </a:effectRef>
          <a:fontRef idx="minor">
            <a:schemeClr val="tx1"/>
          </a:fontRef>
        </p:style>
      </p:cxnSp>
      <p:cxnSp>
        <p:nvCxnSpPr>
          <p:cNvPr id="27" name="موصل: على شكل مرفق 26">
            <a:extLst>
              <a:ext uri="{FF2B5EF4-FFF2-40B4-BE49-F238E27FC236}">
                <a16:creationId xmlns:a16="http://schemas.microsoft.com/office/drawing/2014/main" id="{891BE0F3-FF23-4D10-8B32-01EC8A98FD7E}"/>
              </a:ext>
            </a:extLst>
          </p:cNvPr>
          <p:cNvCxnSpPr>
            <a:cxnSpLocks/>
          </p:cNvCxnSpPr>
          <p:nvPr/>
        </p:nvCxnSpPr>
        <p:spPr>
          <a:xfrm rot="10800000" flipV="1">
            <a:off x="2780307" y="751245"/>
            <a:ext cx="1124345" cy="1045274"/>
          </a:xfrm>
          <a:prstGeom prst="bentConnector3">
            <a:avLst>
              <a:gd name="adj1" fmla="val 216043"/>
            </a:avLst>
          </a:prstGeom>
          <a:ln>
            <a:tailEnd type="triangle"/>
          </a:ln>
        </p:spPr>
        <p:style>
          <a:lnRef idx="3">
            <a:schemeClr val="dk1"/>
          </a:lnRef>
          <a:fillRef idx="0">
            <a:schemeClr val="dk1"/>
          </a:fillRef>
          <a:effectRef idx="2">
            <a:schemeClr val="dk1"/>
          </a:effectRef>
          <a:fontRef idx="minor">
            <a:schemeClr val="tx1"/>
          </a:fontRef>
        </p:style>
      </p:cxnSp>
      <p:sp>
        <p:nvSpPr>
          <p:cNvPr id="47" name="مستطيل 46">
            <a:extLst>
              <a:ext uri="{FF2B5EF4-FFF2-40B4-BE49-F238E27FC236}">
                <a16:creationId xmlns:a16="http://schemas.microsoft.com/office/drawing/2014/main" id="{9245E23B-219F-4879-975D-D6C05499548B}"/>
              </a:ext>
            </a:extLst>
          </p:cNvPr>
          <p:cNvSpPr/>
          <p:nvPr/>
        </p:nvSpPr>
        <p:spPr>
          <a:xfrm>
            <a:off x="2780307" y="1600200"/>
            <a:ext cx="7478118" cy="553998"/>
          </a:xfrm>
          <a:prstGeom prst="rect">
            <a:avLst/>
          </a:prstGeom>
          <a:noFill/>
          <a:ln w="57150">
            <a:solidFill>
              <a:srgbClr val="FCBFB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يحرم على من وجبت عليه تأخيرها :</a:t>
            </a:r>
          </a:p>
        </p:txBody>
      </p:sp>
      <p:cxnSp>
        <p:nvCxnSpPr>
          <p:cNvPr id="5" name="رابط كسهم مستقيم 4">
            <a:extLst>
              <a:ext uri="{FF2B5EF4-FFF2-40B4-BE49-F238E27FC236}">
                <a16:creationId xmlns:a16="http://schemas.microsoft.com/office/drawing/2014/main" id="{4FC975CF-3327-48C4-9C38-5C6B38F11142}"/>
              </a:ext>
            </a:extLst>
          </p:cNvPr>
          <p:cNvCxnSpPr/>
          <p:nvPr/>
        </p:nvCxnSpPr>
        <p:spPr>
          <a:xfrm>
            <a:off x="9411693" y="2304348"/>
            <a:ext cx="0" cy="39878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9" name="رابط كسهم مستقيم 8">
            <a:extLst>
              <a:ext uri="{FF2B5EF4-FFF2-40B4-BE49-F238E27FC236}">
                <a16:creationId xmlns:a16="http://schemas.microsoft.com/office/drawing/2014/main" id="{CCD711A1-BBA0-46AB-BFC0-0C26E2D77379}"/>
              </a:ext>
            </a:extLst>
          </p:cNvPr>
          <p:cNvCxnSpPr/>
          <p:nvPr/>
        </p:nvCxnSpPr>
        <p:spPr>
          <a:xfrm>
            <a:off x="3733005" y="2304348"/>
            <a:ext cx="0" cy="39878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0" name="رابط كسهم مستقيم 9">
            <a:extLst>
              <a:ext uri="{FF2B5EF4-FFF2-40B4-BE49-F238E27FC236}">
                <a16:creationId xmlns:a16="http://schemas.microsoft.com/office/drawing/2014/main" id="{59ADA006-C146-4CE7-8F8B-E632391108E7}"/>
              </a:ext>
            </a:extLst>
          </p:cNvPr>
          <p:cNvCxnSpPr/>
          <p:nvPr/>
        </p:nvCxnSpPr>
        <p:spPr>
          <a:xfrm>
            <a:off x="6735168" y="2304348"/>
            <a:ext cx="0" cy="39878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6" name="مربع نص 5">
            <a:extLst>
              <a:ext uri="{FF2B5EF4-FFF2-40B4-BE49-F238E27FC236}">
                <a16:creationId xmlns:a16="http://schemas.microsoft.com/office/drawing/2014/main" id="{E78095D9-E409-4A6E-A041-A865B06E0E08}"/>
              </a:ext>
            </a:extLst>
          </p:cNvPr>
          <p:cNvSpPr txBox="1"/>
          <p:nvPr/>
        </p:nvSpPr>
        <p:spPr>
          <a:xfrm>
            <a:off x="6735168" y="2924175"/>
            <a:ext cx="3771896" cy="1015663"/>
          </a:xfrm>
          <a:prstGeom prst="rect">
            <a:avLst/>
          </a:prstGeom>
          <a:noFill/>
        </p:spPr>
        <p:txBody>
          <a:bodyPr wrap="square" rtlCol="1">
            <a:spAutoFit/>
          </a:bodyPr>
          <a:lstStyle/>
          <a:p>
            <a:r>
              <a:rPr kumimoji="0" lang="ar-SA" sz="300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عن وقتها المختار</a:t>
            </a:r>
          </a:p>
          <a:p>
            <a:r>
              <a:rPr kumimoji="0" lang="ar-SA" sz="300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تأخير بعضها </a:t>
            </a:r>
            <a:endParaRPr lang="ar-SA" dirty="0"/>
          </a:p>
        </p:txBody>
      </p:sp>
      <p:sp>
        <p:nvSpPr>
          <p:cNvPr id="7" name="مربع نص 6">
            <a:extLst>
              <a:ext uri="{FF2B5EF4-FFF2-40B4-BE49-F238E27FC236}">
                <a16:creationId xmlns:a16="http://schemas.microsoft.com/office/drawing/2014/main" id="{F2B56CF8-7ADE-4B8C-90D7-6BCD21E91E98}"/>
              </a:ext>
            </a:extLst>
          </p:cNvPr>
          <p:cNvSpPr txBox="1"/>
          <p:nvPr/>
        </p:nvSpPr>
        <p:spPr>
          <a:xfrm>
            <a:off x="5495928" y="2924175"/>
            <a:ext cx="2285997" cy="193899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إلا لناو الجمع لعذر : فيباح له التأخير ؛ لأن وقت الثانية يصير وقتًا لهمَا . </a:t>
            </a:r>
          </a:p>
        </p:txBody>
      </p:sp>
      <p:sp>
        <p:nvSpPr>
          <p:cNvPr id="11" name="مربع نص 10">
            <a:extLst>
              <a:ext uri="{FF2B5EF4-FFF2-40B4-BE49-F238E27FC236}">
                <a16:creationId xmlns:a16="http://schemas.microsoft.com/office/drawing/2014/main" id="{F28F3CCA-9DD7-4536-81B4-1B4D74498BB4}"/>
              </a:ext>
            </a:extLst>
          </p:cNvPr>
          <p:cNvSpPr txBox="1"/>
          <p:nvPr/>
        </p:nvSpPr>
        <p:spPr>
          <a:xfrm>
            <a:off x="1019175" y="2924175"/>
            <a:ext cx="3762375" cy="3323987"/>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وإلا لمشتغل بشرطها الذي يحصلهُ قريبًا : كانقطاع ثوبه الذي ليس عنده غيره ، إذا لم يفرغ من خياطته حتى خرج الوقت .</a:t>
            </a:r>
          </a:p>
          <a:p>
            <a:r>
              <a:rPr lang="ar-SA" sz="3000" dirty="0">
                <a:latin typeface="Sakkal Majalla" panose="02000000000000000000" pitchFamily="2" charset="-78"/>
                <a:cs typeface="Sakkal Majalla" panose="02000000000000000000" pitchFamily="2" charset="-78"/>
              </a:rPr>
              <a:t>فإن كان بعيدًا عرفًا صلَّى . ولمن لزمته التـأخير في الوقت مع العزم عليه ، ما لم يظن مانعًا . </a:t>
            </a:r>
          </a:p>
        </p:txBody>
      </p:sp>
      <p:sp>
        <p:nvSpPr>
          <p:cNvPr id="12" name="مخطط انسيابي: معالجة متعاقبة 11">
            <a:extLst>
              <a:ext uri="{FF2B5EF4-FFF2-40B4-BE49-F238E27FC236}">
                <a16:creationId xmlns:a16="http://schemas.microsoft.com/office/drawing/2014/main" id="{0E901AC5-0425-4070-992C-9CC2176239FD}"/>
              </a:ext>
            </a:extLst>
          </p:cNvPr>
          <p:cNvSpPr/>
          <p:nvPr/>
        </p:nvSpPr>
        <p:spPr>
          <a:xfrm>
            <a:off x="5365747" y="5536133"/>
            <a:ext cx="2904747" cy="652779"/>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r>
              <a:rPr lang="ar-SA" sz="3000" dirty="0">
                <a:latin typeface="Sakkal Majalla" panose="02000000000000000000" pitchFamily="2" charset="-78"/>
                <a:cs typeface="Sakkal Majalla" panose="02000000000000000000" pitchFamily="2" charset="-78"/>
              </a:rPr>
              <a:t>        تسقط بموته ولا يأثم </a:t>
            </a:r>
          </a:p>
        </p:txBody>
      </p:sp>
      <p:pic>
        <p:nvPicPr>
          <p:cNvPr id="13" name="صورة 12">
            <a:extLst>
              <a:ext uri="{FF2B5EF4-FFF2-40B4-BE49-F238E27FC236}">
                <a16:creationId xmlns:a16="http://schemas.microsoft.com/office/drawing/2014/main" id="{ACFD701C-1EC4-4D73-B579-9ABA601209C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781925" y="5619693"/>
            <a:ext cx="444498" cy="469019"/>
          </a:xfrm>
          <a:prstGeom prst="rect">
            <a:avLst/>
          </a:prstGeom>
        </p:spPr>
      </p:pic>
    </p:spTree>
    <p:extLst>
      <p:ext uri="{BB962C8B-B14F-4D97-AF65-F5344CB8AC3E}">
        <p14:creationId xmlns:p14="http://schemas.microsoft.com/office/powerpoint/2010/main" val="35838436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A2716C58-4634-4FA5-9162-B9584EA6D12E}"/>
              </a:ext>
            </a:extLst>
          </p:cNvPr>
          <p:cNvSpPr txBox="1"/>
          <p:nvPr/>
        </p:nvSpPr>
        <p:spPr>
          <a:xfrm>
            <a:off x="1123950" y="1096992"/>
            <a:ext cx="10820400" cy="3308598"/>
          </a:xfrm>
          <a:prstGeom prst="rect">
            <a:avLst/>
          </a:prstGeom>
          <a:noFill/>
        </p:spPr>
        <p:txBody>
          <a:bodyPr wrap="square" rtlCol="1">
            <a:spAutoFit/>
          </a:bodyPr>
          <a:lstStyle/>
          <a:p>
            <a:r>
              <a:rPr lang="ar-SA" sz="3500" b="1" dirty="0">
                <a:latin typeface="Sakkal Majalla" panose="02000000000000000000" pitchFamily="2" charset="-78"/>
                <a:cs typeface="Sakkal Majalla" panose="02000000000000000000" pitchFamily="2" charset="-78"/>
              </a:rPr>
              <a:t>النية :</a:t>
            </a:r>
          </a:p>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وهي لغة: القصد، وهو عزم القلب على الشيء.</a:t>
            </a:r>
          </a:p>
          <a:p>
            <a:endParaRPr lang="ar-SA" sz="3000" dirty="0">
              <a:latin typeface="Sakkal Majalla" panose="02000000000000000000" pitchFamily="2" charset="-78"/>
              <a:cs typeface="Sakkal Majalla" panose="02000000000000000000" pitchFamily="2" charset="-78"/>
            </a:endParaRPr>
          </a:p>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وشرعا: العزم على فعل العبادة تقربا إلى الله تعالى، ومحلها القلب</a:t>
            </a:r>
          </a:p>
          <a:p>
            <a:r>
              <a:rPr lang="ar-SA" sz="3000" dirty="0">
                <a:latin typeface="Sakkal Majalla" panose="02000000000000000000" pitchFamily="2" charset="-78"/>
                <a:cs typeface="Sakkal Majalla" panose="02000000000000000000" pitchFamily="2" charset="-78"/>
              </a:rPr>
              <a:t>والتلفظ بها ليس بشرط، إذ الغرض جعل العبادة لله تعالى، وإن سبق لسانه إلى غير ما نواه لم يضر</a:t>
            </a:r>
          </a:p>
          <a:p>
            <a:endParaRPr lang="ar-SA" b="1" dirty="0"/>
          </a:p>
          <a:p>
            <a:br>
              <a:rPr lang="ar-SA" b="1" dirty="0"/>
            </a:br>
            <a:endParaRPr lang="ar-SA" dirty="0"/>
          </a:p>
        </p:txBody>
      </p:sp>
      <p:sp>
        <p:nvSpPr>
          <p:cNvPr id="3" name="مربع نص 2">
            <a:extLst>
              <a:ext uri="{FF2B5EF4-FFF2-40B4-BE49-F238E27FC236}">
                <a16:creationId xmlns:a16="http://schemas.microsoft.com/office/drawing/2014/main" id="{E762CC92-434A-4490-87D0-0C884CDFD16F}"/>
              </a:ext>
            </a:extLst>
          </p:cNvPr>
          <p:cNvSpPr txBox="1"/>
          <p:nvPr/>
        </p:nvSpPr>
        <p:spPr>
          <a:xfrm>
            <a:off x="5769806" y="476319"/>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منها أي 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7" name="مربع نص 6">
            <a:extLst>
              <a:ext uri="{FF2B5EF4-FFF2-40B4-BE49-F238E27FC236}">
                <a16:creationId xmlns:a16="http://schemas.microsoft.com/office/drawing/2014/main" id="{C9C5F10E-7D03-4BE5-BDF1-F1EBCA6B509A}"/>
              </a:ext>
            </a:extLst>
          </p:cNvPr>
          <p:cNvSpPr txBox="1"/>
          <p:nvPr/>
        </p:nvSpPr>
        <p:spPr>
          <a:xfrm>
            <a:off x="3279502" y="41608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يجب ان ينويه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9" name="مربع نص 8">
            <a:extLst>
              <a:ext uri="{FF2B5EF4-FFF2-40B4-BE49-F238E27FC236}">
                <a16:creationId xmlns:a16="http://schemas.microsoft.com/office/drawing/2014/main" id="{8C154296-95B5-4122-BA07-7DBEE07DF64A}"/>
              </a:ext>
            </a:extLst>
          </p:cNvPr>
          <p:cNvSpPr txBox="1"/>
          <p:nvPr/>
        </p:nvSpPr>
        <p:spPr>
          <a:xfrm>
            <a:off x="1895476" y="5114925"/>
            <a:ext cx="8591550" cy="1015663"/>
          </a:xfrm>
          <a:prstGeom prst="rect">
            <a:avLst/>
          </a:prstGeom>
          <a:noFill/>
        </p:spPr>
        <p:txBody>
          <a:bodyPr wrap="square" rtlCol="1">
            <a:spAutoFit/>
          </a:bodyPr>
          <a:lstStyle/>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فيجب أن ينوي عين صلاة معينة فرضا كانت كالظهر والعصر أو نفلا كالوتر والسنة الراتبة لحديث: «إنما الأعمال بالنيات»</a:t>
            </a:r>
          </a:p>
        </p:txBody>
      </p:sp>
    </p:spTree>
    <p:extLst>
      <p:ext uri="{BB962C8B-B14F-4D97-AF65-F5344CB8AC3E}">
        <p14:creationId xmlns:p14="http://schemas.microsoft.com/office/powerpoint/2010/main" val="25417639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1042"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لا يشترط فيه النية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7" name="مربع نص 6">
            <a:extLst>
              <a:ext uri="{FF2B5EF4-FFF2-40B4-BE49-F238E27FC236}">
                <a16:creationId xmlns:a16="http://schemas.microsoft.com/office/drawing/2014/main" id="{088614C3-29CC-461D-BD90-EE85730F4EFA}"/>
              </a:ext>
            </a:extLst>
          </p:cNvPr>
          <p:cNvSpPr txBox="1"/>
          <p:nvPr/>
        </p:nvSpPr>
        <p:spPr>
          <a:xfrm>
            <a:off x="3109078" y="1434330"/>
            <a:ext cx="8105775" cy="553998"/>
          </a:xfrm>
          <a:prstGeom prst="rect">
            <a:avLst/>
          </a:prstGeom>
          <a:solidFill>
            <a:srgbClr val="FCDCDB"/>
          </a:solidFill>
          <a:ln w="3175">
            <a:solidFill>
              <a:schemeClr val="tx1"/>
            </a:solidFill>
          </a:ln>
        </p:spPr>
        <p:txBody>
          <a:bodyPr wrap="square" rtlCol="1">
            <a:spAutoFit/>
          </a:bodyPr>
          <a:lstStyle/>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ولا يشترط في الفرض أن ينويه فرضا فتكفي نية الظهر ونحوه </a:t>
            </a:r>
          </a:p>
        </p:txBody>
      </p:sp>
      <p:sp>
        <p:nvSpPr>
          <p:cNvPr id="12" name="مربع نص 11">
            <a:extLst>
              <a:ext uri="{FF2B5EF4-FFF2-40B4-BE49-F238E27FC236}">
                <a16:creationId xmlns:a16="http://schemas.microsoft.com/office/drawing/2014/main" id="{BD50FFA7-D4AB-4E1B-AA1A-5CC49D5ACB98}"/>
              </a:ext>
            </a:extLst>
          </p:cNvPr>
          <p:cNvSpPr txBox="1"/>
          <p:nvPr/>
        </p:nvSpPr>
        <p:spPr>
          <a:xfrm>
            <a:off x="3109078" y="2251083"/>
            <a:ext cx="8105775" cy="553998"/>
          </a:xfrm>
          <a:prstGeom prst="rect">
            <a:avLst/>
          </a:prstGeom>
          <a:solidFill>
            <a:srgbClr val="FCDCDB"/>
          </a:solidFill>
          <a:ln>
            <a:solidFill>
              <a:schemeClr val="tx1"/>
            </a:solidFill>
          </a:ln>
        </p:spPr>
        <p:txBody>
          <a:bodyPr wrap="square" rtlCol="1">
            <a:spAutoFit/>
          </a:bodyPr>
          <a:lstStyle/>
          <a:p>
            <a:pPr marL="457200" indent="-457200" algn="ctr">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ولا في الأداء </a:t>
            </a:r>
          </a:p>
        </p:txBody>
      </p:sp>
      <p:sp>
        <p:nvSpPr>
          <p:cNvPr id="14" name="مستطيل 13">
            <a:extLst>
              <a:ext uri="{FF2B5EF4-FFF2-40B4-BE49-F238E27FC236}">
                <a16:creationId xmlns:a16="http://schemas.microsoft.com/office/drawing/2014/main" id="{EF62B261-6E09-4017-9ABC-1517A3F417C4}"/>
              </a:ext>
            </a:extLst>
          </p:cNvPr>
          <p:cNvSpPr/>
          <p:nvPr/>
        </p:nvSpPr>
        <p:spPr>
          <a:xfrm>
            <a:off x="3109077" y="3067836"/>
            <a:ext cx="8105775" cy="830996"/>
          </a:xfrm>
          <a:prstGeom prst="rect">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ctr">
              <a:buFont typeface="Arial" panose="020B0604020202020204" pitchFamily="34" charset="0"/>
              <a:buChar char="•"/>
            </a:pPr>
            <a:r>
              <a:rPr lang="ar-SA" sz="3000" dirty="0">
                <a:solidFill>
                  <a:schemeClr val="tx1"/>
                </a:solidFill>
                <a:latin typeface="Sakkal Majalla" panose="02000000000000000000" pitchFamily="2" charset="-78"/>
                <a:cs typeface="Sakkal Majalla" panose="02000000000000000000" pitchFamily="2" charset="-78"/>
              </a:rPr>
              <a:t>ولا في القضاء نيتهما ؛ لأن التعيين يغني عن ذلك، ويصح قضاء بنية أداء وعكسه إذا بان خلاف ظنه </a:t>
            </a:r>
          </a:p>
        </p:txBody>
      </p:sp>
    </p:spTree>
    <p:extLst>
      <p:ext uri="{BB962C8B-B14F-4D97-AF65-F5344CB8AC3E}">
        <p14:creationId xmlns:p14="http://schemas.microsoft.com/office/powerpoint/2010/main" val="934592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1042"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لا يشترط فيه النية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8" name="مستطيل 17">
            <a:extLst>
              <a:ext uri="{FF2B5EF4-FFF2-40B4-BE49-F238E27FC236}">
                <a16:creationId xmlns:a16="http://schemas.microsoft.com/office/drawing/2014/main" id="{E034E17C-2024-47D7-B2D5-D00700B1151C}"/>
              </a:ext>
            </a:extLst>
          </p:cNvPr>
          <p:cNvSpPr/>
          <p:nvPr/>
        </p:nvSpPr>
        <p:spPr>
          <a:xfrm>
            <a:off x="3886199" y="1461404"/>
            <a:ext cx="7674247" cy="830996"/>
          </a:xfrm>
          <a:prstGeom prst="rect">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736F860B-7AB4-42AF-954D-295BE07AD4D3}"/>
              </a:ext>
            </a:extLst>
          </p:cNvPr>
          <p:cNvSpPr txBox="1"/>
          <p:nvPr/>
        </p:nvSpPr>
        <p:spPr>
          <a:xfrm>
            <a:off x="2684190" y="1601026"/>
            <a:ext cx="8553450" cy="553998"/>
          </a:xfrm>
          <a:prstGeom prst="rect">
            <a:avLst/>
          </a:prstGeom>
          <a:noFill/>
        </p:spPr>
        <p:txBody>
          <a:bodyPr wrap="square" rtlCol="1">
            <a:spAutoFit/>
          </a:bodyPr>
          <a:lstStyle/>
          <a:p>
            <a:pPr marL="457200" indent="-457200">
              <a:buFont typeface="Arial" panose="020B0604020202020204" pitchFamily="34" charset="0"/>
              <a:buChar char="•"/>
            </a:pPr>
            <a:r>
              <a:rPr lang="ar-SA" sz="3000" dirty="0">
                <a:effectLst/>
                <a:latin typeface="Sakkal Majalla" panose="02000000000000000000" pitchFamily="2" charset="-78"/>
                <a:cs typeface="Sakkal Majalla" panose="02000000000000000000" pitchFamily="2" charset="-78"/>
              </a:rPr>
              <a:t>ولا يشترط في النفل والإعادة أي الصلاة المعادة نيتهن: </a:t>
            </a:r>
          </a:p>
        </p:txBody>
      </p:sp>
      <p:sp>
        <p:nvSpPr>
          <p:cNvPr id="3" name="مستطيل 2">
            <a:extLst>
              <a:ext uri="{FF2B5EF4-FFF2-40B4-BE49-F238E27FC236}">
                <a16:creationId xmlns:a16="http://schemas.microsoft.com/office/drawing/2014/main" id="{53999518-1A05-435E-95A1-EA84B7DE9F50}"/>
              </a:ext>
            </a:extLst>
          </p:cNvPr>
          <p:cNvSpPr/>
          <p:nvPr/>
        </p:nvSpPr>
        <p:spPr>
          <a:xfrm>
            <a:off x="8477250" y="2638425"/>
            <a:ext cx="2838450" cy="1115379"/>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rgbClr val="000000"/>
                </a:solidFill>
                <a:effectLst/>
                <a:latin typeface="Sakkal Majalla" panose="02000000000000000000" pitchFamily="2" charset="-78"/>
                <a:cs typeface="Sakkal Majalla" panose="02000000000000000000" pitchFamily="2" charset="-78"/>
              </a:rPr>
              <a:t>لا يعتبر أن ينوي الصبي الظهر نفلا</a:t>
            </a:r>
            <a:endParaRPr lang="ar-SA" sz="3000" dirty="0">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a16="http://schemas.microsoft.com/office/drawing/2014/main" id="{418AB41A-5B01-4D3B-8128-653482254968}"/>
              </a:ext>
            </a:extLst>
          </p:cNvPr>
          <p:cNvSpPr/>
          <p:nvPr/>
        </p:nvSpPr>
        <p:spPr>
          <a:xfrm>
            <a:off x="5200650" y="2632979"/>
            <a:ext cx="2838450" cy="1120826"/>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ولا أن ينوي الظهر من أعادها معادة </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id="{A3652A2E-0E21-4D77-82AD-7B40B07EECEA}"/>
              </a:ext>
            </a:extLst>
          </p:cNvPr>
          <p:cNvSpPr/>
          <p:nvPr/>
        </p:nvSpPr>
        <p:spPr>
          <a:xfrm>
            <a:off x="1076326" y="4094384"/>
            <a:ext cx="9255396" cy="1827846"/>
          </a:xfrm>
          <a:prstGeom prst="rect">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Arial" panose="020B0604020202020204" pitchFamily="34" charset="0"/>
              <a:buChar char="•"/>
            </a:pPr>
            <a:r>
              <a:rPr lang="ar-SA" sz="3000" i="0" dirty="0">
                <a:solidFill>
                  <a:srgbClr val="000000"/>
                </a:solidFill>
                <a:effectLst/>
                <a:latin typeface="Sakkal Majalla" panose="02000000000000000000" pitchFamily="2" charset="-78"/>
                <a:cs typeface="Sakkal Majalla" panose="02000000000000000000" pitchFamily="2" charset="-78"/>
              </a:rPr>
              <a:t>كما لا تعتبر نية الفرض وأولى، ولا تعتبر إضافة الفعل إلى الله تعالى فيها، ولا في باقي العبادات، ولا عدد الركعات، ومن عليه ظهر إن عين السابقة لأجل الترتيب، ولا يمنع صحتها قصد تعليمها ونحوه .</a:t>
            </a:r>
            <a:endParaRPr lang="ar-SA" sz="3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7191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5406887" y="540963"/>
            <a:ext cx="207391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وقت النية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شكل بيضاوي 2">
            <a:extLst>
              <a:ext uri="{FF2B5EF4-FFF2-40B4-BE49-F238E27FC236}">
                <a16:creationId xmlns:a16="http://schemas.microsoft.com/office/drawing/2014/main" id="{C2C8A417-6F36-4DA0-B564-95E9BCB5E914}"/>
              </a:ext>
            </a:extLst>
          </p:cNvPr>
          <p:cNvSpPr/>
          <p:nvPr/>
        </p:nvSpPr>
        <p:spPr>
          <a:xfrm>
            <a:off x="3922283" y="1693902"/>
            <a:ext cx="4956673" cy="4004533"/>
          </a:xfrm>
          <a:custGeom>
            <a:avLst/>
            <a:gdLst>
              <a:gd name="connsiteX0" fmla="*/ 0 w 4956673"/>
              <a:gd name="connsiteY0" fmla="*/ 2002267 h 4004533"/>
              <a:gd name="connsiteX1" fmla="*/ 2478337 w 4956673"/>
              <a:gd name="connsiteY1" fmla="*/ 0 h 4004533"/>
              <a:gd name="connsiteX2" fmla="*/ 4956674 w 4956673"/>
              <a:gd name="connsiteY2" fmla="*/ 2002267 h 4004533"/>
              <a:gd name="connsiteX3" fmla="*/ 2478337 w 4956673"/>
              <a:gd name="connsiteY3" fmla="*/ 4004534 h 4004533"/>
              <a:gd name="connsiteX4" fmla="*/ 0 w 4956673"/>
              <a:gd name="connsiteY4" fmla="*/ 2002267 h 400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6673" h="4004533" fill="none" extrusionOk="0">
                <a:moveTo>
                  <a:pt x="0" y="2002267"/>
                </a:moveTo>
                <a:cubicBezTo>
                  <a:pt x="-90186" y="925740"/>
                  <a:pt x="962913" y="39287"/>
                  <a:pt x="2478337" y="0"/>
                </a:cubicBezTo>
                <a:cubicBezTo>
                  <a:pt x="3975213" y="-49493"/>
                  <a:pt x="4981865" y="964723"/>
                  <a:pt x="4956674" y="2002267"/>
                </a:cubicBezTo>
                <a:cubicBezTo>
                  <a:pt x="5038026" y="3044761"/>
                  <a:pt x="3824195" y="4036351"/>
                  <a:pt x="2478337" y="4004534"/>
                </a:cubicBezTo>
                <a:cubicBezTo>
                  <a:pt x="1199967" y="3895975"/>
                  <a:pt x="149684" y="3253677"/>
                  <a:pt x="0" y="2002267"/>
                </a:cubicBezTo>
                <a:close/>
              </a:path>
              <a:path w="4956673" h="4004533" stroke="0" extrusionOk="0">
                <a:moveTo>
                  <a:pt x="0" y="2002267"/>
                </a:moveTo>
                <a:cubicBezTo>
                  <a:pt x="-80645" y="669188"/>
                  <a:pt x="1088535" y="38392"/>
                  <a:pt x="2478337" y="0"/>
                </a:cubicBezTo>
                <a:cubicBezTo>
                  <a:pt x="3888618" y="212563"/>
                  <a:pt x="4842525" y="916367"/>
                  <a:pt x="4956674" y="2002267"/>
                </a:cubicBezTo>
                <a:cubicBezTo>
                  <a:pt x="4856066" y="3232479"/>
                  <a:pt x="3716023" y="4080974"/>
                  <a:pt x="2478337" y="4004534"/>
                </a:cubicBezTo>
                <a:cubicBezTo>
                  <a:pt x="1027257" y="4060295"/>
                  <a:pt x="-7914" y="3072936"/>
                  <a:pt x="0" y="2002267"/>
                </a:cubicBezTo>
                <a:close/>
              </a:path>
            </a:pathLst>
          </a:custGeom>
          <a:solidFill>
            <a:srgbClr val="FCDCDB"/>
          </a:solidFill>
          <a:ln w="3175">
            <a:solidFill>
              <a:schemeClr val="tx1"/>
            </a:solidFill>
            <a:extLst>
              <a:ext uri="{C807C97D-BFC1-408E-A445-0C87EB9F89A2}">
                <ask:lineSketchStyleProps xmlns:ask="http://schemas.microsoft.com/office/drawing/2018/sketchyshapes" sd="582732783">
                  <a:custGeom>
                    <a:avLst/>
                    <a:gdLst>
                      <a:gd name="connsiteX0" fmla="*/ 0 w 4956673"/>
                      <a:gd name="connsiteY0" fmla="*/ 2002267 h 4004533"/>
                      <a:gd name="connsiteX1" fmla="*/ 2478337 w 4956673"/>
                      <a:gd name="connsiteY1" fmla="*/ 0 h 4004533"/>
                      <a:gd name="connsiteX2" fmla="*/ 4956674 w 4956673"/>
                      <a:gd name="connsiteY2" fmla="*/ 2002267 h 4004533"/>
                      <a:gd name="connsiteX3" fmla="*/ 2478337 w 4956673"/>
                      <a:gd name="connsiteY3" fmla="*/ 4004534 h 4004533"/>
                      <a:gd name="connsiteX4" fmla="*/ 0 w 4956673"/>
                      <a:gd name="connsiteY4" fmla="*/ 2002267 h 4004533"/>
                      <a:gd name="connsiteX0" fmla="*/ 0 w 4956673"/>
                      <a:gd name="connsiteY0" fmla="*/ 2002267 h 4004533"/>
                      <a:gd name="connsiteX1" fmla="*/ 2478337 w 4956673"/>
                      <a:gd name="connsiteY1" fmla="*/ 0 h 4004533"/>
                      <a:gd name="connsiteX2" fmla="*/ 4956674 w 4956673"/>
                      <a:gd name="connsiteY2" fmla="*/ 2002267 h 4004533"/>
                      <a:gd name="connsiteX3" fmla="*/ 2478337 w 4956673"/>
                      <a:gd name="connsiteY3" fmla="*/ 4004534 h 4004533"/>
                      <a:gd name="connsiteX4" fmla="*/ 0 w 4956673"/>
                      <a:gd name="connsiteY4" fmla="*/ 2002267 h 400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6673" h="4004533" fill="none" extrusionOk="0">
                        <a:moveTo>
                          <a:pt x="0" y="2002267"/>
                        </a:moveTo>
                        <a:cubicBezTo>
                          <a:pt x="-288843" y="990271"/>
                          <a:pt x="836676" y="73099"/>
                          <a:pt x="2478337" y="0"/>
                        </a:cubicBezTo>
                        <a:cubicBezTo>
                          <a:pt x="4081725" y="-90637"/>
                          <a:pt x="5017064" y="1060127"/>
                          <a:pt x="4956674" y="2002267"/>
                        </a:cubicBezTo>
                        <a:cubicBezTo>
                          <a:pt x="5151984" y="2956051"/>
                          <a:pt x="3762553" y="4122031"/>
                          <a:pt x="2478337" y="4004534"/>
                        </a:cubicBezTo>
                        <a:cubicBezTo>
                          <a:pt x="1268223" y="3813989"/>
                          <a:pt x="274778" y="3375348"/>
                          <a:pt x="0" y="2002267"/>
                        </a:cubicBezTo>
                        <a:close/>
                      </a:path>
                      <a:path w="4956673" h="4004533" stroke="0" extrusionOk="0">
                        <a:moveTo>
                          <a:pt x="0" y="2002267"/>
                        </a:moveTo>
                        <a:cubicBezTo>
                          <a:pt x="-42655" y="582068"/>
                          <a:pt x="1076024" y="58769"/>
                          <a:pt x="2478337" y="0"/>
                        </a:cubicBezTo>
                        <a:cubicBezTo>
                          <a:pt x="3766871" y="316632"/>
                          <a:pt x="4859834" y="796567"/>
                          <a:pt x="4956674" y="2002267"/>
                        </a:cubicBezTo>
                        <a:cubicBezTo>
                          <a:pt x="4743711" y="3337980"/>
                          <a:pt x="3759252" y="4098089"/>
                          <a:pt x="2478337" y="4004534"/>
                        </a:cubicBezTo>
                        <a:cubicBezTo>
                          <a:pt x="928180" y="4015624"/>
                          <a:pt x="15729" y="3089135"/>
                          <a:pt x="0" y="2002267"/>
                        </a:cubicBezTo>
                        <a:close/>
                      </a:path>
                      <a:path w="4956673" h="4004533" fill="none" stroke="0" extrusionOk="0">
                        <a:moveTo>
                          <a:pt x="0" y="2002267"/>
                        </a:moveTo>
                        <a:cubicBezTo>
                          <a:pt x="-161366" y="725154"/>
                          <a:pt x="954390" y="54829"/>
                          <a:pt x="2478337" y="0"/>
                        </a:cubicBezTo>
                        <a:cubicBezTo>
                          <a:pt x="3990264" y="27535"/>
                          <a:pt x="4944589" y="971229"/>
                          <a:pt x="4956674" y="2002267"/>
                        </a:cubicBezTo>
                        <a:cubicBezTo>
                          <a:pt x="4884143" y="3235020"/>
                          <a:pt x="3797836" y="4051724"/>
                          <a:pt x="2478337" y="4004534"/>
                        </a:cubicBezTo>
                        <a:cubicBezTo>
                          <a:pt x="1123574" y="3947713"/>
                          <a:pt x="127216" y="3153882"/>
                          <a:pt x="0" y="20022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وينوي مع التحريمة</a:t>
            </a:r>
          </a:p>
          <a:p>
            <a:pPr algn="ctr"/>
            <a:r>
              <a:rPr lang="ar-SA" sz="3000" i="0" dirty="0">
                <a:solidFill>
                  <a:schemeClr val="tx1"/>
                </a:solidFill>
                <a:effectLst/>
                <a:latin typeface="Sakkal Majalla" panose="02000000000000000000" pitchFamily="2" charset="-78"/>
                <a:cs typeface="Sakkal Majalla" panose="02000000000000000000" pitchFamily="2" charset="-78"/>
              </a:rPr>
              <a:t>لتكون النية مقارنة للعبادة وله تقديمها أي النية عليها أي على تكبيرة الإحرام بزمن يسير عرفا إن وجدت النية في</a:t>
            </a:r>
          </a:p>
          <a:p>
            <a:pPr algn="ctr"/>
            <a:r>
              <a:rPr lang="ar-SA" sz="3000" i="0" dirty="0">
                <a:solidFill>
                  <a:schemeClr val="tx1"/>
                </a:solidFill>
                <a:effectLst/>
                <a:latin typeface="Sakkal Majalla" panose="02000000000000000000" pitchFamily="2" charset="-78"/>
                <a:cs typeface="Sakkal Majalla" panose="02000000000000000000" pitchFamily="2" charset="-78"/>
              </a:rPr>
              <a:t>الوقت أي وقت </a:t>
            </a:r>
            <a:r>
              <a:rPr lang="ar-SA" sz="3000" i="0" dirty="0" err="1">
                <a:solidFill>
                  <a:schemeClr val="tx1"/>
                </a:solidFill>
                <a:effectLst/>
                <a:latin typeface="Sakkal Majalla" panose="02000000000000000000" pitchFamily="2" charset="-78"/>
                <a:cs typeface="Sakkal Majalla" panose="02000000000000000000" pitchFamily="2" charset="-78"/>
              </a:rPr>
              <a:t>المؤداة</a:t>
            </a:r>
            <a:r>
              <a:rPr lang="ar-SA" sz="3000" i="0" dirty="0">
                <a:solidFill>
                  <a:schemeClr val="tx1"/>
                </a:solidFill>
                <a:effectLst/>
                <a:latin typeface="Sakkal Majalla" panose="02000000000000000000" pitchFamily="2" charset="-78"/>
                <a:cs typeface="Sakkal Majalla" panose="02000000000000000000" pitchFamily="2" charset="-78"/>
              </a:rPr>
              <a:t> والراتبة ما لم يفسخها</a:t>
            </a:r>
          </a:p>
        </p:txBody>
      </p:sp>
      <p:cxnSp>
        <p:nvCxnSpPr>
          <p:cNvPr id="5" name="موصل: على شكل مرفق 4">
            <a:extLst>
              <a:ext uri="{FF2B5EF4-FFF2-40B4-BE49-F238E27FC236}">
                <a16:creationId xmlns:a16="http://schemas.microsoft.com/office/drawing/2014/main" id="{1A9056FA-6A3C-4609-A33C-ABB18560EB5E}"/>
              </a:ext>
            </a:extLst>
          </p:cNvPr>
          <p:cNvCxnSpPr>
            <a:cxnSpLocks/>
            <a:stCxn id="6" idx="3"/>
            <a:endCxn id="3" idx="0"/>
          </p:cNvCxnSpPr>
          <p:nvPr/>
        </p:nvCxnSpPr>
        <p:spPr>
          <a:xfrm flipH="1">
            <a:off x="6400620" y="817962"/>
            <a:ext cx="1080181" cy="875940"/>
          </a:xfrm>
          <a:prstGeom prst="bentConnector4">
            <a:avLst>
              <a:gd name="adj1" fmla="val -21163"/>
              <a:gd name="adj2" fmla="val 65811"/>
            </a:avLst>
          </a:prstGeom>
          <a:ln>
            <a:tailEnd type="triangle"/>
          </a:ln>
        </p:spPr>
        <p:style>
          <a:lnRef idx="1">
            <a:schemeClr val="dk1"/>
          </a:lnRef>
          <a:fillRef idx="0">
            <a:schemeClr val="dk1"/>
          </a:fillRef>
          <a:effectRef idx="0">
            <a:schemeClr val="dk1"/>
          </a:effectRef>
          <a:fontRef idx="minor">
            <a:schemeClr val="tx1"/>
          </a:fontRef>
        </p:style>
      </p:cxnSp>
      <p:cxnSp>
        <p:nvCxnSpPr>
          <p:cNvPr id="9" name="موصل: على شكل مرفق 8">
            <a:extLst>
              <a:ext uri="{FF2B5EF4-FFF2-40B4-BE49-F238E27FC236}">
                <a16:creationId xmlns:a16="http://schemas.microsoft.com/office/drawing/2014/main" id="{4D41B268-9BD1-4048-94AA-5F7FB7C90EBD}"/>
              </a:ext>
            </a:extLst>
          </p:cNvPr>
          <p:cNvCxnSpPr>
            <a:cxnSpLocks/>
            <a:stCxn id="6" idx="1"/>
            <a:endCxn id="3" idx="0"/>
          </p:cNvCxnSpPr>
          <p:nvPr/>
        </p:nvCxnSpPr>
        <p:spPr>
          <a:xfrm rot="10800000" flipH="1" flipV="1">
            <a:off x="5406886" y="817962"/>
            <a:ext cx="993733" cy="875940"/>
          </a:xfrm>
          <a:prstGeom prst="bentConnector4">
            <a:avLst>
              <a:gd name="adj1" fmla="val -23004"/>
              <a:gd name="adj2" fmla="val 6581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12753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12477" y="955991"/>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مبطلات النية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9A6860BC-EE69-4489-9B88-C94C95452D02}"/>
              </a:ext>
            </a:extLst>
          </p:cNvPr>
          <p:cNvSpPr txBox="1"/>
          <p:nvPr/>
        </p:nvSpPr>
        <p:spPr>
          <a:xfrm>
            <a:off x="2705101" y="1962382"/>
            <a:ext cx="6848473"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إن قطعها في أثناء الصلاة </a:t>
            </a:r>
            <a:endParaRPr lang="en-US" sz="3000" dirty="0">
              <a:latin typeface="Sakkal Majalla" panose="02000000000000000000" pitchFamily="2" charset="-78"/>
              <a:cs typeface="Sakkal Majalla" panose="02000000000000000000" pitchFamily="2" charset="-78"/>
            </a:endParaRPr>
          </a:p>
        </p:txBody>
      </p:sp>
      <p:cxnSp>
        <p:nvCxnSpPr>
          <p:cNvPr id="7" name="موصل: على شكل مرفق 6">
            <a:extLst>
              <a:ext uri="{FF2B5EF4-FFF2-40B4-BE49-F238E27FC236}">
                <a16:creationId xmlns:a16="http://schemas.microsoft.com/office/drawing/2014/main" id="{92F47109-4C65-4ABF-8D7D-57454CBF63BC}"/>
              </a:ext>
            </a:extLst>
          </p:cNvPr>
          <p:cNvCxnSpPr>
            <a:cxnSpLocks/>
            <a:stCxn id="6" idx="3"/>
            <a:endCxn id="5" idx="3"/>
          </p:cNvCxnSpPr>
          <p:nvPr/>
        </p:nvCxnSpPr>
        <p:spPr>
          <a:xfrm>
            <a:off x="7529513" y="1232990"/>
            <a:ext cx="2024061" cy="1006391"/>
          </a:xfrm>
          <a:prstGeom prst="bentConnector3">
            <a:avLst>
              <a:gd name="adj1" fmla="val 111294"/>
            </a:avLst>
          </a:prstGeom>
          <a:ln>
            <a:tailEnd type="triangle"/>
          </a:ln>
        </p:spPr>
        <p:style>
          <a:lnRef idx="1">
            <a:schemeClr val="dk1"/>
          </a:lnRef>
          <a:fillRef idx="0">
            <a:schemeClr val="dk1"/>
          </a:fillRef>
          <a:effectRef idx="0">
            <a:schemeClr val="dk1"/>
          </a:effectRef>
          <a:fontRef idx="minor">
            <a:schemeClr val="tx1"/>
          </a:fontRef>
        </p:style>
      </p:cxnSp>
      <p:cxnSp>
        <p:nvCxnSpPr>
          <p:cNvPr id="8" name="موصل: على شكل مرفق 7">
            <a:extLst>
              <a:ext uri="{FF2B5EF4-FFF2-40B4-BE49-F238E27FC236}">
                <a16:creationId xmlns:a16="http://schemas.microsoft.com/office/drawing/2014/main" id="{98A4F069-188C-4581-A5B2-44C6B4AED0E6}"/>
              </a:ext>
            </a:extLst>
          </p:cNvPr>
          <p:cNvCxnSpPr>
            <a:cxnSpLocks/>
            <a:endCxn id="5" idx="1"/>
          </p:cNvCxnSpPr>
          <p:nvPr/>
        </p:nvCxnSpPr>
        <p:spPr>
          <a:xfrm rot="10800000" flipV="1">
            <a:off x="2705101" y="1258189"/>
            <a:ext cx="2333624" cy="981191"/>
          </a:xfrm>
          <a:prstGeom prst="bentConnector3">
            <a:avLst>
              <a:gd name="adj1" fmla="val 109796"/>
            </a:avLst>
          </a:prstGeom>
          <a:ln>
            <a:tailEnd type="triangle"/>
          </a:ln>
        </p:spPr>
        <p:style>
          <a:lnRef idx="1">
            <a:schemeClr val="dk1"/>
          </a:lnRef>
          <a:fillRef idx="0">
            <a:schemeClr val="dk1"/>
          </a:fillRef>
          <a:effectRef idx="0">
            <a:schemeClr val="dk1"/>
          </a:effectRef>
          <a:fontRef idx="minor">
            <a:schemeClr val="tx1"/>
          </a:fontRef>
        </p:style>
      </p:cxnSp>
      <p:sp>
        <p:nvSpPr>
          <p:cNvPr id="9" name="مربع نص 8">
            <a:extLst>
              <a:ext uri="{FF2B5EF4-FFF2-40B4-BE49-F238E27FC236}">
                <a16:creationId xmlns:a16="http://schemas.microsoft.com/office/drawing/2014/main" id="{31BCBC21-4653-4201-A6EA-FDFD0E36C918}"/>
              </a:ext>
            </a:extLst>
          </p:cNvPr>
          <p:cNvSpPr txBox="1"/>
          <p:nvPr/>
        </p:nvSpPr>
        <p:spPr>
          <a:xfrm>
            <a:off x="2207418" y="3786258"/>
            <a:ext cx="7777161"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وكذا لو علقه على شرط لا إن عزم على فعل محظور قبل فعله.</a:t>
            </a:r>
          </a:p>
        </p:txBody>
      </p:sp>
      <p:sp>
        <p:nvSpPr>
          <p:cNvPr id="10" name="مربع نص 9">
            <a:extLst>
              <a:ext uri="{FF2B5EF4-FFF2-40B4-BE49-F238E27FC236}">
                <a16:creationId xmlns:a16="http://schemas.microsoft.com/office/drawing/2014/main" id="{55C224B2-9F74-4643-BC8A-305344102E9F}"/>
              </a:ext>
            </a:extLst>
          </p:cNvPr>
          <p:cNvSpPr txBox="1"/>
          <p:nvPr/>
        </p:nvSpPr>
        <p:spPr>
          <a:xfrm>
            <a:off x="2705098" y="2573274"/>
            <a:ext cx="6848473"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أو تردد في فسخها</a:t>
            </a:r>
            <a:endParaRPr lang="ar-SA" sz="3000" dirty="0"/>
          </a:p>
        </p:txBody>
      </p:sp>
      <p:sp>
        <p:nvSpPr>
          <p:cNvPr id="11" name="مربع نص 10">
            <a:extLst>
              <a:ext uri="{FF2B5EF4-FFF2-40B4-BE49-F238E27FC236}">
                <a16:creationId xmlns:a16="http://schemas.microsoft.com/office/drawing/2014/main" id="{09D749D7-52C6-4EC1-84E4-B22894E85766}"/>
              </a:ext>
            </a:extLst>
          </p:cNvPr>
          <p:cNvSpPr txBox="1"/>
          <p:nvPr/>
        </p:nvSpPr>
        <p:spPr>
          <a:xfrm>
            <a:off x="2207418" y="3175366"/>
            <a:ext cx="7777161"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000" dirty="0">
                <a:latin typeface="Sakkal Majalla" panose="02000000000000000000" pitchFamily="2" charset="-78"/>
                <a:cs typeface="Sakkal Majalla" panose="02000000000000000000" pitchFamily="2" charset="-78"/>
              </a:rPr>
              <a:t>بطلت ؛ لأن استدامة النية شرط، ومع الفسخ أو التردد لا يبقى مستديما</a:t>
            </a:r>
          </a:p>
        </p:txBody>
      </p:sp>
    </p:spTree>
    <p:extLst>
      <p:ext uri="{BB962C8B-B14F-4D97-AF65-F5344CB8AC3E}">
        <p14:creationId xmlns:p14="http://schemas.microsoft.com/office/powerpoint/2010/main" val="40060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من شك في النية أو التحريمة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مربع نص 2">
            <a:extLst>
              <a:ext uri="{FF2B5EF4-FFF2-40B4-BE49-F238E27FC236}">
                <a16:creationId xmlns:a16="http://schemas.microsoft.com/office/drawing/2014/main" id="{FAE834FA-3DE6-4A48-A340-0035E53C245E}"/>
              </a:ext>
            </a:extLst>
          </p:cNvPr>
          <p:cNvSpPr txBox="1"/>
          <p:nvPr/>
        </p:nvSpPr>
        <p:spPr>
          <a:xfrm>
            <a:off x="2609849" y="1933575"/>
            <a:ext cx="8829675" cy="2215991"/>
          </a:xfrm>
          <a:prstGeom prst="rect">
            <a:avLst/>
          </a:prstGeom>
          <a:noFill/>
        </p:spPr>
        <p:txBody>
          <a:bodyPr wrap="square" rtlCol="1">
            <a:spAutoFit/>
          </a:bodyPr>
          <a:lstStyle/>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وإذا شك فيها أي في النية أو التحريمة استأنفها ، وإن ذكر قبل قطعها، فإن لم يكن أتى بشيء من أعمال الصلاة بنى، وإن عمل مع الشك عملا استأنف، وبعد الفراغ لا أثر للشك.</a:t>
            </a:r>
          </a:p>
          <a:p>
            <a:endParaRPr lang="ar-SA" sz="3000" dirty="0">
              <a:latin typeface="Sakkal Majalla" panose="02000000000000000000" pitchFamily="2" charset="-78"/>
              <a:cs typeface="Sakkal Majalla" panose="02000000000000000000" pitchFamily="2" charset="-78"/>
            </a:endParaRPr>
          </a:p>
          <a:p>
            <a:endParaRPr lang="ar-SA" dirty="0"/>
          </a:p>
        </p:txBody>
      </p:sp>
    </p:spTree>
    <p:extLst>
      <p:ext uri="{BB962C8B-B14F-4D97-AF65-F5344CB8AC3E}">
        <p14:creationId xmlns:p14="http://schemas.microsoft.com/office/powerpoint/2010/main" val="42334728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تغيير النية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قوس متوسط مزدوج 2">
            <a:extLst>
              <a:ext uri="{FF2B5EF4-FFF2-40B4-BE49-F238E27FC236}">
                <a16:creationId xmlns:a16="http://schemas.microsoft.com/office/drawing/2014/main" id="{6FB34D1E-9004-430C-8AC9-0DB5158C8C08}"/>
              </a:ext>
            </a:extLst>
          </p:cNvPr>
          <p:cNvSpPr/>
          <p:nvPr/>
        </p:nvSpPr>
        <p:spPr>
          <a:xfrm>
            <a:off x="5105400" y="1354098"/>
            <a:ext cx="5991225" cy="104775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i="0" dirty="0">
                <a:effectLst/>
                <a:latin typeface="Sakkal Majalla" panose="02000000000000000000" pitchFamily="2" charset="-78"/>
                <a:cs typeface="Sakkal Majalla" panose="02000000000000000000" pitchFamily="2" charset="-78"/>
              </a:rPr>
              <a:t>وإن قلب منفرد أو مأموم فرضه نفلا في وقته المتسع جاز </a:t>
            </a:r>
            <a:r>
              <a:rPr lang="ar-SA" sz="3000" dirty="0">
                <a:latin typeface="Sakkal Majalla" panose="02000000000000000000" pitchFamily="2" charset="-78"/>
                <a:cs typeface="Sakkal Majalla" panose="02000000000000000000" pitchFamily="2" charset="-78"/>
              </a:rPr>
              <a:t>؛ </a:t>
            </a:r>
            <a:r>
              <a:rPr lang="ar-SA" sz="3000" i="0" dirty="0">
                <a:effectLst/>
                <a:latin typeface="Sakkal Majalla" panose="02000000000000000000" pitchFamily="2" charset="-78"/>
                <a:cs typeface="Sakkal Majalla" panose="02000000000000000000" pitchFamily="2" charset="-78"/>
              </a:rPr>
              <a:t>لأنه إكمال في المعنى كنقض المسجد للإصلاح</a:t>
            </a:r>
            <a:endParaRPr lang="ar-SA" sz="3000" dirty="0">
              <a:latin typeface="Sakkal Majalla" panose="02000000000000000000" pitchFamily="2" charset="-78"/>
              <a:cs typeface="Sakkal Majalla" panose="02000000000000000000" pitchFamily="2" charset="-78"/>
            </a:endParaRPr>
          </a:p>
        </p:txBody>
      </p:sp>
      <p:sp>
        <p:nvSpPr>
          <p:cNvPr id="4" name="قوس متوسط مزدوج 3">
            <a:extLst>
              <a:ext uri="{FF2B5EF4-FFF2-40B4-BE49-F238E27FC236}">
                <a16:creationId xmlns:a16="http://schemas.microsoft.com/office/drawing/2014/main" id="{908D7A89-276F-428D-A4A2-3A76C9076A55}"/>
              </a:ext>
            </a:extLst>
          </p:cNvPr>
          <p:cNvSpPr/>
          <p:nvPr/>
        </p:nvSpPr>
        <p:spPr>
          <a:xfrm>
            <a:off x="5252107" y="2502247"/>
            <a:ext cx="5991225" cy="104775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pPr marL="457200" indent="-457200" algn="ctr">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لكن يكره لغير غرض صحيح، مثل أن يحرم منفردا فيريد الصلاة في جماعة.</a:t>
            </a:r>
            <a:endParaRPr lang="ar-SA" sz="3000" dirty="0">
              <a:latin typeface="Sakkal Majalla" panose="02000000000000000000" pitchFamily="2" charset="-78"/>
              <a:cs typeface="Sakkal Majalla" panose="02000000000000000000" pitchFamily="2" charset="-78"/>
            </a:endParaRPr>
          </a:p>
        </p:txBody>
      </p:sp>
      <p:sp>
        <p:nvSpPr>
          <p:cNvPr id="8" name="قوس متوسط مزدوج 7">
            <a:extLst>
              <a:ext uri="{FF2B5EF4-FFF2-40B4-BE49-F238E27FC236}">
                <a16:creationId xmlns:a16="http://schemas.microsoft.com/office/drawing/2014/main" id="{7D77280C-6671-49C5-8FD0-A313B26DF219}"/>
              </a:ext>
            </a:extLst>
          </p:cNvPr>
          <p:cNvSpPr/>
          <p:nvPr/>
        </p:nvSpPr>
        <p:spPr>
          <a:xfrm>
            <a:off x="2409825" y="3650396"/>
            <a:ext cx="8738257" cy="865227"/>
          </a:xfrm>
          <a:custGeom>
            <a:avLst/>
            <a:gdLst>
              <a:gd name="connsiteX0" fmla="*/ 0 w 8738257"/>
              <a:gd name="connsiteY0" fmla="*/ 144207 h 865227"/>
              <a:gd name="connsiteX1" fmla="*/ 144207 w 8738257"/>
              <a:gd name="connsiteY1" fmla="*/ 0 h 865227"/>
              <a:gd name="connsiteX2" fmla="*/ 8594050 w 8738257"/>
              <a:gd name="connsiteY2" fmla="*/ 0 h 865227"/>
              <a:gd name="connsiteX3" fmla="*/ 8738257 w 8738257"/>
              <a:gd name="connsiteY3" fmla="*/ 144207 h 865227"/>
              <a:gd name="connsiteX4" fmla="*/ 8738257 w 8738257"/>
              <a:gd name="connsiteY4" fmla="*/ 721020 h 865227"/>
              <a:gd name="connsiteX5" fmla="*/ 8594050 w 8738257"/>
              <a:gd name="connsiteY5" fmla="*/ 865227 h 865227"/>
              <a:gd name="connsiteX6" fmla="*/ 144207 w 8738257"/>
              <a:gd name="connsiteY6" fmla="*/ 865227 h 865227"/>
              <a:gd name="connsiteX7" fmla="*/ 0 w 8738257"/>
              <a:gd name="connsiteY7" fmla="*/ 721020 h 865227"/>
              <a:gd name="connsiteX8" fmla="*/ 0 w 8738257"/>
              <a:gd name="connsiteY8" fmla="*/ 144207 h 865227"/>
              <a:gd name="connsiteX0" fmla="*/ 144207 w 8738257"/>
              <a:gd name="connsiteY0" fmla="*/ 865227 h 865227"/>
              <a:gd name="connsiteX1" fmla="*/ 0 w 8738257"/>
              <a:gd name="connsiteY1" fmla="*/ 721020 h 865227"/>
              <a:gd name="connsiteX2" fmla="*/ 0 w 8738257"/>
              <a:gd name="connsiteY2" fmla="*/ 144207 h 865227"/>
              <a:gd name="connsiteX3" fmla="*/ 144207 w 8738257"/>
              <a:gd name="connsiteY3" fmla="*/ 0 h 865227"/>
              <a:gd name="connsiteX4" fmla="*/ 8594050 w 8738257"/>
              <a:gd name="connsiteY4" fmla="*/ 0 h 865227"/>
              <a:gd name="connsiteX5" fmla="*/ 8738257 w 8738257"/>
              <a:gd name="connsiteY5" fmla="*/ 144207 h 865227"/>
              <a:gd name="connsiteX6" fmla="*/ 8738257 w 8738257"/>
              <a:gd name="connsiteY6" fmla="*/ 721020 h 865227"/>
              <a:gd name="connsiteX7" fmla="*/ 8594050 w 8738257"/>
              <a:gd name="connsiteY7" fmla="*/ 865227 h 86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8257" h="865227" stroke="0" extrusionOk="0">
                <a:moveTo>
                  <a:pt x="0" y="144207"/>
                </a:moveTo>
                <a:cubicBezTo>
                  <a:pt x="-4030" y="62656"/>
                  <a:pt x="69237" y="-3313"/>
                  <a:pt x="144207" y="0"/>
                </a:cubicBezTo>
                <a:cubicBezTo>
                  <a:pt x="1241061" y="59173"/>
                  <a:pt x="7534656" y="124742"/>
                  <a:pt x="8594050" y="0"/>
                </a:cubicBezTo>
                <a:cubicBezTo>
                  <a:pt x="8669758" y="-4695"/>
                  <a:pt x="8746526" y="67587"/>
                  <a:pt x="8738257" y="144207"/>
                </a:cubicBezTo>
                <a:cubicBezTo>
                  <a:pt x="8720021" y="360831"/>
                  <a:pt x="8774173" y="437432"/>
                  <a:pt x="8738257" y="721020"/>
                </a:cubicBezTo>
                <a:cubicBezTo>
                  <a:pt x="8743083" y="803553"/>
                  <a:pt x="8666845" y="876712"/>
                  <a:pt x="8594050" y="865227"/>
                </a:cubicBezTo>
                <a:cubicBezTo>
                  <a:pt x="7705209" y="858420"/>
                  <a:pt x="1171207" y="802248"/>
                  <a:pt x="144207" y="865227"/>
                </a:cubicBezTo>
                <a:cubicBezTo>
                  <a:pt x="66658" y="863252"/>
                  <a:pt x="-3372" y="802657"/>
                  <a:pt x="0" y="721020"/>
                </a:cubicBezTo>
                <a:cubicBezTo>
                  <a:pt x="-28483" y="508205"/>
                  <a:pt x="17489" y="362061"/>
                  <a:pt x="0" y="144207"/>
                </a:cubicBezTo>
                <a:close/>
              </a:path>
              <a:path w="8738257" h="865227" fill="none" extrusionOk="0">
                <a:moveTo>
                  <a:pt x="144207" y="865227"/>
                </a:moveTo>
                <a:cubicBezTo>
                  <a:pt x="67838" y="878463"/>
                  <a:pt x="1041" y="798813"/>
                  <a:pt x="0" y="721020"/>
                </a:cubicBezTo>
                <a:cubicBezTo>
                  <a:pt x="29813" y="454307"/>
                  <a:pt x="-40540" y="386168"/>
                  <a:pt x="0" y="144207"/>
                </a:cubicBezTo>
                <a:cubicBezTo>
                  <a:pt x="-4070" y="71668"/>
                  <a:pt x="70637" y="-8866"/>
                  <a:pt x="144207" y="0"/>
                </a:cubicBezTo>
                <a:moveTo>
                  <a:pt x="8594050" y="0"/>
                </a:moveTo>
                <a:cubicBezTo>
                  <a:pt x="8662915" y="-661"/>
                  <a:pt x="8745466" y="61911"/>
                  <a:pt x="8738257" y="144207"/>
                </a:cubicBezTo>
                <a:cubicBezTo>
                  <a:pt x="8770423" y="300082"/>
                  <a:pt x="8750797" y="658080"/>
                  <a:pt x="8738257" y="721020"/>
                </a:cubicBezTo>
                <a:cubicBezTo>
                  <a:pt x="8731355" y="808262"/>
                  <a:pt x="8680065" y="862296"/>
                  <a:pt x="8594050" y="865227"/>
                </a:cubicBezTo>
              </a:path>
              <a:path w="8738257" h="865227" fill="none" stroke="0" extrusionOk="0">
                <a:moveTo>
                  <a:pt x="144207" y="865227"/>
                </a:moveTo>
                <a:cubicBezTo>
                  <a:pt x="74269" y="872049"/>
                  <a:pt x="-833" y="787691"/>
                  <a:pt x="0" y="721020"/>
                </a:cubicBezTo>
                <a:cubicBezTo>
                  <a:pt x="-5923" y="632472"/>
                  <a:pt x="-42372" y="426867"/>
                  <a:pt x="0" y="144207"/>
                </a:cubicBezTo>
                <a:cubicBezTo>
                  <a:pt x="-8188" y="68853"/>
                  <a:pt x="67016" y="-4335"/>
                  <a:pt x="144207" y="0"/>
                </a:cubicBezTo>
                <a:moveTo>
                  <a:pt x="8594050" y="0"/>
                </a:moveTo>
                <a:cubicBezTo>
                  <a:pt x="8673065" y="-4302"/>
                  <a:pt x="8732609" y="75515"/>
                  <a:pt x="8738257" y="144207"/>
                </a:cubicBezTo>
                <a:cubicBezTo>
                  <a:pt x="8713675" y="405256"/>
                  <a:pt x="8724488" y="494505"/>
                  <a:pt x="8738257" y="721020"/>
                </a:cubicBezTo>
                <a:cubicBezTo>
                  <a:pt x="8749876" y="801646"/>
                  <a:pt x="8672786" y="861797"/>
                  <a:pt x="8594050" y="865227"/>
                </a:cubicBezTo>
              </a:path>
            </a:pathLst>
          </a:custGeom>
          <a:solidFill>
            <a:srgbClr val="FCDCDB"/>
          </a:solidFill>
          <a:ln>
            <a:solidFill>
              <a:schemeClr val="tx1"/>
            </a:solidFill>
            <a:extLst>
              <a:ext uri="{C807C97D-BFC1-408E-A445-0C87EB9F89A2}">
                <ask:lineSketchStyleProps xmlns:ask="http://schemas.microsoft.com/office/drawing/2018/sketchyshapes" sd="936019724">
                  <a:prstGeom prst="bracketPair">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i="0" dirty="0">
                <a:effectLst/>
                <a:latin typeface="Sakkal Majalla" panose="02000000000000000000" pitchFamily="2" charset="-78"/>
                <a:cs typeface="Sakkal Majalla" panose="02000000000000000000" pitchFamily="2" charset="-78"/>
              </a:rPr>
              <a:t>ونص أحمد فيمن صلى ركعة من فريضة منفردا، ثم حضر الإمام وأقيمت الصلاة يقطع صلاته ويدخل معهم فيخرج منه قطع النافلة بحضور الجماعة بطريق الأولى</a:t>
            </a:r>
            <a:endParaRPr lang="ar-SA" sz="3000" dirty="0">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id="{FBD3A4D7-BF9D-48CB-A5C7-282549FAF28B}"/>
              </a:ext>
            </a:extLst>
          </p:cNvPr>
          <p:cNvSpPr/>
          <p:nvPr/>
        </p:nvSpPr>
        <p:spPr>
          <a:xfrm>
            <a:off x="11339512" y="1354098"/>
            <a:ext cx="304800" cy="2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500" dirty="0">
                <a:solidFill>
                  <a:schemeClr val="tx1"/>
                </a:solidFill>
                <a:cs typeface="PT Bold Heading" panose="02010400000000000000" pitchFamily="2" charset="-78"/>
              </a:rPr>
              <a:t>1</a:t>
            </a:r>
          </a:p>
        </p:txBody>
      </p:sp>
    </p:spTree>
    <p:extLst>
      <p:ext uri="{BB962C8B-B14F-4D97-AF65-F5344CB8AC3E}">
        <p14:creationId xmlns:p14="http://schemas.microsoft.com/office/powerpoint/2010/main" val="1204544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تغيير النية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قوس متوسط مزدوج 2">
            <a:extLst>
              <a:ext uri="{FF2B5EF4-FFF2-40B4-BE49-F238E27FC236}">
                <a16:creationId xmlns:a16="http://schemas.microsoft.com/office/drawing/2014/main" id="{6FB34D1E-9004-430C-8AC9-0DB5158C8C08}"/>
              </a:ext>
            </a:extLst>
          </p:cNvPr>
          <p:cNvSpPr/>
          <p:nvPr/>
        </p:nvSpPr>
        <p:spPr>
          <a:xfrm>
            <a:off x="3162300" y="1354098"/>
            <a:ext cx="7934325" cy="177010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r>
              <a:rPr lang="ar-SA" sz="3000" i="0" dirty="0">
                <a:effectLst/>
                <a:latin typeface="Sakkal Majalla" panose="02000000000000000000" pitchFamily="2" charset="-78"/>
                <a:cs typeface="Sakkal Majalla" panose="02000000000000000000" pitchFamily="2" charset="-78"/>
              </a:rPr>
              <a:t>وإن انتقل بنية من غير </a:t>
            </a:r>
            <a:r>
              <a:rPr lang="ar-SA" sz="3000" i="0" dirty="0" err="1">
                <a:effectLst/>
                <a:latin typeface="Sakkal Majalla" panose="02000000000000000000" pitchFamily="2" charset="-78"/>
                <a:cs typeface="Sakkal Majalla" panose="02000000000000000000" pitchFamily="2" charset="-78"/>
              </a:rPr>
              <a:t>تحريمة</a:t>
            </a:r>
            <a:r>
              <a:rPr lang="ar-SA" sz="3000" i="0" dirty="0">
                <a:effectLst/>
                <a:latin typeface="Sakkal Majalla" panose="02000000000000000000" pitchFamily="2" charset="-78"/>
                <a:cs typeface="Sakkal Majalla" panose="02000000000000000000" pitchFamily="2" charset="-78"/>
              </a:rPr>
              <a:t> من فرض إلى فرض آخر بطلا؛ لأنه قطع نية الأول ولم ينو الثاني من أوله، وإن نوى الثاني من أوله بتكبيرة إحرام صح وينقلب نفلا ما بان عدم كفايته فلم تكن وفرض لم يدخل وقته</a:t>
            </a:r>
            <a:endParaRPr lang="ar-SA" sz="3000" dirty="0">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id="{FBD3A4D7-BF9D-48CB-A5C7-282549FAF28B}"/>
              </a:ext>
            </a:extLst>
          </p:cNvPr>
          <p:cNvSpPr/>
          <p:nvPr/>
        </p:nvSpPr>
        <p:spPr>
          <a:xfrm>
            <a:off x="11243332" y="1321922"/>
            <a:ext cx="400980" cy="192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500" dirty="0">
                <a:solidFill>
                  <a:schemeClr val="tx1"/>
                </a:solidFill>
                <a:cs typeface="PT Bold Heading" panose="02010400000000000000" pitchFamily="2" charset="-78"/>
              </a:rPr>
              <a:t>2</a:t>
            </a:r>
          </a:p>
        </p:txBody>
      </p:sp>
    </p:spTree>
    <p:extLst>
      <p:ext uri="{BB962C8B-B14F-4D97-AF65-F5344CB8AC3E}">
        <p14:creationId xmlns:p14="http://schemas.microsoft.com/office/powerpoint/2010/main" val="2891303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2537482" y="1094655"/>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انقلب نية الفرض الى نفل إذا بان عدمه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مستطيل: زوايا مستديرة 2">
            <a:extLst>
              <a:ext uri="{FF2B5EF4-FFF2-40B4-BE49-F238E27FC236}">
                <a16:creationId xmlns:a16="http://schemas.microsoft.com/office/drawing/2014/main" id="{B6221448-7701-4461-9207-F23978F32542}"/>
              </a:ext>
            </a:extLst>
          </p:cNvPr>
          <p:cNvSpPr/>
          <p:nvPr/>
        </p:nvSpPr>
        <p:spPr>
          <a:xfrm>
            <a:off x="1000123" y="2209800"/>
            <a:ext cx="10191753" cy="2438400"/>
          </a:xfrm>
          <a:custGeom>
            <a:avLst/>
            <a:gdLst>
              <a:gd name="connsiteX0" fmla="*/ 0 w 10191753"/>
              <a:gd name="connsiteY0" fmla="*/ 406408 h 2438400"/>
              <a:gd name="connsiteX1" fmla="*/ 406408 w 10191753"/>
              <a:gd name="connsiteY1" fmla="*/ 0 h 2438400"/>
              <a:gd name="connsiteX2" fmla="*/ 9785345 w 10191753"/>
              <a:gd name="connsiteY2" fmla="*/ 0 h 2438400"/>
              <a:gd name="connsiteX3" fmla="*/ 10191753 w 10191753"/>
              <a:gd name="connsiteY3" fmla="*/ 406408 h 2438400"/>
              <a:gd name="connsiteX4" fmla="*/ 10191753 w 10191753"/>
              <a:gd name="connsiteY4" fmla="*/ 2031992 h 2438400"/>
              <a:gd name="connsiteX5" fmla="*/ 9785345 w 10191753"/>
              <a:gd name="connsiteY5" fmla="*/ 2438400 h 2438400"/>
              <a:gd name="connsiteX6" fmla="*/ 406408 w 10191753"/>
              <a:gd name="connsiteY6" fmla="*/ 2438400 h 2438400"/>
              <a:gd name="connsiteX7" fmla="*/ 0 w 10191753"/>
              <a:gd name="connsiteY7" fmla="*/ 2031992 h 2438400"/>
              <a:gd name="connsiteX8" fmla="*/ 0 w 10191753"/>
              <a:gd name="connsiteY8" fmla="*/ 406408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3" h="2438400" fill="none" extrusionOk="0">
                <a:moveTo>
                  <a:pt x="0" y="406408"/>
                </a:moveTo>
                <a:cubicBezTo>
                  <a:pt x="-4199" y="191957"/>
                  <a:pt x="192916" y="11573"/>
                  <a:pt x="406408" y="0"/>
                </a:cubicBezTo>
                <a:cubicBezTo>
                  <a:pt x="4736135" y="-97347"/>
                  <a:pt x="8434538" y="-130778"/>
                  <a:pt x="9785345" y="0"/>
                </a:cubicBezTo>
                <a:cubicBezTo>
                  <a:pt x="10004160" y="-2322"/>
                  <a:pt x="10207734" y="217142"/>
                  <a:pt x="10191753" y="406408"/>
                </a:cubicBezTo>
                <a:cubicBezTo>
                  <a:pt x="10058137" y="969690"/>
                  <a:pt x="10238863" y="1728817"/>
                  <a:pt x="10191753" y="2031992"/>
                </a:cubicBezTo>
                <a:cubicBezTo>
                  <a:pt x="10176777" y="2248581"/>
                  <a:pt x="9996906" y="2405467"/>
                  <a:pt x="9785345" y="2438400"/>
                </a:cubicBezTo>
                <a:cubicBezTo>
                  <a:pt x="8016309" y="2453042"/>
                  <a:pt x="3428016" y="2463795"/>
                  <a:pt x="406408" y="2438400"/>
                </a:cubicBezTo>
                <a:cubicBezTo>
                  <a:pt x="154376" y="2463271"/>
                  <a:pt x="-11455" y="2276101"/>
                  <a:pt x="0" y="2031992"/>
                </a:cubicBezTo>
                <a:cubicBezTo>
                  <a:pt x="51451" y="1631162"/>
                  <a:pt x="-2983" y="1066233"/>
                  <a:pt x="0" y="406408"/>
                </a:cubicBezTo>
                <a:close/>
              </a:path>
              <a:path w="10191753" h="2438400" stroke="0" extrusionOk="0">
                <a:moveTo>
                  <a:pt x="0" y="406408"/>
                </a:moveTo>
                <a:cubicBezTo>
                  <a:pt x="40717" y="194962"/>
                  <a:pt x="184758" y="-8598"/>
                  <a:pt x="406408" y="0"/>
                </a:cubicBezTo>
                <a:cubicBezTo>
                  <a:pt x="3524298" y="116937"/>
                  <a:pt x="7291100" y="113101"/>
                  <a:pt x="9785345" y="0"/>
                </a:cubicBezTo>
                <a:cubicBezTo>
                  <a:pt x="9975959" y="5255"/>
                  <a:pt x="10201090" y="168951"/>
                  <a:pt x="10191753" y="406408"/>
                </a:cubicBezTo>
                <a:cubicBezTo>
                  <a:pt x="10217338" y="612857"/>
                  <a:pt x="10185778" y="1628348"/>
                  <a:pt x="10191753" y="2031992"/>
                </a:cubicBezTo>
                <a:cubicBezTo>
                  <a:pt x="10196361" y="2251669"/>
                  <a:pt x="10007031" y="2447458"/>
                  <a:pt x="9785345" y="2438400"/>
                </a:cubicBezTo>
                <a:cubicBezTo>
                  <a:pt x="7556512" y="2273122"/>
                  <a:pt x="3985401" y="2464647"/>
                  <a:pt x="406408" y="2438400"/>
                </a:cubicBezTo>
                <a:cubicBezTo>
                  <a:pt x="189386" y="2446539"/>
                  <a:pt x="-11992" y="2223404"/>
                  <a:pt x="0" y="2031992"/>
                </a:cubicBezTo>
                <a:cubicBezTo>
                  <a:pt x="145122" y="1255314"/>
                  <a:pt x="126729" y="854276"/>
                  <a:pt x="0" y="406408"/>
                </a:cubicBezTo>
                <a:close/>
              </a:path>
            </a:pathLst>
          </a:custGeom>
          <a:solidFill>
            <a:srgbClr val="FCDCDB"/>
          </a:solidFill>
          <a:ln>
            <a:solidFill>
              <a:schemeClr val="tx1"/>
            </a:solidFill>
            <a:extLst>
              <a:ext uri="{C807C97D-BFC1-408E-A445-0C87EB9F89A2}">
                <ask:lineSketchStyleProps xmlns:ask="http://schemas.microsoft.com/office/drawing/2018/sketchyshapes" sd="360760293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وينقلب نفلًا ما بان عدمه .</a:t>
            </a:r>
          </a:p>
          <a:p>
            <a:pPr marL="457200" indent="-457200" algn="ctr">
              <a:buFont typeface="Arial" panose="020B0604020202020204" pitchFamily="34" charset="0"/>
              <a:buChar char="•"/>
            </a:pPr>
            <a:r>
              <a:rPr lang="ar-SA" sz="3000" dirty="0" err="1">
                <a:solidFill>
                  <a:schemeClr val="tx1"/>
                </a:solidFill>
                <a:latin typeface="Sakkal Majalla" panose="02000000000000000000" pitchFamily="2" charset="-78"/>
                <a:cs typeface="Sakkal Majalla" panose="02000000000000000000" pitchFamily="2" charset="-78"/>
              </a:rPr>
              <a:t>كفائته</a:t>
            </a:r>
            <a:r>
              <a:rPr lang="ar-SA" sz="3000" dirty="0">
                <a:solidFill>
                  <a:schemeClr val="tx1"/>
                </a:solidFill>
                <a:latin typeface="Sakkal Majalla" panose="02000000000000000000" pitchFamily="2" charset="-78"/>
                <a:cs typeface="Sakkal Majalla" panose="02000000000000000000" pitchFamily="2" charset="-78"/>
              </a:rPr>
              <a:t> غلم تكن </a:t>
            </a:r>
          </a:p>
          <a:p>
            <a:pPr marL="457200" indent="-457200" algn="ctr">
              <a:buFont typeface="Arial" panose="020B0604020202020204" pitchFamily="34" charset="0"/>
              <a:buChar char="•"/>
            </a:pPr>
            <a:r>
              <a:rPr lang="ar-SA" sz="3000" dirty="0">
                <a:solidFill>
                  <a:schemeClr val="tx1"/>
                </a:solidFill>
                <a:latin typeface="Sakkal Majalla" panose="02000000000000000000" pitchFamily="2" charset="-78"/>
                <a:cs typeface="Sakkal Majalla" panose="02000000000000000000" pitchFamily="2" charset="-78"/>
              </a:rPr>
              <a:t>وفرض لم يدخل وقته </a:t>
            </a:r>
          </a:p>
        </p:txBody>
      </p:sp>
    </p:spTree>
    <p:extLst>
      <p:ext uri="{BB962C8B-B14F-4D97-AF65-F5344CB8AC3E}">
        <p14:creationId xmlns:p14="http://schemas.microsoft.com/office/powerpoint/2010/main" val="31263130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احكام نية الإمامة </a:t>
            </a:r>
            <a:r>
              <a:rPr lang="ar-SA" sz="3000" dirty="0" err="1">
                <a:solidFill>
                  <a:srgbClr val="3C6245"/>
                </a:solidFill>
                <a:cs typeface="PT Bold Heading" panose="02010400000000000000" pitchFamily="2" charset="-78"/>
              </a:rPr>
              <a:t>والائتمام</a:t>
            </a:r>
            <a:r>
              <a:rPr lang="ar-SA" sz="3000" dirty="0">
                <a:solidFill>
                  <a:srgbClr val="3C6245"/>
                </a:solidFill>
                <a:cs typeface="PT Bold Heading" panose="02010400000000000000" pitchFamily="2" charset="-78"/>
              </a:rPr>
              <a:t>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مستطيل: زوايا مستديرة 2">
            <a:extLst>
              <a:ext uri="{FF2B5EF4-FFF2-40B4-BE49-F238E27FC236}">
                <a16:creationId xmlns:a16="http://schemas.microsoft.com/office/drawing/2014/main" id="{80458A4E-ADAC-479F-B50A-B6899AF9F0BC}"/>
              </a:ext>
            </a:extLst>
          </p:cNvPr>
          <p:cNvSpPr/>
          <p:nvPr/>
        </p:nvSpPr>
        <p:spPr>
          <a:xfrm>
            <a:off x="6881812" y="2042909"/>
            <a:ext cx="4391025" cy="652463"/>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نية الإمام الإمامة </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4" name="مستطيل: زوايا مستديرة 3">
            <a:extLst>
              <a:ext uri="{FF2B5EF4-FFF2-40B4-BE49-F238E27FC236}">
                <a16:creationId xmlns:a16="http://schemas.microsoft.com/office/drawing/2014/main" id="{755D83D5-E9F2-4C50-8705-132FC51A7FCA}"/>
              </a:ext>
            </a:extLst>
          </p:cNvPr>
          <p:cNvSpPr/>
          <p:nvPr/>
        </p:nvSpPr>
        <p:spPr>
          <a:xfrm>
            <a:off x="6881812" y="2777878"/>
            <a:ext cx="4391025" cy="652463"/>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 نية المأموم  </a:t>
            </a:r>
            <a:r>
              <a:rPr lang="ar-SA" sz="3000" i="0" dirty="0" err="1">
                <a:solidFill>
                  <a:schemeClr val="tx1"/>
                </a:solidFill>
                <a:effectLst/>
                <a:latin typeface="Sakkal Majalla" panose="02000000000000000000" pitchFamily="2" charset="-78"/>
                <a:cs typeface="Sakkal Majalla" panose="02000000000000000000" pitchFamily="2" charset="-78"/>
              </a:rPr>
              <a:t>الائتمام</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5741C476-E5B3-45E6-8BBC-BCB6BBF0F994}"/>
              </a:ext>
            </a:extLst>
          </p:cNvPr>
          <p:cNvSpPr txBox="1"/>
          <p:nvPr/>
        </p:nvSpPr>
        <p:spPr>
          <a:xfrm>
            <a:off x="7053263" y="1280762"/>
            <a:ext cx="4657725"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يجب للجماعة : </a:t>
            </a:r>
            <a:endParaRPr lang="ar-SA" sz="3000" dirty="0"/>
          </a:p>
        </p:txBody>
      </p:sp>
      <p:sp>
        <p:nvSpPr>
          <p:cNvPr id="7" name="مستطيل: زاوية مطوية 6">
            <a:extLst>
              <a:ext uri="{FF2B5EF4-FFF2-40B4-BE49-F238E27FC236}">
                <a16:creationId xmlns:a16="http://schemas.microsoft.com/office/drawing/2014/main" id="{39F16964-FA89-4B1A-9993-421E56BEDE6C}"/>
              </a:ext>
            </a:extLst>
          </p:cNvPr>
          <p:cNvSpPr/>
          <p:nvPr/>
        </p:nvSpPr>
        <p:spPr>
          <a:xfrm>
            <a:off x="6205538" y="3512847"/>
            <a:ext cx="5505450" cy="1381125"/>
          </a:xfrm>
          <a:prstGeom prst="foldedCorner">
            <a:avLst>
              <a:gd name="adj" fmla="val 0"/>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i="0" dirty="0">
                <a:solidFill>
                  <a:srgbClr val="000000"/>
                </a:solidFill>
                <a:effectLst/>
                <a:latin typeface="Naskh"/>
              </a:rPr>
              <a:t> </a:t>
            </a:r>
            <a:r>
              <a:rPr lang="ar-SA" sz="3000" i="0" dirty="0">
                <a:solidFill>
                  <a:srgbClr val="000000"/>
                </a:solidFill>
                <a:effectLst/>
                <a:latin typeface="Sakkal Majalla" panose="02000000000000000000" pitchFamily="2" charset="-78"/>
                <a:cs typeface="Sakkal Majalla" panose="02000000000000000000" pitchFamily="2" charset="-78"/>
              </a:rPr>
              <a:t>لأن الجماعة يتعلق بها أحكام، وإنما يتميزان بالنية فكانت شرطا، رجلا كان المأموم أو امرأة</a:t>
            </a:r>
          </a:p>
        </p:txBody>
      </p:sp>
    </p:spTree>
    <p:extLst>
      <p:ext uri="{BB962C8B-B14F-4D97-AF65-F5344CB8AC3E}">
        <p14:creationId xmlns:p14="http://schemas.microsoft.com/office/powerpoint/2010/main" val="219416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9F46C28A-E392-4CFE-AC2A-D89C3ACB692C}"/>
              </a:ext>
            </a:extLst>
          </p:cNvPr>
          <p:cNvSpPr txBox="1"/>
          <p:nvPr/>
        </p:nvSpPr>
        <p:spPr>
          <a:xfrm>
            <a:off x="5341712" y="436884"/>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من جحد بوجوب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232C99E9-0BFB-41BE-9D07-65C8B1920747}"/>
              </a:ext>
            </a:extLst>
          </p:cNvPr>
          <p:cNvSpPr txBox="1"/>
          <p:nvPr/>
        </p:nvSpPr>
        <p:spPr>
          <a:xfrm>
            <a:off x="1143000" y="1565120"/>
            <a:ext cx="10625137"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ومن جحد وجوبها </a:t>
            </a:r>
            <a:r>
              <a:rPr kumimoji="0" lang="ar-SA" sz="3000" b="1" i="0" u="sng"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كفر</a:t>
            </a:r>
            <a:r>
              <a:rPr kumimoji="0" lang="ar-SA" sz="30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إذا كان ممن لا يجهله وإن فعلها؛ لأنه مكذب لله ورسوله وإجماع الأمة</a:t>
            </a:r>
            <a:endParaRPr kumimoji="0" lang="ar-SA" sz="3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endParaRPr lang="ar-SA" dirty="0"/>
          </a:p>
        </p:txBody>
      </p:sp>
      <p:sp>
        <p:nvSpPr>
          <p:cNvPr id="7" name="مستطيل: زوايا مستديرة 6">
            <a:extLst>
              <a:ext uri="{FF2B5EF4-FFF2-40B4-BE49-F238E27FC236}">
                <a16:creationId xmlns:a16="http://schemas.microsoft.com/office/drawing/2014/main" id="{4B1D7FBE-150A-469F-9FBF-0774ED89E256}"/>
              </a:ext>
            </a:extLst>
          </p:cNvPr>
          <p:cNvSpPr/>
          <p:nvPr/>
        </p:nvSpPr>
        <p:spPr>
          <a:xfrm>
            <a:off x="7115175" y="2822999"/>
            <a:ext cx="3648075" cy="2276475"/>
          </a:xfrm>
          <a:prstGeom prst="roundRect">
            <a:avLst/>
          </a:prstGeom>
          <a:solidFill>
            <a:srgbClr val="FCBFBD"/>
          </a:solidFill>
          <a:ln>
            <a:solidFill>
              <a:srgbClr val="FCBFB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وإن ادعى الجهل كحديث الإسلام، عرف وجوبها ولم يحكم بكفره؛ لأنه معذور، فإن أصر كفر</a:t>
            </a:r>
          </a:p>
        </p:txBody>
      </p:sp>
      <p:cxnSp>
        <p:nvCxnSpPr>
          <p:cNvPr id="8" name="رابط كسهم مستقيم 7">
            <a:extLst>
              <a:ext uri="{FF2B5EF4-FFF2-40B4-BE49-F238E27FC236}">
                <a16:creationId xmlns:a16="http://schemas.microsoft.com/office/drawing/2014/main" id="{EBCCDFC1-B6F2-413B-84D7-0658460AEDD6}"/>
              </a:ext>
            </a:extLst>
          </p:cNvPr>
          <p:cNvCxnSpPr/>
          <p:nvPr/>
        </p:nvCxnSpPr>
        <p:spPr>
          <a:xfrm>
            <a:off x="8944968" y="2204915"/>
            <a:ext cx="0" cy="39878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12009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 تفسد صلاته بنية الإمامة </a:t>
            </a:r>
            <a:r>
              <a:rPr lang="ar-SA" sz="3000" dirty="0" err="1">
                <a:solidFill>
                  <a:srgbClr val="3C6245"/>
                </a:solidFill>
                <a:cs typeface="PT Bold Heading" panose="02010400000000000000" pitchFamily="2" charset="-78"/>
              </a:rPr>
              <a:t>والائتمام</a:t>
            </a:r>
            <a:r>
              <a:rPr lang="ar-SA" sz="3000" dirty="0">
                <a:solidFill>
                  <a:srgbClr val="3C6245"/>
                </a:solidFill>
                <a:cs typeface="PT Bold Heading" panose="02010400000000000000" pitchFamily="2" charset="-78"/>
              </a:rPr>
              <a:t>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مربع نص 2">
            <a:extLst>
              <a:ext uri="{FF2B5EF4-FFF2-40B4-BE49-F238E27FC236}">
                <a16:creationId xmlns:a16="http://schemas.microsoft.com/office/drawing/2014/main" id="{CE5DF700-1BBA-4A7A-929B-DD38CB3C3476}"/>
              </a:ext>
            </a:extLst>
          </p:cNvPr>
          <p:cNvSpPr txBox="1"/>
          <p:nvPr/>
        </p:nvSpPr>
        <p:spPr>
          <a:xfrm>
            <a:off x="4593953" y="1518761"/>
            <a:ext cx="7178948"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وإن اعتقد كل منهما أنه إمام الأخر ، أو مأمومه : فسدت صلاتهما .</a:t>
            </a:r>
          </a:p>
          <a:p>
            <a:r>
              <a:rPr lang="ar-SA" sz="3000" dirty="0">
                <a:latin typeface="Sakkal Majalla" panose="02000000000000000000" pitchFamily="2" charset="-78"/>
                <a:cs typeface="Sakkal Majalla" panose="02000000000000000000" pitchFamily="2" charset="-78"/>
              </a:rPr>
              <a:t>كما لو : </a:t>
            </a:r>
          </a:p>
        </p:txBody>
      </p:sp>
      <p:sp>
        <p:nvSpPr>
          <p:cNvPr id="4" name="مستطيل 3">
            <a:extLst>
              <a:ext uri="{FF2B5EF4-FFF2-40B4-BE49-F238E27FC236}">
                <a16:creationId xmlns:a16="http://schemas.microsoft.com/office/drawing/2014/main" id="{3D30E84F-A6DC-41B7-8EB2-943107FE3F08}"/>
              </a:ext>
            </a:extLst>
          </p:cNvPr>
          <p:cNvSpPr/>
          <p:nvPr/>
        </p:nvSpPr>
        <p:spPr>
          <a:xfrm>
            <a:off x="7829550" y="2534424"/>
            <a:ext cx="3619500" cy="581025"/>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a:solidFill>
                  <a:schemeClr val="tx1"/>
                </a:solidFill>
                <a:effectLst/>
                <a:latin typeface="Sakkal Majalla" panose="02000000000000000000" pitchFamily="2" charset="-78"/>
                <a:cs typeface="Sakkal Majalla" panose="02000000000000000000" pitchFamily="2" charset="-78"/>
              </a:rPr>
              <a:t>نوى إمامه من لا يصلح أن يؤمه</a:t>
            </a:r>
            <a:endParaRPr lang="ar-SA" sz="3000">
              <a:solidFill>
                <a:schemeClr val="tx1"/>
              </a:solidFill>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id="{7596F883-1B3F-48F4-B9E1-114D3ACEDCAB}"/>
              </a:ext>
            </a:extLst>
          </p:cNvPr>
          <p:cNvSpPr/>
          <p:nvPr/>
        </p:nvSpPr>
        <p:spPr>
          <a:xfrm>
            <a:off x="7829548" y="3199627"/>
            <a:ext cx="3619501" cy="581025"/>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effectLst/>
                <a:latin typeface="Sakkal Majalla" panose="02000000000000000000" pitchFamily="2" charset="-78"/>
                <a:cs typeface="Sakkal Majalla" panose="02000000000000000000" pitchFamily="2" charset="-78"/>
              </a:rPr>
              <a:t>أو شك في كونه إماما، أو مأموما</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6B6492ED-63D2-48A5-9627-54B18ACA85E7}"/>
              </a:ext>
            </a:extLst>
          </p:cNvPr>
          <p:cNvSpPr txBox="1"/>
          <p:nvPr/>
        </p:nvSpPr>
        <p:spPr>
          <a:xfrm>
            <a:off x="514350" y="4053185"/>
            <a:ext cx="9239250" cy="1938992"/>
          </a:xfrm>
          <a:prstGeom prst="rect">
            <a:avLst/>
          </a:prstGeom>
          <a:noFill/>
        </p:spPr>
        <p:txBody>
          <a:bodyPr wrap="square" rtlCol="1">
            <a:spAutoFit/>
          </a:bodyPr>
          <a:lstStyle/>
          <a:p>
            <a:pPr marL="457200" indent="-457200">
              <a:buFont typeface="Arial" panose="020B0604020202020204" pitchFamily="34" charset="0"/>
              <a:buChar char="•"/>
            </a:pPr>
            <a:r>
              <a:rPr lang="ar-SA" sz="3000" dirty="0">
                <a:effectLst/>
                <a:latin typeface="Sakkal Majalla" panose="02000000000000000000" pitchFamily="2" charset="-78"/>
                <a:cs typeface="Sakkal Majalla" panose="02000000000000000000" pitchFamily="2" charset="-78"/>
              </a:rPr>
              <a:t>ولا يشترط تعيين الإمام، ولا المأموم، ولا يضر جهل المأموم ما قرأ به إمامه.</a:t>
            </a:r>
          </a:p>
          <a:p>
            <a:endParaRPr lang="ar-SA" sz="3000" dirty="0">
              <a:latin typeface="Sakkal Majalla" panose="02000000000000000000" pitchFamily="2" charset="-78"/>
              <a:cs typeface="Sakkal Majalla" panose="02000000000000000000" pitchFamily="2" charset="-78"/>
            </a:endParaRPr>
          </a:p>
          <a:p>
            <a:pPr marL="1828800" lvl="3" indent="-457200">
              <a:buFont typeface="Arial" panose="020B0604020202020204" pitchFamily="34" charset="0"/>
              <a:buChar char="•"/>
            </a:pPr>
            <a:r>
              <a:rPr lang="ar-SA" sz="3000" dirty="0">
                <a:effectLst/>
                <a:latin typeface="Sakkal Majalla" panose="02000000000000000000" pitchFamily="2" charset="-78"/>
                <a:cs typeface="Sakkal Majalla" panose="02000000000000000000" pitchFamily="2" charset="-78"/>
              </a:rPr>
              <a:t> وإن نوى زيد الاقتداء بعمرو ولم ينو عمرو الإمامة صحت صلاة عمرو وحده، وتصح نية الإمامة ظانا حضور مأموم لا شاكا</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125732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نية المنفرد </a:t>
            </a:r>
            <a:r>
              <a:rPr lang="ar-SA" sz="3000" dirty="0" err="1">
                <a:solidFill>
                  <a:srgbClr val="3C6245"/>
                </a:solidFill>
                <a:cs typeface="PT Bold Heading" panose="02010400000000000000" pitchFamily="2" charset="-78"/>
              </a:rPr>
              <a:t>الائتمام</a:t>
            </a:r>
            <a:r>
              <a:rPr lang="ar-SA" sz="3000" dirty="0">
                <a:solidFill>
                  <a:srgbClr val="3C6245"/>
                </a:solidFill>
                <a:cs typeface="PT Bold Heading" panose="02010400000000000000" pitchFamily="2" charset="-78"/>
              </a:rPr>
              <a:t> اثناء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3" name="قوس متوسط مزدوج 2">
            <a:extLst>
              <a:ext uri="{FF2B5EF4-FFF2-40B4-BE49-F238E27FC236}">
                <a16:creationId xmlns:a16="http://schemas.microsoft.com/office/drawing/2014/main" id="{AA44ECC9-07D4-4119-9716-0BA60564B508}"/>
              </a:ext>
            </a:extLst>
          </p:cNvPr>
          <p:cNvSpPr/>
          <p:nvPr/>
        </p:nvSpPr>
        <p:spPr>
          <a:xfrm>
            <a:off x="1866900" y="1789152"/>
            <a:ext cx="9286875" cy="1857375"/>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r>
              <a:rPr lang="ar-SA" sz="3000" dirty="0">
                <a:effectLst/>
                <a:latin typeface="Sakkal Majalla" panose="02000000000000000000" pitchFamily="2" charset="-78"/>
                <a:cs typeface="Sakkal Majalla" panose="02000000000000000000" pitchFamily="2" charset="-78"/>
              </a:rPr>
              <a:t>وإن نوى المنفرد </a:t>
            </a:r>
            <a:r>
              <a:rPr lang="ar-SA" sz="3000" dirty="0" err="1">
                <a:effectLst/>
                <a:latin typeface="Sakkal Majalla" panose="02000000000000000000" pitchFamily="2" charset="-78"/>
                <a:cs typeface="Sakkal Majalla" panose="02000000000000000000" pitchFamily="2" charset="-78"/>
              </a:rPr>
              <a:t>الائتمام</a:t>
            </a:r>
            <a:r>
              <a:rPr lang="ar-SA" sz="3000" dirty="0">
                <a:effectLst/>
                <a:latin typeface="Sakkal Majalla" panose="02000000000000000000" pitchFamily="2" charset="-78"/>
                <a:cs typeface="Sakkal Majalla" panose="02000000000000000000" pitchFamily="2" charset="-78"/>
              </a:rPr>
              <a:t> في أثناء الصلاة لم تصح لأنه لم ينو </a:t>
            </a:r>
            <a:r>
              <a:rPr lang="ar-SA" sz="3000" dirty="0" err="1">
                <a:effectLst/>
                <a:latin typeface="Sakkal Majalla" panose="02000000000000000000" pitchFamily="2" charset="-78"/>
                <a:cs typeface="Sakkal Majalla" panose="02000000000000000000" pitchFamily="2" charset="-78"/>
              </a:rPr>
              <a:t>الائتمام</a:t>
            </a:r>
            <a:r>
              <a:rPr lang="ar-SA" sz="3000" dirty="0">
                <a:effectLst/>
                <a:latin typeface="Sakkal Majalla" panose="02000000000000000000" pitchFamily="2" charset="-78"/>
                <a:cs typeface="Sakkal Majalla" panose="02000000000000000000" pitchFamily="2" charset="-78"/>
              </a:rPr>
              <a:t> في ابتداء الصلاة سواء صلى وحده ركعة أولا فرضا كانت الصلاة، أو نفلا </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328467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69179" y="1674852"/>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نية المنفرد </a:t>
            </a:r>
            <a:r>
              <a:rPr lang="ar-SA" sz="3000" dirty="0" err="1">
                <a:solidFill>
                  <a:srgbClr val="3C6245"/>
                </a:solidFill>
                <a:cs typeface="PT Bold Heading" panose="02010400000000000000" pitchFamily="2" charset="-78"/>
              </a:rPr>
              <a:t>الإمامه</a:t>
            </a:r>
            <a:r>
              <a:rPr lang="ar-SA" sz="3000" dirty="0">
                <a:solidFill>
                  <a:srgbClr val="3C6245"/>
                </a:solidFill>
                <a:cs typeface="PT Bold Heading" panose="02010400000000000000" pitchFamily="2" charset="-78"/>
              </a:rPr>
              <a:t> اثناء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A1BED674-CD7B-4B75-A513-416B4DB2BD68}"/>
              </a:ext>
            </a:extLst>
          </p:cNvPr>
          <p:cNvSpPr txBox="1"/>
          <p:nvPr/>
        </p:nvSpPr>
        <p:spPr>
          <a:xfrm>
            <a:off x="3204202" y="2177462"/>
            <a:ext cx="5495925" cy="553998"/>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كـما لا تصح نية إمامته في أثناء الصلاة إن كانت</a:t>
            </a:r>
          </a:p>
        </p:txBody>
      </p:sp>
      <p:sp>
        <p:nvSpPr>
          <p:cNvPr id="7" name="مربع نص 6">
            <a:extLst>
              <a:ext uri="{FF2B5EF4-FFF2-40B4-BE49-F238E27FC236}">
                <a16:creationId xmlns:a16="http://schemas.microsoft.com/office/drawing/2014/main" id="{76538DCB-915B-454D-A337-FD2BD15FC896}"/>
              </a:ext>
            </a:extLst>
          </p:cNvPr>
          <p:cNvSpPr txBox="1"/>
          <p:nvPr/>
        </p:nvSpPr>
        <p:spPr>
          <a:xfrm>
            <a:off x="2814165" y="3075046"/>
            <a:ext cx="6563671"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فرضا لأنه لم ينو الإمامة في ابتداء الصلاة</a:t>
            </a:r>
            <a:endParaRPr lang="en-US" sz="3000" dirty="0">
              <a:latin typeface="Sakkal Majalla" panose="02000000000000000000" pitchFamily="2" charset="-78"/>
              <a:cs typeface="Sakkal Majalla" panose="02000000000000000000" pitchFamily="2" charset="-78"/>
            </a:endParaRPr>
          </a:p>
        </p:txBody>
      </p:sp>
      <p:cxnSp>
        <p:nvCxnSpPr>
          <p:cNvPr id="8" name="موصل: على شكل مرفق 7">
            <a:extLst>
              <a:ext uri="{FF2B5EF4-FFF2-40B4-BE49-F238E27FC236}">
                <a16:creationId xmlns:a16="http://schemas.microsoft.com/office/drawing/2014/main" id="{C767150B-F9F2-4706-9DF5-7AC301D5B0A6}"/>
              </a:ext>
            </a:extLst>
          </p:cNvPr>
          <p:cNvCxnSpPr>
            <a:cxnSpLocks/>
            <a:stCxn id="5" idx="3"/>
            <a:endCxn id="7" idx="3"/>
          </p:cNvCxnSpPr>
          <p:nvPr/>
        </p:nvCxnSpPr>
        <p:spPr>
          <a:xfrm>
            <a:off x="8700127" y="2454461"/>
            <a:ext cx="677709" cy="897584"/>
          </a:xfrm>
          <a:prstGeom prst="bentConnector3">
            <a:avLst>
              <a:gd name="adj1" fmla="val 133731"/>
            </a:avLst>
          </a:prstGeom>
          <a:ln>
            <a:tailEnd type="triangle"/>
          </a:ln>
        </p:spPr>
        <p:style>
          <a:lnRef idx="1">
            <a:schemeClr val="dk1"/>
          </a:lnRef>
          <a:fillRef idx="0">
            <a:schemeClr val="dk1"/>
          </a:fillRef>
          <a:effectRef idx="0">
            <a:schemeClr val="dk1"/>
          </a:effectRef>
          <a:fontRef idx="minor">
            <a:schemeClr val="tx1"/>
          </a:fontRef>
        </p:style>
      </p:cxnSp>
      <p:cxnSp>
        <p:nvCxnSpPr>
          <p:cNvPr id="9" name="موصل: على شكل مرفق 8">
            <a:extLst>
              <a:ext uri="{FF2B5EF4-FFF2-40B4-BE49-F238E27FC236}">
                <a16:creationId xmlns:a16="http://schemas.microsoft.com/office/drawing/2014/main" id="{818EB5B6-48BA-42C9-AD86-0EE6A68389B8}"/>
              </a:ext>
            </a:extLst>
          </p:cNvPr>
          <p:cNvCxnSpPr>
            <a:cxnSpLocks/>
            <a:stCxn id="5" idx="1"/>
            <a:endCxn id="7" idx="1"/>
          </p:cNvCxnSpPr>
          <p:nvPr/>
        </p:nvCxnSpPr>
        <p:spPr>
          <a:xfrm rot="10800000" flipV="1">
            <a:off x="2814166" y="2454461"/>
            <a:ext cx="390037" cy="897584"/>
          </a:xfrm>
          <a:prstGeom prst="bentConnector3">
            <a:avLst>
              <a:gd name="adj1" fmla="val 158610"/>
            </a:avLst>
          </a:prstGeom>
          <a:ln>
            <a:tailEnd type="triangle"/>
          </a:ln>
        </p:spPr>
        <p:style>
          <a:lnRef idx="1">
            <a:schemeClr val="dk1"/>
          </a:lnRef>
          <a:fillRef idx="0">
            <a:schemeClr val="dk1"/>
          </a:fillRef>
          <a:effectRef idx="0">
            <a:schemeClr val="dk1"/>
          </a:effectRef>
          <a:fontRef idx="minor">
            <a:schemeClr val="tx1"/>
          </a:fontRef>
        </p:style>
      </p:cxnSp>
      <p:sp>
        <p:nvSpPr>
          <p:cNvPr id="11" name="مربع نص 10">
            <a:extLst>
              <a:ext uri="{FF2B5EF4-FFF2-40B4-BE49-F238E27FC236}">
                <a16:creationId xmlns:a16="http://schemas.microsoft.com/office/drawing/2014/main" id="{B799879D-3F5E-40C7-87CE-85DE21628294}"/>
              </a:ext>
            </a:extLst>
          </p:cNvPr>
          <p:cNvSpPr txBox="1"/>
          <p:nvPr/>
        </p:nvSpPr>
        <p:spPr>
          <a:xfrm>
            <a:off x="2814164" y="3819357"/>
            <a:ext cx="6563671"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ومقتضاه أنه يصح في النفل </a:t>
            </a:r>
          </a:p>
        </p:txBody>
      </p:sp>
      <p:pic>
        <p:nvPicPr>
          <p:cNvPr id="16" name="صورة 15" descr="صورة تحتوي على قبعة&#10;&#10;تم إنشاء الوصف تلقائياً">
            <a:extLst>
              <a:ext uri="{FF2B5EF4-FFF2-40B4-BE49-F238E27FC236}">
                <a16:creationId xmlns:a16="http://schemas.microsoft.com/office/drawing/2014/main" id="{E7B05C09-B2EE-44F5-87F0-D0D687A56C65}"/>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2814165" y="3140823"/>
            <a:ext cx="1090245" cy="817684"/>
          </a:xfrm>
          <a:custGeom>
            <a:avLst/>
            <a:gdLst>
              <a:gd name="connsiteX0" fmla="*/ 0 w 1090245"/>
              <a:gd name="connsiteY0" fmla="*/ 0 h 817684"/>
              <a:gd name="connsiteX1" fmla="*/ 1090245 w 1090245"/>
              <a:gd name="connsiteY1" fmla="*/ 0 h 817684"/>
              <a:gd name="connsiteX2" fmla="*/ 1090245 w 1090245"/>
              <a:gd name="connsiteY2" fmla="*/ 817684 h 817684"/>
              <a:gd name="connsiteX3" fmla="*/ 0 w 1090245"/>
              <a:gd name="connsiteY3" fmla="*/ 817684 h 817684"/>
              <a:gd name="connsiteX4" fmla="*/ 0 w 1090245"/>
              <a:gd name="connsiteY4" fmla="*/ 0 h 817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45" h="817684" fill="none" extrusionOk="0">
                <a:moveTo>
                  <a:pt x="0" y="0"/>
                </a:moveTo>
                <a:cubicBezTo>
                  <a:pt x="297923" y="20367"/>
                  <a:pt x="840379" y="88223"/>
                  <a:pt x="1090245" y="0"/>
                </a:cubicBezTo>
                <a:cubicBezTo>
                  <a:pt x="1027564" y="391790"/>
                  <a:pt x="1032706" y="692512"/>
                  <a:pt x="1090245" y="817684"/>
                </a:cubicBezTo>
                <a:cubicBezTo>
                  <a:pt x="714997" y="825597"/>
                  <a:pt x="116510" y="799204"/>
                  <a:pt x="0" y="817684"/>
                </a:cubicBezTo>
                <a:cubicBezTo>
                  <a:pt x="-7876" y="727793"/>
                  <a:pt x="-22970" y="333987"/>
                  <a:pt x="0" y="0"/>
                </a:cubicBezTo>
                <a:close/>
              </a:path>
              <a:path w="1090245" h="817684" stroke="0" extrusionOk="0">
                <a:moveTo>
                  <a:pt x="0" y="0"/>
                </a:moveTo>
                <a:cubicBezTo>
                  <a:pt x="118254" y="-42058"/>
                  <a:pt x="790711" y="-96145"/>
                  <a:pt x="1090245" y="0"/>
                </a:cubicBezTo>
                <a:cubicBezTo>
                  <a:pt x="1028966" y="247203"/>
                  <a:pt x="1143246" y="464145"/>
                  <a:pt x="1090245" y="817684"/>
                </a:cubicBezTo>
                <a:cubicBezTo>
                  <a:pt x="980725" y="790358"/>
                  <a:pt x="118629" y="784571"/>
                  <a:pt x="0" y="817684"/>
                </a:cubicBezTo>
                <a:cubicBezTo>
                  <a:pt x="31217" y="470031"/>
                  <a:pt x="-59757" y="260144"/>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16754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10" name="مربع نص 9">
            <a:extLst>
              <a:ext uri="{FF2B5EF4-FFF2-40B4-BE49-F238E27FC236}">
                <a16:creationId xmlns:a16="http://schemas.microsoft.com/office/drawing/2014/main" id="{8A958359-C7E7-4EDF-B8D2-B1D7264A0483}"/>
              </a:ext>
            </a:extLst>
          </p:cNvPr>
          <p:cNvSpPr txBox="1"/>
          <p:nvPr/>
        </p:nvSpPr>
        <p:spPr>
          <a:xfrm>
            <a:off x="715679" y="2147888"/>
            <a:ext cx="5270783" cy="2400657"/>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القول الثاني :</a:t>
            </a:r>
          </a:p>
          <a:p>
            <a:pPr algn="ctr"/>
            <a:r>
              <a:rPr lang="ar-SA" sz="3000" dirty="0">
                <a:latin typeface="Sakkal Majalla" panose="02000000000000000000" pitchFamily="2" charset="-78"/>
                <a:cs typeface="Sakkal Majalla" panose="02000000000000000000" pitchFamily="2" charset="-78"/>
              </a:rPr>
              <a:t>وقدمه في " المقنع " و" المحرر " وغيرهما «لأنه - صَلَّى اللَّهُ عَلَيْهِ وَسَلَّمَ - قام يتهجد وحده فجاء ابن عباس فأحرم معه فصلى به النبي - صَلَّى اللَّهُ عَلَيْهِ وَسَلَّمَ -» متفق عليه</a:t>
            </a:r>
          </a:p>
        </p:txBody>
      </p:sp>
      <p:sp>
        <p:nvSpPr>
          <p:cNvPr id="13" name="مربع نص 12">
            <a:extLst>
              <a:ext uri="{FF2B5EF4-FFF2-40B4-BE49-F238E27FC236}">
                <a16:creationId xmlns:a16="http://schemas.microsoft.com/office/drawing/2014/main" id="{1EA92942-BC2F-4477-BC25-2253E679AE42}"/>
              </a:ext>
            </a:extLst>
          </p:cNvPr>
          <p:cNvSpPr txBox="1"/>
          <p:nvPr/>
        </p:nvSpPr>
        <p:spPr>
          <a:xfrm>
            <a:off x="6376988" y="2147887"/>
            <a:ext cx="5118383" cy="2400657"/>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القول الأول :</a:t>
            </a:r>
          </a:p>
          <a:p>
            <a:pPr algn="ctr"/>
            <a:r>
              <a:rPr lang="ar-SA" sz="3000" dirty="0">
                <a:latin typeface="Sakkal Majalla" panose="02000000000000000000" pitchFamily="2" charset="-78"/>
                <a:cs typeface="Sakkal Majalla" panose="02000000000000000000" pitchFamily="2" charset="-78"/>
              </a:rPr>
              <a:t>وقدمه في " المقنع " و" المحرر " وغيرهما «لأنه - صَلَّى اللَّهُ عَلَيْهِ وَسَلَّمَ - قام يتهجد وحده فجاء ابن عباس فأحرم معه فصلى به النبي - صَلَّى اللَّهُ عَلَيْهِ وَسَلَّمَ -» متفق عليه</a:t>
            </a:r>
          </a:p>
        </p:txBody>
      </p:sp>
    </p:spTree>
    <p:extLst>
      <p:ext uri="{BB962C8B-B14F-4D97-AF65-F5344CB8AC3E}">
        <p14:creationId xmlns:p14="http://schemas.microsoft.com/office/powerpoint/2010/main" val="424072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نية الانفراد </a:t>
            </a:r>
            <a:r>
              <a:rPr lang="ar-SA" sz="3000" dirty="0" err="1">
                <a:solidFill>
                  <a:srgbClr val="3C6245"/>
                </a:solidFill>
                <a:cs typeface="PT Bold Heading" panose="02010400000000000000" pitchFamily="2" charset="-78"/>
              </a:rPr>
              <a:t>للمؤتم</a:t>
            </a:r>
            <a:r>
              <a:rPr lang="ar-SA" sz="3000" dirty="0">
                <a:solidFill>
                  <a:srgbClr val="3C6245"/>
                </a:solidFill>
                <a:cs typeface="PT Bold Heading" panose="02010400000000000000" pitchFamily="2" charset="-78"/>
              </a:rPr>
              <a:t>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3">
            <a:extLst>
              <a:ext uri="{FF2B5EF4-FFF2-40B4-BE49-F238E27FC236}">
                <a16:creationId xmlns:a16="http://schemas.microsoft.com/office/drawing/2014/main" id="{ACA43169-341D-4881-80AD-71A54E258B9F}"/>
              </a:ext>
            </a:extLst>
          </p:cNvPr>
          <p:cNvSpPr/>
          <p:nvPr/>
        </p:nvSpPr>
        <p:spPr>
          <a:xfrm>
            <a:off x="1714499" y="1571625"/>
            <a:ext cx="9286875" cy="3105150"/>
          </a:xfrm>
          <a:custGeom>
            <a:avLst/>
            <a:gdLst>
              <a:gd name="connsiteX0" fmla="*/ 0 w 9286875"/>
              <a:gd name="connsiteY0" fmla="*/ 0 h 3105150"/>
              <a:gd name="connsiteX1" fmla="*/ 9286875 w 9286875"/>
              <a:gd name="connsiteY1" fmla="*/ 0 h 3105150"/>
              <a:gd name="connsiteX2" fmla="*/ 9286875 w 9286875"/>
              <a:gd name="connsiteY2" fmla="*/ 3105150 h 3105150"/>
              <a:gd name="connsiteX3" fmla="*/ 0 w 9286875"/>
              <a:gd name="connsiteY3" fmla="*/ 3105150 h 3105150"/>
              <a:gd name="connsiteX4" fmla="*/ 0 w 9286875"/>
              <a:gd name="connsiteY4" fmla="*/ 0 h 310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875" h="3105150" fill="none" extrusionOk="0">
                <a:moveTo>
                  <a:pt x="0" y="0"/>
                </a:moveTo>
                <a:cubicBezTo>
                  <a:pt x="4294165" y="27360"/>
                  <a:pt x="7597719" y="-167122"/>
                  <a:pt x="9286875" y="0"/>
                </a:cubicBezTo>
                <a:cubicBezTo>
                  <a:pt x="9197009" y="1215858"/>
                  <a:pt x="9432021" y="2387018"/>
                  <a:pt x="9286875" y="3105150"/>
                </a:cubicBezTo>
                <a:cubicBezTo>
                  <a:pt x="5749442" y="3088088"/>
                  <a:pt x="2311392" y="3005580"/>
                  <a:pt x="0" y="3105150"/>
                </a:cubicBezTo>
                <a:cubicBezTo>
                  <a:pt x="87400" y="2577587"/>
                  <a:pt x="-112311" y="355620"/>
                  <a:pt x="0" y="0"/>
                </a:cubicBezTo>
                <a:close/>
              </a:path>
              <a:path w="9286875" h="3105150" stroke="0" extrusionOk="0">
                <a:moveTo>
                  <a:pt x="0" y="0"/>
                </a:moveTo>
                <a:cubicBezTo>
                  <a:pt x="1871388" y="130864"/>
                  <a:pt x="5637012" y="108512"/>
                  <a:pt x="9286875" y="0"/>
                </a:cubicBezTo>
                <a:cubicBezTo>
                  <a:pt x="9137810" y="661487"/>
                  <a:pt x="9352170" y="1738325"/>
                  <a:pt x="9286875" y="3105150"/>
                </a:cubicBezTo>
                <a:cubicBezTo>
                  <a:pt x="5025175" y="3270744"/>
                  <a:pt x="4322306" y="3197603"/>
                  <a:pt x="0" y="3105150"/>
                </a:cubicBezTo>
                <a:cubicBezTo>
                  <a:pt x="-155630" y="1956871"/>
                  <a:pt x="-105315" y="636148"/>
                  <a:pt x="0" y="0"/>
                </a:cubicBezTo>
                <a:close/>
              </a:path>
            </a:pathLst>
          </a:custGeom>
          <a:solidFill>
            <a:srgbClr val="FCDCDB"/>
          </a:solidFill>
          <a:ln w="3175">
            <a:solidFill>
              <a:schemeClr val="tx1"/>
            </a:solidFill>
            <a:extLst>
              <a:ext uri="{C807C97D-BFC1-408E-A445-0C87EB9F89A2}">
                <ask:lineSketchStyleProps xmlns:ask="http://schemas.microsoft.com/office/drawing/2018/sketchyshapes" sd="4213870285">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chemeClr val="tx1"/>
                </a:solidFill>
                <a:effectLst/>
                <a:latin typeface="Sakkal Majalla" panose="02000000000000000000" pitchFamily="2" charset="-78"/>
                <a:cs typeface="Sakkal Majalla" panose="02000000000000000000" pitchFamily="2" charset="-78"/>
              </a:rPr>
              <a:t>وإن انفرد أي نوى الانفراد مؤتم بلا عذر</a:t>
            </a:r>
          </a:p>
          <a:p>
            <a:pPr marL="514350" indent="-514350">
              <a:buFont typeface="+mj-lt"/>
              <a:buAutoNum type="arabicPeriod"/>
            </a:pPr>
            <a:r>
              <a:rPr lang="ar-SA" sz="3000" dirty="0">
                <a:solidFill>
                  <a:schemeClr val="tx1"/>
                </a:solidFill>
                <a:effectLst/>
                <a:latin typeface="Sakkal Majalla" panose="02000000000000000000" pitchFamily="2" charset="-78"/>
                <a:cs typeface="Sakkal Majalla" panose="02000000000000000000" pitchFamily="2" charset="-78"/>
              </a:rPr>
              <a:t> كمرض</a:t>
            </a:r>
          </a:p>
          <a:p>
            <a:pPr marL="514350" indent="-514350">
              <a:buFont typeface="+mj-lt"/>
              <a:buAutoNum type="arabicPeriod"/>
            </a:pPr>
            <a:r>
              <a:rPr lang="ar-SA" sz="3000" dirty="0">
                <a:solidFill>
                  <a:schemeClr val="tx1"/>
                </a:solidFill>
                <a:effectLst/>
                <a:latin typeface="Sakkal Majalla" panose="02000000000000000000" pitchFamily="2" charset="-78"/>
                <a:cs typeface="Sakkal Majalla" panose="02000000000000000000" pitchFamily="2" charset="-78"/>
              </a:rPr>
              <a:t>وغلبة نعاس </a:t>
            </a:r>
          </a:p>
          <a:p>
            <a:pPr marL="514350" indent="-514350">
              <a:buFont typeface="+mj-lt"/>
              <a:buAutoNum type="arabicPeriod"/>
            </a:pPr>
            <a:r>
              <a:rPr lang="ar-SA" sz="3000" dirty="0">
                <a:solidFill>
                  <a:schemeClr val="tx1"/>
                </a:solidFill>
                <a:effectLst/>
                <a:latin typeface="Sakkal Majalla" panose="02000000000000000000" pitchFamily="2" charset="-78"/>
                <a:cs typeface="Sakkal Majalla" panose="02000000000000000000" pitchFamily="2" charset="-78"/>
              </a:rPr>
              <a:t>وتطويل إمام </a:t>
            </a:r>
          </a:p>
          <a:p>
            <a:r>
              <a:rPr lang="ar-SA" sz="3000" dirty="0">
                <a:solidFill>
                  <a:schemeClr val="tx1"/>
                </a:solidFill>
                <a:effectLst/>
                <a:latin typeface="Sakkal Majalla" panose="02000000000000000000" pitchFamily="2" charset="-78"/>
                <a:cs typeface="Sakkal Majalla" panose="02000000000000000000" pitchFamily="2" charset="-78"/>
              </a:rPr>
              <a:t>بطلت صلاته؛ لتركه متابعة إمامه ولعذر صحت، فإن فارقه في ثانية جمعة لعذر أتمها جمعة.</a:t>
            </a:r>
          </a:p>
        </p:txBody>
      </p:sp>
    </p:spTree>
    <p:extLst>
      <p:ext uri="{BB962C8B-B14F-4D97-AF65-F5344CB8AC3E}">
        <p14:creationId xmlns:p14="http://schemas.microsoft.com/office/powerpoint/2010/main" val="7367477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2297598" y="946396"/>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صلاة المأموم اذا بطلت صلاة الإمام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قوس متوسط مزدوج 3">
            <a:extLst>
              <a:ext uri="{FF2B5EF4-FFF2-40B4-BE49-F238E27FC236}">
                <a16:creationId xmlns:a16="http://schemas.microsoft.com/office/drawing/2014/main" id="{E3EAED73-80D7-43E9-9745-C53434986321}"/>
              </a:ext>
            </a:extLst>
          </p:cNvPr>
          <p:cNvSpPr/>
          <p:nvPr/>
        </p:nvSpPr>
        <p:spPr>
          <a:xfrm>
            <a:off x="3070984" y="1998702"/>
            <a:ext cx="6343650" cy="553998"/>
          </a:xfrm>
          <a:custGeom>
            <a:avLst/>
            <a:gdLst>
              <a:gd name="connsiteX0" fmla="*/ 0 w 6343650"/>
              <a:gd name="connsiteY0" fmla="*/ 92335 h 553998"/>
              <a:gd name="connsiteX1" fmla="*/ 92335 w 6343650"/>
              <a:gd name="connsiteY1" fmla="*/ 0 h 553998"/>
              <a:gd name="connsiteX2" fmla="*/ 6251315 w 6343650"/>
              <a:gd name="connsiteY2" fmla="*/ 0 h 553998"/>
              <a:gd name="connsiteX3" fmla="*/ 6343650 w 6343650"/>
              <a:gd name="connsiteY3" fmla="*/ 92335 h 553998"/>
              <a:gd name="connsiteX4" fmla="*/ 6343650 w 6343650"/>
              <a:gd name="connsiteY4" fmla="*/ 461663 h 553998"/>
              <a:gd name="connsiteX5" fmla="*/ 6251315 w 6343650"/>
              <a:gd name="connsiteY5" fmla="*/ 553998 h 553998"/>
              <a:gd name="connsiteX6" fmla="*/ 92335 w 6343650"/>
              <a:gd name="connsiteY6" fmla="*/ 553998 h 553998"/>
              <a:gd name="connsiteX7" fmla="*/ 0 w 6343650"/>
              <a:gd name="connsiteY7" fmla="*/ 461663 h 553998"/>
              <a:gd name="connsiteX8" fmla="*/ 0 w 6343650"/>
              <a:gd name="connsiteY8" fmla="*/ 92335 h 553998"/>
              <a:gd name="connsiteX0" fmla="*/ 92335 w 6343650"/>
              <a:gd name="connsiteY0" fmla="*/ 553998 h 553998"/>
              <a:gd name="connsiteX1" fmla="*/ 0 w 6343650"/>
              <a:gd name="connsiteY1" fmla="*/ 461663 h 553998"/>
              <a:gd name="connsiteX2" fmla="*/ 0 w 6343650"/>
              <a:gd name="connsiteY2" fmla="*/ 92335 h 553998"/>
              <a:gd name="connsiteX3" fmla="*/ 92335 w 6343650"/>
              <a:gd name="connsiteY3" fmla="*/ 0 h 553998"/>
              <a:gd name="connsiteX4" fmla="*/ 6251315 w 6343650"/>
              <a:gd name="connsiteY4" fmla="*/ 0 h 553998"/>
              <a:gd name="connsiteX5" fmla="*/ 6343650 w 6343650"/>
              <a:gd name="connsiteY5" fmla="*/ 92335 h 553998"/>
              <a:gd name="connsiteX6" fmla="*/ 6343650 w 6343650"/>
              <a:gd name="connsiteY6" fmla="*/ 461663 h 553998"/>
              <a:gd name="connsiteX7" fmla="*/ 6251315 w 6343650"/>
              <a:gd name="connsiteY7" fmla="*/ 553998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3650" h="553998" stroke="0" extrusionOk="0">
                <a:moveTo>
                  <a:pt x="0" y="92335"/>
                </a:moveTo>
                <a:cubicBezTo>
                  <a:pt x="-8434" y="42803"/>
                  <a:pt x="48297" y="-6788"/>
                  <a:pt x="92335" y="0"/>
                </a:cubicBezTo>
                <a:cubicBezTo>
                  <a:pt x="2038038" y="-138578"/>
                  <a:pt x="3515427" y="66592"/>
                  <a:pt x="6251315" y="0"/>
                </a:cubicBezTo>
                <a:cubicBezTo>
                  <a:pt x="6308827" y="-7095"/>
                  <a:pt x="6343626" y="40540"/>
                  <a:pt x="6343650" y="92335"/>
                </a:cubicBezTo>
                <a:cubicBezTo>
                  <a:pt x="6342423" y="172889"/>
                  <a:pt x="6325265" y="309355"/>
                  <a:pt x="6343650" y="461663"/>
                </a:cubicBezTo>
                <a:cubicBezTo>
                  <a:pt x="6343009" y="521927"/>
                  <a:pt x="6303091" y="552341"/>
                  <a:pt x="6251315" y="553998"/>
                </a:cubicBezTo>
                <a:cubicBezTo>
                  <a:pt x="5161692" y="597916"/>
                  <a:pt x="898232" y="430657"/>
                  <a:pt x="92335" y="553998"/>
                </a:cubicBezTo>
                <a:cubicBezTo>
                  <a:pt x="32186" y="552740"/>
                  <a:pt x="-8" y="516419"/>
                  <a:pt x="0" y="461663"/>
                </a:cubicBezTo>
                <a:cubicBezTo>
                  <a:pt x="-1393" y="361355"/>
                  <a:pt x="-18056" y="132036"/>
                  <a:pt x="0" y="92335"/>
                </a:cubicBezTo>
                <a:close/>
              </a:path>
              <a:path w="6343650" h="553998" fill="none" extrusionOk="0">
                <a:moveTo>
                  <a:pt x="92335" y="553998"/>
                </a:moveTo>
                <a:cubicBezTo>
                  <a:pt x="37391" y="559790"/>
                  <a:pt x="-2284" y="520917"/>
                  <a:pt x="0" y="461663"/>
                </a:cubicBezTo>
                <a:cubicBezTo>
                  <a:pt x="-155" y="348533"/>
                  <a:pt x="-20994" y="146315"/>
                  <a:pt x="0" y="92335"/>
                </a:cubicBezTo>
                <a:cubicBezTo>
                  <a:pt x="-3076" y="43984"/>
                  <a:pt x="42669" y="-490"/>
                  <a:pt x="92335" y="0"/>
                </a:cubicBezTo>
                <a:moveTo>
                  <a:pt x="6251315" y="0"/>
                </a:moveTo>
                <a:cubicBezTo>
                  <a:pt x="6303888" y="943"/>
                  <a:pt x="6340643" y="34056"/>
                  <a:pt x="6343650" y="92335"/>
                </a:cubicBezTo>
                <a:cubicBezTo>
                  <a:pt x="6313620" y="249700"/>
                  <a:pt x="6337627" y="421710"/>
                  <a:pt x="6343650" y="461663"/>
                </a:cubicBezTo>
                <a:cubicBezTo>
                  <a:pt x="6344677" y="516431"/>
                  <a:pt x="6305120" y="553233"/>
                  <a:pt x="6251315" y="553998"/>
                </a:cubicBezTo>
              </a:path>
              <a:path w="6343650" h="553998" fill="none" stroke="0" extrusionOk="0">
                <a:moveTo>
                  <a:pt x="92335" y="553998"/>
                </a:moveTo>
                <a:cubicBezTo>
                  <a:pt x="39429" y="560839"/>
                  <a:pt x="-1784" y="513508"/>
                  <a:pt x="0" y="461663"/>
                </a:cubicBezTo>
                <a:cubicBezTo>
                  <a:pt x="25548" y="422699"/>
                  <a:pt x="-6842" y="138275"/>
                  <a:pt x="0" y="92335"/>
                </a:cubicBezTo>
                <a:cubicBezTo>
                  <a:pt x="-2546" y="41050"/>
                  <a:pt x="43890" y="12"/>
                  <a:pt x="92335" y="0"/>
                </a:cubicBezTo>
                <a:moveTo>
                  <a:pt x="6251315" y="0"/>
                </a:moveTo>
                <a:cubicBezTo>
                  <a:pt x="6300616" y="1298"/>
                  <a:pt x="6347699" y="50376"/>
                  <a:pt x="6343650" y="92335"/>
                </a:cubicBezTo>
                <a:cubicBezTo>
                  <a:pt x="6365747" y="164633"/>
                  <a:pt x="6337414" y="369283"/>
                  <a:pt x="6343650" y="461663"/>
                </a:cubicBezTo>
                <a:cubicBezTo>
                  <a:pt x="6339826" y="503609"/>
                  <a:pt x="6309594" y="550505"/>
                  <a:pt x="6251315" y="553998"/>
                </a:cubicBezTo>
              </a:path>
            </a:pathLst>
          </a:custGeom>
          <a:solidFill>
            <a:srgbClr val="FCDCDB"/>
          </a:solidFill>
          <a:ln w="3175">
            <a:solidFill>
              <a:schemeClr val="tx1"/>
            </a:solidFill>
            <a:extLst>
              <a:ext uri="{C807C97D-BFC1-408E-A445-0C87EB9F89A2}">
                <ask:lineSketchStyleProps xmlns:ask="http://schemas.microsoft.com/office/drawing/2018/sketchyshapes" sd="1850019669">
                  <a:prstGeom prst="bracketPair">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i="0" dirty="0">
                <a:effectLst/>
                <a:latin typeface="Sakkal Majalla" panose="02000000000000000000" pitchFamily="2" charset="-78"/>
                <a:cs typeface="Sakkal Majalla" panose="02000000000000000000" pitchFamily="2" charset="-78"/>
              </a:rPr>
              <a:t>وتبطل صلاة مأموم ببطلان صلاة إمامه لعذر، أو غيره</a:t>
            </a:r>
            <a:endParaRPr lang="ar-SA" sz="3000" dirty="0">
              <a:latin typeface="Sakkal Majalla" panose="02000000000000000000" pitchFamily="2" charset="-78"/>
              <a:cs typeface="Sakkal Majalla" panose="02000000000000000000" pitchFamily="2" charset="-78"/>
            </a:endParaRPr>
          </a:p>
        </p:txBody>
      </p:sp>
      <p:sp>
        <p:nvSpPr>
          <p:cNvPr id="5" name="مستطيل: زوايا مستديرة 4">
            <a:extLst>
              <a:ext uri="{FF2B5EF4-FFF2-40B4-BE49-F238E27FC236}">
                <a16:creationId xmlns:a16="http://schemas.microsoft.com/office/drawing/2014/main" id="{4DE17B10-F19B-4A58-996A-250FAE43EC8E}"/>
              </a:ext>
            </a:extLst>
          </p:cNvPr>
          <p:cNvSpPr/>
          <p:nvPr/>
        </p:nvSpPr>
        <p:spPr>
          <a:xfrm>
            <a:off x="1827972" y="2762250"/>
            <a:ext cx="8829675" cy="1333500"/>
          </a:xfrm>
          <a:prstGeom prst="round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فلا استخلاف أي فليس للإمام أن يستخلف من يتم بهم إن سبقه الحدث، ولا تبطل صلاة إمام ببطلان صلاة مأموم ويتمها منفردا</a:t>
            </a:r>
            <a:endParaRPr lang="ar-SA" sz="3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11519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1253573" y="1346447"/>
            <a:ext cx="8920163"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ما إذا احرم الإمام الراتب بمن أحرم لهم نائبة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قوس متوسط مزدوج 3">
            <a:extLst>
              <a:ext uri="{FF2B5EF4-FFF2-40B4-BE49-F238E27FC236}">
                <a16:creationId xmlns:a16="http://schemas.microsoft.com/office/drawing/2014/main" id="{E2856AE6-6F7D-4ECE-94F4-5290BEF5DCBD}"/>
              </a:ext>
            </a:extLst>
          </p:cNvPr>
          <p:cNvSpPr/>
          <p:nvPr/>
        </p:nvSpPr>
        <p:spPr>
          <a:xfrm>
            <a:off x="1869800" y="2343150"/>
            <a:ext cx="8782050" cy="2171700"/>
          </a:xfrm>
          <a:custGeom>
            <a:avLst/>
            <a:gdLst>
              <a:gd name="connsiteX0" fmla="*/ 0 w 8782050"/>
              <a:gd name="connsiteY0" fmla="*/ 361957 h 2171700"/>
              <a:gd name="connsiteX1" fmla="*/ 361957 w 8782050"/>
              <a:gd name="connsiteY1" fmla="*/ 0 h 2171700"/>
              <a:gd name="connsiteX2" fmla="*/ 8420093 w 8782050"/>
              <a:gd name="connsiteY2" fmla="*/ 0 h 2171700"/>
              <a:gd name="connsiteX3" fmla="*/ 8782050 w 8782050"/>
              <a:gd name="connsiteY3" fmla="*/ 361957 h 2171700"/>
              <a:gd name="connsiteX4" fmla="*/ 8782050 w 8782050"/>
              <a:gd name="connsiteY4" fmla="*/ 1809743 h 2171700"/>
              <a:gd name="connsiteX5" fmla="*/ 8420093 w 8782050"/>
              <a:gd name="connsiteY5" fmla="*/ 2171700 h 2171700"/>
              <a:gd name="connsiteX6" fmla="*/ 361957 w 8782050"/>
              <a:gd name="connsiteY6" fmla="*/ 2171700 h 2171700"/>
              <a:gd name="connsiteX7" fmla="*/ 0 w 8782050"/>
              <a:gd name="connsiteY7" fmla="*/ 1809743 h 2171700"/>
              <a:gd name="connsiteX8" fmla="*/ 0 w 8782050"/>
              <a:gd name="connsiteY8" fmla="*/ 361957 h 2171700"/>
              <a:gd name="connsiteX0" fmla="*/ 361957 w 8782050"/>
              <a:gd name="connsiteY0" fmla="*/ 2171700 h 2171700"/>
              <a:gd name="connsiteX1" fmla="*/ 0 w 8782050"/>
              <a:gd name="connsiteY1" fmla="*/ 1809743 h 2171700"/>
              <a:gd name="connsiteX2" fmla="*/ 0 w 8782050"/>
              <a:gd name="connsiteY2" fmla="*/ 361957 h 2171700"/>
              <a:gd name="connsiteX3" fmla="*/ 361957 w 8782050"/>
              <a:gd name="connsiteY3" fmla="*/ 0 h 2171700"/>
              <a:gd name="connsiteX4" fmla="*/ 8420093 w 8782050"/>
              <a:gd name="connsiteY4" fmla="*/ 0 h 2171700"/>
              <a:gd name="connsiteX5" fmla="*/ 8782050 w 8782050"/>
              <a:gd name="connsiteY5" fmla="*/ 361957 h 2171700"/>
              <a:gd name="connsiteX6" fmla="*/ 8782050 w 8782050"/>
              <a:gd name="connsiteY6" fmla="*/ 1809743 h 2171700"/>
              <a:gd name="connsiteX7" fmla="*/ 8420093 w 8782050"/>
              <a:gd name="connsiteY7" fmla="*/ 21717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2050" h="2171700" stroke="0" extrusionOk="0">
                <a:moveTo>
                  <a:pt x="0" y="361957"/>
                </a:moveTo>
                <a:cubicBezTo>
                  <a:pt x="11149" y="171540"/>
                  <a:pt x="147355" y="-6157"/>
                  <a:pt x="361957" y="0"/>
                </a:cubicBezTo>
                <a:cubicBezTo>
                  <a:pt x="1206539" y="51681"/>
                  <a:pt x="4471836" y="62287"/>
                  <a:pt x="8420093" y="0"/>
                </a:cubicBezTo>
                <a:cubicBezTo>
                  <a:pt x="8635069" y="33666"/>
                  <a:pt x="8792371" y="163953"/>
                  <a:pt x="8782050" y="361957"/>
                </a:cubicBezTo>
                <a:cubicBezTo>
                  <a:pt x="8906582" y="801529"/>
                  <a:pt x="8852963" y="1322429"/>
                  <a:pt x="8782050" y="1809743"/>
                </a:cubicBezTo>
                <a:cubicBezTo>
                  <a:pt x="8791579" y="2012492"/>
                  <a:pt x="8603664" y="2184990"/>
                  <a:pt x="8420093" y="2171700"/>
                </a:cubicBezTo>
                <a:cubicBezTo>
                  <a:pt x="7231139" y="2264615"/>
                  <a:pt x="1814802" y="2221729"/>
                  <a:pt x="361957" y="2171700"/>
                </a:cubicBezTo>
                <a:cubicBezTo>
                  <a:pt x="186340" y="2197262"/>
                  <a:pt x="5808" y="2029219"/>
                  <a:pt x="0" y="1809743"/>
                </a:cubicBezTo>
                <a:cubicBezTo>
                  <a:pt x="127137" y="1536865"/>
                  <a:pt x="-47257" y="552671"/>
                  <a:pt x="0" y="361957"/>
                </a:cubicBezTo>
                <a:close/>
              </a:path>
              <a:path w="8782050" h="2171700" fill="none" extrusionOk="0">
                <a:moveTo>
                  <a:pt x="361957" y="2171700"/>
                </a:moveTo>
                <a:cubicBezTo>
                  <a:pt x="187903" y="2160461"/>
                  <a:pt x="-33214" y="1990830"/>
                  <a:pt x="0" y="1809743"/>
                </a:cubicBezTo>
                <a:cubicBezTo>
                  <a:pt x="-57853" y="1500576"/>
                  <a:pt x="-94895" y="987635"/>
                  <a:pt x="0" y="361957"/>
                </a:cubicBezTo>
                <a:cubicBezTo>
                  <a:pt x="-29182" y="185292"/>
                  <a:pt x="193919" y="10842"/>
                  <a:pt x="361957" y="0"/>
                </a:cubicBezTo>
                <a:moveTo>
                  <a:pt x="8420093" y="0"/>
                </a:moveTo>
                <a:cubicBezTo>
                  <a:pt x="8643103" y="16023"/>
                  <a:pt x="8762776" y="156449"/>
                  <a:pt x="8782050" y="361957"/>
                </a:cubicBezTo>
                <a:cubicBezTo>
                  <a:pt x="8748519" y="638662"/>
                  <a:pt x="8879817" y="1502911"/>
                  <a:pt x="8782050" y="1809743"/>
                </a:cubicBezTo>
                <a:cubicBezTo>
                  <a:pt x="8767060" y="2019477"/>
                  <a:pt x="8608796" y="2168462"/>
                  <a:pt x="8420093" y="2171700"/>
                </a:cubicBezTo>
              </a:path>
              <a:path w="8782050" h="2171700" fill="none" stroke="0" extrusionOk="0">
                <a:moveTo>
                  <a:pt x="361957" y="2171700"/>
                </a:moveTo>
                <a:cubicBezTo>
                  <a:pt x="142780" y="2165791"/>
                  <a:pt x="13254" y="2028985"/>
                  <a:pt x="0" y="1809743"/>
                </a:cubicBezTo>
                <a:cubicBezTo>
                  <a:pt x="21365" y="1421484"/>
                  <a:pt x="-43352" y="778705"/>
                  <a:pt x="0" y="361957"/>
                </a:cubicBezTo>
                <a:cubicBezTo>
                  <a:pt x="24334" y="160460"/>
                  <a:pt x="147408" y="-12389"/>
                  <a:pt x="361957" y="0"/>
                </a:cubicBezTo>
                <a:moveTo>
                  <a:pt x="8420093" y="0"/>
                </a:moveTo>
                <a:cubicBezTo>
                  <a:pt x="8632117" y="-29726"/>
                  <a:pt x="8762474" y="149171"/>
                  <a:pt x="8782050" y="361957"/>
                </a:cubicBezTo>
                <a:cubicBezTo>
                  <a:pt x="8716179" y="665735"/>
                  <a:pt x="8711145" y="1184979"/>
                  <a:pt x="8782050" y="1809743"/>
                </a:cubicBezTo>
                <a:cubicBezTo>
                  <a:pt x="8782942" y="2006053"/>
                  <a:pt x="8658687" y="2173020"/>
                  <a:pt x="8420093" y="2171700"/>
                </a:cubicBezTo>
              </a:path>
            </a:pathLst>
          </a:custGeom>
          <a:solidFill>
            <a:srgbClr val="87A4D8"/>
          </a:solidFill>
          <a:ln w="28575">
            <a:solidFill>
              <a:schemeClr val="tx1"/>
            </a:solidFill>
            <a:extLst>
              <a:ext uri="{C807C97D-BFC1-408E-A445-0C87EB9F89A2}">
                <ask:lineSketchStyleProps xmlns:ask="http://schemas.microsoft.com/office/drawing/2018/sketchyshapes" sd="4217283819">
                  <a:prstGeom prst="bracketPair">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marL="457200" indent="-457200" algn="ctr">
              <a:buFont typeface="Arial" panose="020B0604020202020204" pitchFamily="34" charset="0"/>
              <a:buChar char="•"/>
            </a:pPr>
            <a:r>
              <a:rPr lang="ar-SA" sz="3000" i="0" dirty="0">
                <a:effectLst/>
                <a:latin typeface="Sakkal Majalla" panose="02000000000000000000" pitchFamily="2" charset="-78"/>
                <a:cs typeface="Sakkal Majalla" panose="02000000000000000000" pitchFamily="2" charset="-78"/>
              </a:rPr>
              <a:t>وإن أحرم إمام الحي أي الراتب بمن أي بمأمومين أحرم بهم نائبه لغيبته وبنى على صلاة نائبه وعاد الإمام النائب مؤتما صح</a:t>
            </a:r>
          </a:p>
          <a:p>
            <a:pPr algn="ctr"/>
            <a:r>
              <a:rPr lang="ar-SA" sz="3000" i="0" dirty="0">
                <a:effectLst/>
                <a:latin typeface="Sakkal Majalla" panose="02000000000000000000" pitchFamily="2" charset="-78"/>
                <a:cs typeface="Sakkal Majalla" panose="02000000000000000000" pitchFamily="2" charset="-78"/>
              </a:rPr>
              <a:t> «لأن أبا بكر صلى فجاء النبي - صَلَّى اللَّهُ عَلَيْهِ وَسَلَّمَ - والناس في الصلاة فتخلص حتى وقف في الصف وتقدم فصلى بهم» ، متفق عليه.</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858365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FECF215E-3FE1-488C-84FB-A8159208E666}"/>
              </a:ext>
            </a:extLst>
          </p:cNvPr>
          <p:cNvSpPr txBox="1"/>
          <p:nvPr/>
        </p:nvSpPr>
        <p:spPr>
          <a:xfrm>
            <a:off x="4593952" y="617577"/>
            <a:ext cx="71170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a:t>
            </a:r>
            <a:r>
              <a:rPr lang="ar-SA" sz="3000" dirty="0" err="1">
                <a:solidFill>
                  <a:srgbClr val="3C6245"/>
                </a:solidFill>
                <a:cs typeface="PT Bold Heading" panose="02010400000000000000" pitchFamily="2" charset="-78"/>
              </a:rPr>
              <a:t>ائتمام</a:t>
            </a:r>
            <a:r>
              <a:rPr lang="ar-SA" sz="3000" dirty="0">
                <a:solidFill>
                  <a:srgbClr val="3C6245"/>
                </a:solidFill>
                <a:cs typeface="PT Bold Heading" panose="02010400000000000000" pitchFamily="2" charset="-78"/>
              </a:rPr>
              <a:t> المسبوق بمثله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3">
            <a:extLst>
              <a:ext uri="{FF2B5EF4-FFF2-40B4-BE49-F238E27FC236}">
                <a16:creationId xmlns:a16="http://schemas.microsoft.com/office/drawing/2014/main" id="{52960CEE-E7A6-4659-A788-3AF303E85A12}"/>
              </a:ext>
            </a:extLst>
          </p:cNvPr>
          <p:cNvSpPr/>
          <p:nvPr/>
        </p:nvSpPr>
        <p:spPr>
          <a:xfrm>
            <a:off x="6553200" y="1789152"/>
            <a:ext cx="4810125" cy="553999"/>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وإن سُبق اثنان فأكثر ببعض الصلاة :</a:t>
            </a:r>
          </a:p>
        </p:txBody>
      </p:sp>
      <p:sp>
        <p:nvSpPr>
          <p:cNvPr id="5" name="مستطيل 4">
            <a:extLst>
              <a:ext uri="{FF2B5EF4-FFF2-40B4-BE49-F238E27FC236}">
                <a16:creationId xmlns:a16="http://schemas.microsoft.com/office/drawing/2014/main" id="{654477CC-C68B-486C-9DC5-B04AEB5C226D}"/>
              </a:ext>
            </a:extLst>
          </p:cNvPr>
          <p:cNvSpPr/>
          <p:nvPr/>
        </p:nvSpPr>
        <p:spPr>
          <a:xfrm>
            <a:off x="2990850" y="2620790"/>
            <a:ext cx="7343775" cy="553998"/>
          </a:xfrm>
          <a:prstGeom prst="rect">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فأتم أحدهما بصاحبه في قضاء ما فاتهما</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a16="http://schemas.microsoft.com/office/drawing/2014/main" id="{A12B6227-D966-4DE5-94BF-222771A0314D}"/>
              </a:ext>
            </a:extLst>
          </p:cNvPr>
          <p:cNvSpPr/>
          <p:nvPr/>
        </p:nvSpPr>
        <p:spPr>
          <a:xfrm>
            <a:off x="2990850" y="3218542"/>
            <a:ext cx="7343775" cy="553998"/>
          </a:xfrm>
          <a:prstGeom prst="rect">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و ائتم مقيم بمثله إذا سلم إمام مسافر</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0" name="مستطيل 9">
            <a:extLst>
              <a:ext uri="{FF2B5EF4-FFF2-40B4-BE49-F238E27FC236}">
                <a16:creationId xmlns:a16="http://schemas.microsoft.com/office/drawing/2014/main" id="{DEC3353E-E8F4-4E62-924C-76FA961247EB}"/>
              </a:ext>
            </a:extLst>
          </p:cNvPr>
          <p:cNvSpPr/>
          <p:nvPr/>
        </p:nvSpPr>
        <p:spPr>
          <a:xfrm>
            <a:off x="7186612" y="3968324"/>
            <a:ext cx="1771650" cy="553998"/>
          </a:xfrm>
          <a:prstGeom prst="rect">
            <a:avLst/>
          </a:prstGeom>
          <a:solidFill>
            <a:srgbClr val="848A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صح </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5696BB91-66F7-4ABC-BEA1-AFD4FD267A0E}"/>
              </a:ext>
            </a:extLst>
          </p:cNvPr>
          <p:cNvSpPr txBox="1"/>
          <p:nvPr/>
        </p:nvSpPr>
        <p:spPr>
          <a:xfrm>
            <a:off x="9267825" y="3960852"/>
            <a:ext cx="1066800"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Tree>
    <p:extLst>
      <p:ext uri="{BB962C8B-B14F-4D97-AF65-F5344CB8AC3E}">
        <p14:creationId xmlns:p14="http://schemas.microsoft.com/office/powerpoint/2010/main" val="36315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C56C4278-A6D7-41D6-9552-09104EDE4071}"/>
              </a:ext>
            </a:extLst>
          </p:cNvPr>
          <p:cNvPicPr>
            <a:picLocks noChangeAspect="1"/>
          </p:cNvPicPr>
          <p:nvPr/>
        </p:nvPicPr>
        <p:blipFill>
          <a:blip r:embed="rId2"/>
          <a:stretch>
            <a:fillRect/>
          </a:stretch>
        </p:blipFill>
        <p:spPr>
          <a:xfrm>
            <a:off x="0" y="876"/>
            <a:ext cx="12192000" cy="6858000"/>
          </a:xfrm>
          <a:prstGeom prst="rect">
            <a:avLst/>
          </a:prstGeom>
        </p:spPr>
      </p:pic>
      <p:sp>
        <p:nvSpPr>
          <p:cNvPr id="5" name="مستطيل 4">
            <a:extLst>
              <a:ext uri="{FF2B5EF4-FFF2-40B4-BE49-F238E27FC236}">
                <a16:creationId xmlns:a16="http://schemas.microsoft.com/office/drawing/2014/main" id="{1A5C29B8-2ECF-4D9C-BE43-011CCAE2E5EF}"/>
              </a:ext>
            </a:extLst>
          </p:cNvPr>
          <p:cNvSpPr/>
          <p:nvPr/>
        </p:nvSpPr>
        <p:spPr>
          <a:xfrm>
            <a:off x="2228850" y="590549"/>
            <a:ext cx="8496300" cy="80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الأسئلة :</a:t>
            </a:r>
          </a:p>
        </p:txBody>
      </p:sp>
      <p:sp>
        <p:nvSpPr>
          <p:cNvPr id="6" name="مربع نص 5">
            <a:extLst>
              <a:ext uri="{FF2B5EF4-FFF2-40B4-BE49-F238E27FC236}">
                <a16:creationId xmlns:a16="http://schemas.microsoft.com/office/drawing/2014/main" id="{6DC98EA4-BBD2-4964-A79D-005662104E55}"/>
              </a:ext>
            </a:extLst>
          </p:cNvPr>
          <p:cNvSpPr txBox="1"/>
          <p:nvPr/>
        </p:nvSpPr>
        <p:spPr>
          <a:xfrm>
            <a:off x="6411154" y="1176604"/>
            <a:ext cx="5391150"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اختر الإجابة الصحيحة ؟</a:t>
            </a:r>
          </a:p>
        </p:txBody>
      </p:sp>
      <p:sp>
        <p:nvSpPr>
          <p:cNvPr id="8" name="مربع نص 7">
            <a:extLst>
              <a:ext uri="{FF2B5EF4-FFF2-40B4-BE49-F238E27FC236}">
                <a16:creationId xmlns:a16="http://schemas.microsoft.com/office/drawing/2014/main" id="{43F3B80E-292E-429B-B9CC-161B5927DF60}"/>
              </a:ext>
            </a:extLst>
          </p:cNvPr>
          <p:cNvSpPr txBox="1"/>
          <p:nvPr/>
        </p:nvSpPr>
        <p:spPr>
          <a:xfrm>
            <a:off x="4169050" y="1887878"/>
            <a:ext cx="706755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يدرك وقت الصلاة :</a:t>
            </a:r>
          </a:p>
        </p:txBody>
      </p:sp>
      <p:sp>
        <p:nvSpPr>
          <p:cNvPr id="9" name="شكل بيضاوي 8">
            <a:extLst>
              <a:ext uri="{FF2B5EF4-FFF2-40B4-BE49-F238E27FC236}">
                <a16:creationId xmlns:a16="http://schemas.microsoft.com/office/drawing/2014/main" id="{29793393-63D8-4361-837E-466FD9E25B11}"/>
              </a:ext>
            </a:extLst>
          </p:cNvPr>
          <p:cNvSpPr/>
          <p:nvPr/>
        </p:nvSpPr>
        <p:spPr>
          <a:xfrm>
            <a:off x="5815218" y="2441153"/>
            <a:ext cx="1743075" cy="1398627"/>
          </a:xfrm>
          <a:custGeom>
            <a:avLst/>
            <a:gdLst>
              <a:gd name="connsiteX0" fmla="*/ 0 w 1743075"/>
              <a:gd name="connsiteY0" fmla="*/ 699314 h 1398627"/>
              <a:gd name="connsiteX1" fmla="*/ 871538 w 1743075"/>
              <a:gd name="connsiteY1" fmla="*/ 0 h 1398627"/>
              <a:gd name="connsiteX2" fmla="*/ 1743076 w 1743075"/>
              <a:gd name="connsiteY2" fmla="*/ 699314 h 1398627"/>
              <a:gd name="connsiteX3" fmla="*/ 871538 w 1743075"/>
              <a:gd name="connsiteY3" fmla="*/ 1398628 h 1398627"/>
              <a:gd name="connsiteX4" fmla="*/ 0 w 1743075"/>
              <a:gd name="connsiteY4" fmla="*/ 699314 h 139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5" h="1398627" fill="none" extrusionOk="0">
                <a:moveTo>
                  <a:pt x="0" y="699314"/>
                </a:moveTo>
                <a:cubicBezTo>
                  <a:pt x="59451" y="293929"/>
                  <a:pt x="343965" y="-44643"/>
                  <a:pt x="871538" y="0"/>
                </a:cubicBezTo>
                <a:cubicBezTo>
                  <a:pt x="1330485" y="55777"/>
                  <a:pt x="1725162" y="306972"/>
                  <a:pt x="1743076" y="699314"/>
                </a:cubicBezTo>
                <a:cubicBezTo>
                  <a:pt x="1671459" y="1078328"/>
                  <a:pt x="1405074" y="1412645"/>
                  <a:pt x="871538" y="1398628"/>
                </a:cubicBezTo>
                <a:cubicBezTo>
                  <a:pt x="386773" y="1402421"/>
                  <a:pt x="11730" y="1089721"/>
                  <a:pt x="0" y="699314"/>
                </a:cubicBezTo>
                <a:close/>
              </a:path>
              <a:path w="1743075" h="1398627" stroke="0" extrusionOk="0">
                <a:moveTo>
                  <a:pt x="0" y="699314"/>
                </a:moveTo>
                <a:cubicBezTo>
                  <a:pt x="-38980" y="332113"/>
                  <a:pt x="418747" y="25336"/>
                  <a:pt x="871538" y="0"/>
                </a:cubicBezTo>
                <a:cubicBezTo>
                  <a:pt x="1359643" y="27075"/>
                  <a:pt x="1693664" y="322589"/>
                  <a:pt x="1743076" y="699314"/>
                </a:cubicBezTo>
                <a:cubicBezTo>
                  <a:pt x="1679863" y="1152983"/>
                  <a:pt x="1338519" y="1482485"/>
                  <a:pt x="871538" y="1398628"/>
                </a:cubicBezTo>
                <a:cubicBezTo>
                  <a:pt x="344226" y="1362979"/>
                  <a:pt x="-49237" y="1104107"/>
                  <a:pt x="0" y="699314"/>
                </a:cubicBezTo>
                <a:close/>
              </a:path>
            </a:pathLst>
          </a:custGeom>
          <a:solidFill>
            <a:srgbClr val="848A98"/>
          </a:solidFill>
          <a:ln>
            <a:solidFill>
              <a:schemeClr val="tx1"/>
            </a:solidFill>
            <a:extLst>
              <a:ext uri="{C807C97D-BFC1-408E-A445-0C87EB9F89A2}">
                <ask:lineSketchStyleProps xmlns:ask="http://schemas.microsoft.com/office/drawing/2018/sketchyshapes" sd="129552736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تكبيرة الاحرام</a:t>
            </a:r>
          </a:p>
        </p:txBody>
      </p:sp>
      <p:sp>
        <p:nvSpPr>
          <p:cNvPr id="11" name="شكل بيضاوي 10">
            <a:extLst>
              <a:ext uri="{FF2B5EF4-FFF2-40B4-BE49-F238E27FC236}">
                <a16:creationId xmlns:a16="http://schemas.microsoft.com/office/drawing/2014/main" id="{995F3515-32D9-485F-8B83-D57FFD22B050}"/>
              </a:ext>
            </a:extLst>
          </p:cNvPr>
          <p:cNvSpPr/>
          <p:nvPr/>
        </p:nvSpPr>
        <p:spPr>
          <a:xfrm>
            <a:off x="3297512" y="2441876"/>
            <a:ext cx="1743075" cy="1398627"/>
          </a:xfrm>
          <a:custGeom>
            <a:avLst/>
            <a:gdLst>
              <a:gd name="connsiteX0" fmla="*/ 0 w 1743075"/>
              <a:gd name="connsiteY0" fmla="*/ 699314 h 1398627"/>
              <a:gd name="connsiteX1" fmla="*/ 871538 w 1743075"/>
              <a:gd name="connsiteY1" fmla="*/ 0 h 1398627"/>
              <a:gd name="connsiteX2" fmla="*/ 1743076 w 1743075"/>
              <a:gd name="connsiteY2" fmla="*/ 699314 h 1398627"/>
              <a:gd name="connsiteX3" fmla="*/ 871538 w 1743075"/>
              <a:gd name="connsiteY3" fmla="*/ 1398628 h 1398627"/>
              <a:gd name="connsiteX4" fmla="*/ 0 w 1743075"/>
              <a:gd name="connsiteY4" fmla="*/ 699314 h 139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5" h="1398627" fill="none" extrusionOk="0">
                <a:moveTo>
                  <a:pt x="0" y="699314"/>
                </a:moveTo>
                <a:cubicBezTo>
                  <a:pt x="-12472" y="232863"/>
                  <a:pt x="316113" y="7016"/>
                  <a:pt x="871538" y="0"/>
                </a:cubicBezTo>
                <a:cubicBezTo>
                  <a:pt x="1363459" y="-3375"/>
                  <a:pt x="1734578" y="319945"/>
                  <a:pt x="1743076" y="699314"/>
                </a:cubicBezTo>
                <a:cubicBezTo>
                  <a:pt x="1749060" y="1151121"/>
                  <a:pt x="1350484" y="1408136"/>
                  <a:pt x="871538" y="1398628"/>
                </a:cubicBezTo>
                <a:cubicBezTo>
                  <a:pt x="394676" y="1401806"/>
                  <a:pt x="343" y="1121576"/>
                  <a:pt x="0" y="699314"/>
                </a:cubicBezTo>
                <a:close/>
              </a:path>
              <a:path w="1743075" h="1398627" stroke="0" extrusionOk="0">
                <a:moveTo>
                  <a:pt x="0" y="699314"/>
                </a:moveTo>
                <a:cubicBezTo>
                  <a:pt x="-26160" y="364698"/>
                  <a:pt x="350966" y="-8004"/>
                  <a:pt x="871538" y="0"/>
                </a:cubicBezTo>
                <a:cubicBezTo>
                  <a:pt x="1348477" y="-21706"/>
                  <a:pt x="1684992" y="332919"/>
                  <a:pt x="1743076" y="699314"/>
                </a:cubicBezTo>
                <a:cubicBezTo>
                  <a:pt x="1751653" y="1106513"/>
                  <a:pt x="1392348" y="1336119"/>
                  <a:pt x="871538" y="1398628"/>
                </a:cubicBezTo>
                <a:cubicBezTo>
                  <a:pt x="377861" y="1409038"/>
                  <a:pt x="20836" y="1083336"/>
                  <a:pt x="0" y="699314"/>
                </a:cubicBezTo>
                <a:close/>
              </a:path>
            </a:pathLst>
          </a:custGeom>
          <a:solidFill>
            <a:srgbClr val="848A98"/>
          </a:solidFill>
          <a:ln>
            <a:solidFill>
              <a:schemeClr val="tx1"/>
            </a:solidFill>
            <a:extLst>
              <a:ext uri="{C807C97D-BFC1-408E-A445-0C87EB9F89A2}">
                <ask:lineSketchStyleProps xmlns:ask="http://schemas.microsoft.com/office/drawing/2018/sketchyshapes" sd="139769001">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باجتماع </a:t>
            </a:r>
          </a:p>
          <a:p>
            <a:pPr algn="ctr"/>
            <a:r>
              <a:rPr lang="ar-SA" sz="3000" dirty="0">
                <a:solidFill>
                  <a:schemeClr val="tx1"/>
                </a:solidFill>
                <a:latin typeface="Sakkal Majalla" panose="02000000000000000000" pitchFamily="2" charset="-78"/>
                <a:cs typeface="Sakkal Majalla" panose="02000000000000000000" pitchFamily="2" charset="-78"/>
              </a:rPr>
              <a:t>الناس </a:t>
            </a:r>
          </a:p>
        </p:txBody>
      </p:sp>
      <p:sp>
        <p:nvSpPr>
          <p:cNvPr id="17" name="مربع نص 16">
            <a:extLst>
              <a:ext uri="{FF2B5EF4-FFF2-40B4-BE49-F238E27FC236}">
                <a16:creationId xmlns:a16="http://schemas.microsoft.com/office/drawing/2014/main" id="{26A9AB4F-7D9A-41A2-8B89-5635AA3BA8FA}"/>
              </a:ext>
            </a:extLst>
          </p:cNvPr>
          <p:cNvSpPr txBox="1"/>
          <p:nvPr/>
        </p:nvSpPr>
        <p:spPr>
          <a:xfrm>
            <a:off x="4169050" y="4304375"/>
            <a:ext cx="706755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لا تصح الصلاة الا :</a:t>
            </a:r>
          </a:p>
        </p:txBody>
      </p:sp>
      <p:sp>
        <p:nvSpPr>
          <p:cNvPr id="19" name="شكل بيضاوي 18">
            <a:extLst>
              <a:ext uri="{FF2B5EF4-FFF2-40B4-BE49-F238E27FC236}">
                <a16:creationId xmlns:a16="http://schemas.microsoft.com/office/drawing/2014/main" id="{0E52C133-39DB-49EB-91F5-D17A8FF636A2}"/>
              </a:ext>
            </a:extLst>
          </p:cNvPr>
          <p:cNvSpPr/>
          <p:nvPr/>
        </p:nvSpPr>
        <p:spPr>
          <a:xfrm>
            <a:off x="5815218" y="4582096"/>
            <a:ext cx="1743075" cy="1398627"/>
          </a:xfrm>
          <a:custGeom>
            <a:avLst/>
            <a:gdLst>
              <a:gd name="connsiteX0" fmla="*/ 0 w 1743075"/>
              <a:gd name="connsiteY0" fmla="*/ 699314 h 1398627"/>
              <a:gd name="connsiteX1" fmla="*/ 871538 w 1743075"/>
              <a:gd name="connsiteY1" fmla="*/ 0 h 1398627"/>
              <a:gd name="connsiteX2" fmla="*/ 1743076 w 1743075"/>
              <a:gd name="connsiteY2" fmla="*/ 699314 h 1398627"/>
              <a:gd name="connsiteX3" fmla="*/ 871538 w 1743075"/>
              <a:gd name="connsiteY3" fmla="*/ 1398628 h 1398627"/>
              <a:gd name="connsiteX4" fmla="*/ 0 w 1743075"/>
              <a:gd name="connsiteY4" fmla="*/ 699314 h 139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5" h="1398627" fill="none" extrusionOk="0">
                <a:moveTo>
                  <a:pt x="0" y="699314"/>
                </a:moveTo>
                <a:cubicBezTo>
                  <a:pt x="-13894" y="289749"/>
                  <a:pt x="400303" y="68114"/>
                  <a:pt x="871538" y="0"/>
                </a:cubicBezTo>
                <a:cubicBezTo>
                  <a:pt x="1380237" y="61307"/>
                  <a:pt x="1709988" y="314709"/>
                  <a:pt x="1743076" y="699314"/>
                </a:cubicBezTo>
                <a:cubicBezTo>
                  <a:pt x="1752219" y="1136595"/>
                  <a:pt x="1370027" y="1367967"/>
                  <a:pt x="871538" y="1398628"/>
                </a:cubicBezTo>
                <a:cubicBezTo>
                  <a:pt x="404447" y="1370353"/>
                  <a:pt x="72235" y="1098072"/>
                  <a:pt x="0" y="699314"/>
                </a:cubicBezTo>
                <a:close/>
              </a:path>
              <a:path w="1743075" h="1398627" stroke="0" extrusionOk="0">
                <a:moveTo>
                  <a:pt x="0" y="699314"/>
                </a:moveTo>
                <a:cubicBezTo>
                  <a:pt x="6294" y="273120"/>
                  <a:pt x="414728" y="-5775"/>
                  <a:pt x="871538" y="0"/>
                </a:cubicBezTo>
                <a:cubicBezTo>
                  <a:pt x="1365610" y="-18135"/>
                  <a:pt x="1712248" y="263210"/>
                  <a:pt x="1743076" y="699314"/>
                </a:cubicBezTo>
                <a:cubicBezTo>
                  <a:pt x="1703646" y="1124174"/>
                  <a:pt x="1413135" y="1359789"/>
                  <a:pt x="871538" y="1398628"/>
                </a:cubicBezTo>
                <a:cubicBezTo>
                  <a:pt x="426764" y="1387658"/>
                  <a:pt x="-4699" y="1089520"/>
                  <a:pt x="0" y="699314"/>
                </a:cubicBezTo>
                <a:close/>
              </a:path>
            </a:pathLst>
          </a:custGeom>
          <a:solidFill>
            <a:srgbClr val="848A98"/>
          </a:solidFill>
          <a:ln>
            <a:solidFill>
              <a:schemeClr val="tx1"/>
            </a:solidFill>
            <a:extLst>
              <a:ext uri="{C807C97D-BFC1-408E-A445-0C87EB9F89A2}">
                <ask:lineSketchStyleProps xmlns:ask="http://schemas.microsoft.com/office/drawing/2018/sketchyshapes" sd="2042816771">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باستقبال القبلة </a:t>
            </a:r>
          </a:p>
        </p:txBody>
      </p:sp>
      <p:sp>
        <p:nvSpPr>
          <p:cNvPr id="21" name="شكل بيضاوي 20">
            <a:extLst>
              <a:ext uri="{FF2B5EF4-FFF2-40B4-BE49-F238E27FC236}">
                <a16:creationId xmlns:a16="http://schemas.microsoft.com/office/drawing/2014/main" id="{2A0C744B-E8EB-41A8-B76D-25B693D4A4F7}"/>
              </a:ext>
            </a:extLst>
          </p:cNvPr>
          <p:cNvSpPr/>
          <p:nvPr/>
        </p:nvSpPr>
        <p:spPr>
          <a:xfrm>
            <a:off x="3297511" y="4582097"/>
            <a:ext cx="1743075" cy="1398627"/>
          </a:xfrm>
          <a:custGeom>
            <a:avLst/>
            <a:gdLst>
              <a:gd name="connsiteX0" fmla="*/ 0 w 1743075"/>
              <a:gd name="connsiteY0" fmla="*/ 699314 h 1398627"/>
              <a:gd name="connsiteX1" fmla="*/ 871538 w 1743075"/>
              <a:gd name="connsiteY1" fmla="*/ 0 h 1398627"/>
              <a:gd name="connsiteX2" fmla="*/ 1743076 w 1743075"/>
              <a:gd name="connsiteY2" fmla="*/ 699314 h 1398627"/>
              <a:gd name="connsiteX3" fmla="*/ 871538 w 1743075"/>
              <a:gd name="connsiteY3" fmla="*/ 1398628 h 1398627"/>
              <a:gd name="connsiteX4" fmla="*/ 0 w 1743075"/>
              <a:gd name="connsiteY4" fmla="*/ 699314 h 139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5" h="1398627" fill="none" extrusionOk="0">
                <a:moveTo>
                  <a:pt x="0" y="699314"/>
                </a:moveTo>
                <a:cubicBezTo>
                  <a:pt x="-8260" y="383615"/>
                  <a:pt x="386442" y="-17067"/>
                  <a:pt x="871538" y="0"/>
                </a:cubicBezTo>
                <a:cubicBezTo>
                  <a:pt x="1346121" y="7166"/>
                  <a:pt x="1744451" y="280826"/>
                  <a:pt x="1743076" y="699314"/>
                </a:cubicBezTo>
                <a:cubicBezTo>
                  <a:pt x="1745781" y="1021069"/>
                  <a:pt x="1355163" y="1440133"/>
                  <a:pt x="871538" y="1398628"/>
                </a:cubicBezTo>
                <a:cubicBezTo>
                  <a:pt x="380647" y="1399969"/>
                  <a:pt x="-16722" y="1090445"/>
                  <a:pt x="0" y="699314"/>
                </a:cubicBezTo>
                <a:close/>
              </a:path>
              <a:path w="1743075" h="1398627" stroke="0" extrusionOk="0">
                <a:moveTo>
                  <a:pt x="0" y="699314"/>
                </a:moveTo>
                <a:cubicBezTo>
                  <a:pt x="14685" y="325484"/>
                  <a:pt x="414434" y="-45674"/>
                  <a:pt x="871538" y="0"/>
                </a:cubicBezTo>
                <a:cubicBezTo>
                  <a:pt x="1307381" y="13204"/>
                  <a:pt x="1807384" y="275658"/>
                  <a:pt x="1743076" y="699314"/>
                </a:cubicBezTo>
                <a:cubicBezTo>
                  <a:pt x="1745385" y="1013793"/>
                  <a:pt x="1264087" y="1370955"/>
                  <a:pt x="871538" y="1398628"/>
                </a:cubicBezTo>
                <a:cubicBezTo>
                  <a:pt x="390793" y="1355105"/>
                  <a:pt x="-55820" y="1079784"/>
                  <a:pt x="0" y="699314"/>
                </a:cubicBezTo>
                <a:close/>
              </a:path>
            </a:pathLst>
          </a:custGeom>
          <a:solidFill>
            <a:srgbClr val="848A98"/>
          </a:solidFill>
          <a:ln>
            <a:solidFill>
              <a:schemeClr val="tx1"/>
            </a:solidFill>
            <a:extLst>
              <a:ext uri="{C807C97D-BFC1-408E-A445-0C87EB9F89A2}">
                <ask:lineSketchStyleProps xmlns:ask="http://schemas.microsoft.com/office/drawing/2018/sketchyshapes" sd="2548070945">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لبس الحرير </a:t>
            </a:r>
          </a:p>
        </p:txBody>
      </p:sp>
    </p:spTree>
    <p:extLst>
      <p:ext uri="{BB962C8B-B14F-4D97-AF65-F5344CB8AC3E}">
        <p14:creationId xmlns:p14="http://schemas.microsoft.com/office/powerpoint/2010/main" val="16844676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5D62497-5511-42EC-8E7E-BEAD62AF6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a:solidFill>
              <a:srgbClr val="87A4D8"/>
            </a:solidFill>
          </a:ln>
        </p:spPr>
      </p:pic>
      <p:sp>
        <p:nvSpPr>
          <p:cNvPr id="4" name="مربع نص 3">
            <a:extLst>
              <a:ext uri="{FF2B5EF4-FFF2-40B4-BE49-F238E27FC236}">
                <a16:creationId xmlns:a16="http://schemas.microsoft.com/office/drawing/2014/main" id="{CE6648E6-8077-4615-9F13-68CCE9A5362E}"/>
              </a:ext>
            </a:extLst>
          </p:cNvPr>
          <p:cNvSpPr txBox="1"/>
          <p:nvPr/>
        </p:nvSpPr>
        <p:spPr>
          <a:xfrm>
            <a:off x="1541721" y="5730949"/>
            <a:ext cx="2647507" cy="523220"/>
          </a:xfrm>
          <a:prstGeom prst="rect">
            <a:avLst/>
          </a:prstGeom>
          <a:noFill/>
        </p:spPr>
        <p:txBody>
          <a:bodyPr wrap="square" rtlCol="1">
            <a:spAutoFit/>
          </a:bodyPr>
          <a:lstStyle/>
          <a:p>
            <a:r>
              <a:rPr lang="ar-SA" sz="2800" b="1" dirty="0">
                <a:latin typeface="Sakkal Majalla" panose="02000000000000000000" pitchFamily="2" charset="-78"/>
                <a:cs typeface="Sakkal Majalla" panose="02000000000000000000" pitchFamily="2" charset="-78"/>
              </a:rPr>
              <a:t>باب صفة الصلاة </a:t>
            </a:r>
          </a:p>
        </p:txBody>
      </p:sp>
    </p:spTree>
    <p:extLst>
      <p:ext uri="{BB962C8B-B14F-4D97-AF65-F5344CB8AC3E}">
        <p14:creationId xmlns:p14="http://schemas.microsoft.com/office/powerpoint/2010/main" val="132264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4" name="مربع نص 3">
            <a:extLst>
              <a:ext uri="{FF2B5EF4-FFF2-40B4-BE49-F238E27FC236}">
                <a16:creationId xmlns:a16="http://schemas.microsoft.com/office/drawing/2014/main" id="{1CD940BA-5864-4296-8ED2-A88633F549E0}"/>
              </a:ext>
            </a:extLst>
          </p:cNvPr>
          <p:cNvSpPr txBox="1"/>
          <p:nvPr/>
        </p:nvSpPr>
        <p:spPr>
          <a:xfrm>
            <a:off x="762000" y="2801138"/>
            <a:ext cx="10820400" cy="1938992"/>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ar-SA" sz="300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وكذا تاركها أو كسلا لا جحودا</a:t>
            </a:r>
          </a:p>
          <a:p>
            <a:pPr marL="457200" marR="0" lvl="0" indent="-457200"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ودعاه إمام أو نائبه لفعلها فأصر </a:t>
            </a:r>
          </a:p>
          <a:p>
            <a:pPr marL="457200" marR="0" lvl="0" indent="-457200"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وضاق وقت الثانية عنها لحديث «أول ما تفقدون من دينكم الأمانة وآخر ما تفقدون الصلاة» </a:t>
            </a:r>
          </a:p>
          <a:p>
            <a:pPr marL="457200" marR="0" lvl="0" indent="-457200"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فإن لم يدع لفعلها لم يحكم بكفره لاحتمال أنه تركها لعذر يعتقد سقوطها لمثله. </a:t>
            </a:r>
          </a:p>
        </p:txBody>
      </p:sp>
      <p:sp>
        <p:nvSpPr>
          <p:cNvPr id="6" name="مربع نص 88">
            <a:extLst>
              <a:ext uri="{FF2B5EF4-FFF2-40B4-BE49-F238E27FC236}">
                <a16:creationId xmlns:a16="http://schemas.microsoft.com/office/drawing/2014/main" id="{5E7CE664-A512-4A13-9CF0-085BBAF3B006}"/>
              </a:ext>
            </a:extLst>
          </p:cNvPr>
          <p:cNvSpPr txBox="1"/>
          <p:nvPr/>
        </p:nvSpPr>
        <p:spPr>
          <a:xfrm>
            <a:off x="5608412" y="951234"/>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تارك الصلاة تهاونًا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13" name="صورة 12">
            <a:extLst>
              <a:ext uri="{FF2B5EF4-FFF2-40B4-BE49-F238E27FC236}">
                <a16:creationId xmlns:a16="http://schemas.microsoft.com/office/drawing/2014/main" id="{2F7469ED-1505-4ABE-83BE-2E18B46C90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2869" y="522199"/>
            <a:ext cx="4465133" cy="2716301"/>
          </a:xfrm>
          <a:custGeom>
            <a:avLst/>
            <a:gdLst>
              <a:gd name="connsiteX0" fmla="*/ 2232566 w 4465133"/>
              <a:gd name="connsiteY0" fmla="*/ 0 h 2716301"/>
              <a:gd name="connsiteX1" fmla="*/ 4465133 w 4465133"/>
              <a:gd name="connsiteY1" fmla="*/ 1358150 h 2716301"/>
              <a:gd name="connsiteX2" fmla="*/ 2232566 w 4465133"/>
              <a:gd name="connsiteY2" fmla="*/ 2716301 h 2716301"/>
              <a:gd name="connsiteX3" fmla="*/ 0 w 4465133"/>
              <a:gd name="connsiteY3" fmla="*/ 1358150 h 2716301"/>
              <a:gd name="connsiteX4" fmla="*/ 2232566 w 4465133"/>
              <a:gd name="connsiteY4" fmla="*/ 0 h 271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133" h="2716301" fill="none" extrusionOk="0">
                <a:moveTo>
                  <a:pt x="2232566" y="0"/>
                </a:moveTo>
                <a:cubicBezTo>
                  <a:pt x="3553033" y="-11202"/>
                  <a:pt x="4614289" y="689816"/>
                  <a:pt x="4465133" y="1358150"/>
                </a:cubicBezTo>
                <a:cubicBezTo>
                  <a:pt x="4307307" y="2064708"/>
                  <a:pt x="3571166" y="2740140"/>
                  <a:pt x="2232566" y="2716301"/>
                </a:cubicBezTo>
                <a:cubicBezTo>
                  <a:pt x="1169013" y="2699355"/>
                  <a:pt x="-55809" y="2167461"/>
                  <a:pt x="0" y="1358150"/>
                </a:cubicBezTo>
                <a:cubicBezTo>
                  <a:pt x="74183" y="836090"/>
                  <a:pt x="1017467" y="182706"/>
                  <a:pt x="2232566" y="0"/>
                </a:cubicBezTo>
                <a:close/>
              </a:path>
              <a:path w="4465133" h="2716301" stroke="0" extrusionOk="0">
                <a:moveTo>
                  <a:pt x="2232566" y="0"/>
                </a:moveTo>
                <a:cubicBezTo>
                  <a:pt x="3480447" y="-13308"/>
                  <a:pt x="4449045" y="622063"/>
                  <a:pt x="4465133" y="1358150"/>
                </a:cubicBezTo>
                <a:cubicBezTo>
                  <a:pt x="4437305" y="1971365"/>
                  <a:pt x="3333597" y="2880594"/>
                  <a:pt x="2232566" y="2716301"/>
                </a:cubicBezTo>
                <a:cubicBezTo>
                  <a:pt x="1069621" y="2879024"/>
                  <a:pt x="757" y="2084331"/>
                  <a:pt x="0" y="1358150"/>
                </a:cubicBezTo>
                <a:cubicBezTo>
                  <a:pt x="-25697" y="815122"/>
                  <a:pt x="945515" y="-14286"/>
                  <a:pt x="2232566"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Tree>
    <p:extLst>
      <p:ext uri="{BB962C8B-B14F-4D97-AF65-F5344CB8AC3E}">
        <p14:creationId xmlns:p14="http://schemas.microsoft.com/office/powerpoint/2010/main" val="14015319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86F47E8-6737-4F73-9816-7DE78F1E3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13"/>
            <a:ext cx="12192000" cy="6857999"/>
          </a:xfrm>
          <a:prstGeom prst="rect">
            <a:avLst/>
          </a:prstGeom>
        </p:spPr>
      </p:pic>
      <p:pic>
        <p:nvPicPr>
          <p:cNvPr id="2" name="صورة 1" descr="صورة تحتوي على الطيران, مياه, تل, رجل&#10;&#10;تم إنشاء الوصف تلقائياً">
            <a:extLst>
              <a:ext uri="{FF2B5EF4-FFF2-40B4-BE49-F238E27FC236}">
                <a16:creationId xmlns:a16="http://schemas.microsoft.com/office/drawing/2014/main" id="{50A383D1-2BFD-4D12-907A-75A955757E86}"/>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8774" y="-950810"/>
            <a:ext cx="4572009" cy="4572009"/>
          </a:xfrm>
          <a:prstGeom prst="rect">
            <a:avLst/>
          </a:prstGeom>
        </p:spPr>
      </p:pic>
      <p:sp>
        <p:nvSpPr>
          <p:cNvPr id="7" name="مربع نص 6">
            <a:extLst>
              <a:ext uri="{FF2B5EF4-FFF2-40B4-BE49-F238E27FC236}">
                <a16:creationId xmlns:a16="http://schemas.microsoft.com/office/drawing/2014/main" id="{7D72E964-AFE9-43C4-A241-49EF6EEDE9DE}"/>
              </a:ext>
            </a:extLst>
          </p:cNvPr>
          <p:cNvSpPr txBox="1"/>
          <p:nvPr/>
        </p:nvSpPr>
        <p:spPr>
          <a:xfrm>
            <a:off x="5071490" y="504002"/>
            <a:ext cx="2170786" cy="553998"/>
          </a:xfrm>
          <a:custGeom>
            <a:avLst/>
            <a:gdLst>
              <a:gd name="connsiteX0" fmla="*/ 0 w 2170786"/>
              <a:gd name="connsiteY0" fmla="*/ 0 h 553998"/>
              <a:gd name="connsiteX1" fmla="*/ 2170786 w 2170786"/>
              <a:gd name="connsiteY1" fmla="*/ 0 h 553998"/>
              <a:gd name="connsiteX2" fmla="*/ 2170786 w 2170786"/>
              <a:gd name="connsiteY2" fmla="*/ 553998 h 553998"/>
              <a:gd name="connsiteX3" fmla="*/ 0 w 2170786"/>
              <a:gd name="connsiteY3" fmla="*/ 553998 h 553998"/>
              <a:gd name="connsiteX4" fmla="*/ 0 w 2170786"/>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86" h="553998" extrusionOk="0">
                <a:moveTo>
                  <a:pt x="0" y="0"/>
                </a:moveTo>
                <a:cubicBezTo>
                  <a:pt x="929104" y="-5264"/>
                  <a:pt x="1857068" y="84467"/>
                  <a:pt x="2170786" y="0"/>
                </a:cubicBezTo>
                <a:cubicBezTo>
                  <a:pt x="2175408" y="60392"/>
                  <a:pt x="2130433" y="357194"/>
                  <a:pt x="2170786" y="553998"/>
                </a:cubicBezTo>
                <a:cubicBezTo>
                  <a:pt x="1300069" y="660318"/>
                  <a:pt x="979121" y="546349"/>
                  <a:pt x="0" y="553998"/>
                </a:cubicBezTo>
                <a:cubicBezTo>
                  <a:pt x="1788" y="487736"/>
                  <a:pt x="11616" y="141990"/>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3000" dirty="0">
                <a:cs typeface="PT Bold Heading" panose="02010400000000000000" pitchFamily="2" charset="-78"/>
              </a:rPr>
              <a:t>محاور العرض:</a:t>
            </a:r>
          </a:p>
        </p:txBody>
      </p:sp>
      <p:sp>
        <p:nvSpPr>
          <p:cNvPr id="9" name="مستطيل 8">
            <a:hlinkClick r:id="rId4" action="ppaction://hlinksldjump"/>
            <a:extLst>
              <a:ext uri="{FF2B5EF4-FFF2-40B4-BE49-F238E27FC236}">
                <a16:creationId xmlns:a16="http://schemas.microsoft.com/office/drawing/2014/main" id="{80548466-F5E1-4D7C-B0D0-D7E8FB96A2E9}"/>
              </a:ext>
            </a:extLst>
          </p:cNvPr>
          <p:cNvSpPr/>
          <p:nvPr/>
        </p:nvSpPr>
        <p:spPr>
          <a:xfrm>
            <a:off x="9174441" y="161751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1.سنن في صفة الصلاة</a:t>
            </a:r>
          </a:p>
        </p:txBody>
      </p:sp>
      <p:sp>
        <p:nvSpPr>
          <p:cNvPr id="11" name="مستطيل 10">
            <a:hlinkClick r:id="rId5" action="ppaction://hlinksldjump"/>
            <a:extLst>
              <a:ext uri="{FF2B5EF4-FFF2-40B4-BE49-F238E27FC236}">
                <a16:creationId xmlns:a16="http://schemas.microsoft.com/office/drawing/2014/main" id="{4AA89308-F4E2-4EF2-9B7C-6823A4C61F87}"/>
              </a:ext>
            </a:extLst>
          </p:cNvPr>
          <p:cNvSpPr/>
          <p:nvPr/>
        </p:nvSpPr>
        <p:spPr>
          <a:xfrm>
            <a:off x="9174441" y="245326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5.الإستعاذة والبسملة </a:t>
            </a:r>
          </a:p>
        </p:txBody>
      </p:sp>
      <p:sp>
        <p:nvSpPr>
          <p:cNvPr id="13" name="مستطيل 12">
            <a:hlinkClick r:id="rId6" action="ppaction://hlinksldjump"/>
            <a:extLst>
              <a:ext uri="{FF2B5EF4-FFF2-40B4-BE49-F238E27FC236}">
                <a16:creationId xmlns:a16="http://schemas.microsoft.com/office/drawing/2014/main" id="{90F42AB3-B184-4CDE-9F78-8993B7F08DE1}"/>
              </a:ext>
            </a:extLst>
          </p:cNvPr>
          <p:cNvSpPr/>
          <p:nvPr/>
        </p:nvSpPr>
        <p:spPr>
          <a:xfrm>
            <a:off x="9174441" y="324364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9.حكم التنكيس </a:t>
            </a:r>
          </a:p>
        </p:txBody>
      </p:sp>
      <p:sp>
        <p:nvSpPr>
          <p:cNvPr id="15" name="مستطيل 14">
            <a:hlinkClick r:id="rId7" action="ppaction://hlinksldjump"/>
            <a:extLst>
              <a:ext uri="{FF2B5EF4-FFF2-40B4-BE49-F238E27FC236}">
                <a16:creationId xmlns:a16="http://schemas.microsoft.com/office/drawing/2014/main" id="{2469ACC1-E547-49AC-A656-063FE600F9DC}"/>
              </a:ext>
            </a:extLst>
          </p:cNvPr>
          <p:cNvSpPr/>
          <p:nvPr/>
        </p:nvSpPr>
        <p:spPr>
          <a:xfrm>
            <a:off x="6215751" y="161221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2.تكبيرات الصلاة </a:t>
            </a:r>
          </a:p>
        </p:txBody>
      </p:sp>
      <p:sp>
        <p:nvSpPr>
          <p:cNvPr id="17" name="مستطيل 16">
            <a:hlinkClick r:id="rId8" action="ppaction://hlinksldjump"/>
            <a:extLst>
              <a:ext uri="{FF2B5EF4-FFF2-40B4-BE49-F238E27FC236}">
                <a16:creationId xmlns:a16="http://schemas.microsoft.com/office/drawing/2014/main" id="{EBEF10F2-A0DF-4A93-8E3B-300F39E76B66}"/>
              </a:ext>
            </a:extLst>
          </p:cNvPr>
          <p:cNvSpPr/>
          <p:nvPr/>
        </p:nvSpPr>
        <p:spPr>
          <a:xfrm>
            <a:off x="3348289" y="160859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3.صلاة الإمام والمأموم </a:t>
            </a:r>
          </a:p>
        </p:txBody>
      </p:sp>
      <p:sp>
        <p:nvSpPr>
          <p:cNvPr id="19" name="مستطيل 18">
            <a:hlinkClick r:id="rId9" action="ppaction://hlinksldjump"/>
            <a:extLst>
              <a:ext uri="{FF2B5EF4-FFF2-40B4-BE49-F238E27FC236}">
                <a16:creationId xmlns:a16="http://schemas.microsoft.com/office/drawing/2014/main" id="{5C286CDA-55D6-4458-B752-E9D72874186C}"/>
              </a:ext>
            </a:extLst>
          </p:cNvPr>
          <p:cNvSpPr/>
          <p:nvPr/>
        </p:nvSpPr>
        <p:spPr>
          <a:xfrm>
            <a:off x="389599" y="161751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4.صفة </a:t>
            </a:r>
            <a:r>
              <a:rPr lang="ar-SA" sz="2300" b="1" dirty="0" err="1">
                <a:latin typeface="Sakkal Majalla" panose="02000000000000000000" pitchFamily="2" charset="-78"/>
                <a:cs typeface="Sakkal Majalla" panose="02000000000000000000" pitchFamily="2" charset="-78"/>
              </a:rPr>
              <a:t>الإستفتاح</a:t>
            </a:r>
            <a:r>
              <a:rPr lang="ar-SA" sz="2300" b="1" dirty="0">
                <a:latin typeface="Sakkal Majalla" panose="02000000000000000000" pitchFamily="2" charset="-78"/>
                <a:cs typeface="Sakkal Majalla" panose="02000000000000000000" pitchFamily="2" charset="-78"/>
              </a:rPr>
              <a:t> </a:t>
            </a:r>
          </a:p>
        </p:txBody>
      </p:sp>
      <p:sp>
        <p:nvSpPr>
          <p:cNvPr id="21" name="مستطيل 20">
            <a:hlinkClick r:id="rId10" action="ppaction://hlinksldjump"/>
            <a:extLst>
              <a:ext uri="{FF2B5EF4-FFF2-40B4-BE49-F238E27FC236}">
                <a16:creationId xmlns:a16="http://schemas.microsoft.com/office/drawing/2014/main" id="{0E15506E-7A57-40CB-8835-24523614BE89}"/>
              </a:ext>
            </a:extLst>
          </p:cNvPr>
          <p:cNvSpPr/>
          <p:nvPr/>
        </p:nvSpPr>
        <p:spPr>
          <a:xfrm>
            <a:off x="6254780" y="245049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6.قراءة سورة الفاتحة </a:t>
            </a:r>
          </a:p>
        </p:txBody>
      </p:sp>
      <p:sp>
        <p:nvSpPr>
          <p:cNvPr id="23" name="مستطيل 22">
            <a:hlinkClick r:id="rId11" action="ppaction://hlinksldjump"/>
            <a:extLst>
              <a:ext uri="{FF2B5EF4-FFF2-40B4-BE49-F238E27FC236}">
                <a16:creationId xmlns:a16="http://schemas.microsoft.com/office/drawing/2014/main" id="{F369945C-EE2D-455A-A408-332BC006B339}"/>
              </a:ext>
            </a:extLst>
          </p:cNvPr>
          <p:cNvSpPr/>
          <p:nvPr/>
        </p:nvSpPr>
        <p:spPr>
          <a:xfrm>
            <a:off x="3348289" y="244445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7.مايكره القراءة في الصلاة </a:t>
            </a:r>
          </a:p>
        </p:txBody>
      </p:sp>
      <p:sp>
        <p:nvSpPr>
          <p:cNvPr id="25" name="مستطيل 24">
            <a:hlinkClick r:id="rId11" action="ppaction://hlinksldjump"/>
            <a:extLst>
              <a:ext uri="{FF2B5EF4-FFF2-40B4-BE49-F238E27FC236}">
                <a16:creationId xmlns:a16="http://schemas.microsoft.com/office/drawing/2014/main" id="{E8A9FE0A-C675-404A-870E-045355D82D81}"/>
              </a:ext>
            </a:extLst>
          </p:cNvPr>
          <p:cNvSpPr/>
          <p:nvPr/>
        </p:nvSpPr>
        <p:spPr>
          <a:xfrm>
            <a:off x="389598" y="245377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8.مقدار السورة بعد الفاتحة </a:t>
            </a:r>
          </a:p>
        </p:txBody>
      </p:sp>
      <p:sp>
        <p:nvSpPr>
          <p:cNvPr id="27" name="مستطيل 26">
            <a:hlinkClick r:id="rId6" action="ppaction://hlinksldjump"/>
            <a:extLst>
              <a:ext uri="{FF2B5EF4-FFF2-40B4-BE49-F238E27FC236}">
                <a16:creationId xmlns:a16="http://schemas.microsoft.com/office/drawing/2014/main" id="{D997CC83-A789-4559-9670-CFDB1208175C}"/>
              </a:ext>
            </a:extLst>
          </p:cNvPr>
          <p:cNvSpPr/>
          <p:nvPr/>
        </p:nvSpPr>
        <p:spPr>
          <a:xfrm>
            <a:off x="6254780" y="326503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10.حكم القراءة بما خرج من مصحف عثمان</a:t>
            </a:r>
          </a:p>
        </p:txBody>
      </p:sp>
      <p:sp>
        <p:nvSpPr>
          <p:cNvPr id="29" name="مستطيل 28">
            <a:hlinkClick r:id="rId12" action="ppaction://hlinksldjump"/>
            <a:extLst>
              <a:ext uri="{FF2B5EF4-FFF2-40B4-BE49-F238E27FC236}">
                <a16:creationId xmlns:a16="http://schemas.microsoft.com/office/drawing/2014/main" id="{6CFB69EE-976E-4904-8CB7-3BE76AB115B3}"/>
              </a:ext>
            </a:extLst>
          </p:cNvPr>
          <p:cNvSpPr/>
          <p:nvPr/>
        </p:nvSpPr>
        <p:spPr>
          <a:xfrm>
            <a:off x="3348288" y="325482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11.الركـــــــــــوع </a:t>
            </a:r>
          </a:p>
        </p:txBody>
      </p:sp>
      <p:sp>
        <p:nvSpPr>
          <p:cNvPr id="31" name="مستطيل 30">
            <a:hlinkClick r:id="rId13" action="ppaction://hlinksldjump"/>
            <a:extLst>
              <a:ext uri="{FF2B5EF4-FFF2-40B4-BE49-F238E27FC236}">
                <a16:creationId xmlns:a16="http://schemas.microsoft.com/office/drawing/2014/main" id="{0D8F1F08-4299-4221-9083-DFA7BD5E0A3E}"/>
              </a:ext>
            </a:extLst>
          </p:cNvPr>
          <p:cNvSpPr/>
          <p:nvPr/>
        </p:nvSpPr>
        <p:spPr>
          <a:xfrm>
            <a:off x="389598" y="326740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12.السجــــــــود</a:t>
            </a:r>
          </a:p>
        </p:txBody>
      </p:sp>
      <p:sp>
        <p:nvSpPr>
          <p:cNvPr id="33" name="مستطيل 32">
            <a:hlinkClick r:id="rId14" action="ppaction://hlinksldjump"/>
            <a:extLst>
              <a:ext uri="{FF2B5EF4-FFF2-40B4-BE49-F238E27FC236}">
                <a16:creationId xmlns:a16="http://schemas.microsoft.com/office/drawing/2014/main" id="{9C5799E4-D6A4-4E6F-AF01-B23D2BDABAF7}"/>
              </a:ext>
            </a:extLst>
          </p:cNvPr>
          <p:cNvSpPr/>
          <p:nvPr/>
        </p:nvSpPr>
        <p:spPr>
          <a:xfrm>
            <a:off x="9174441" y="412383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13.من تختلف فيه الركعة الثانية عن الأولى</a:t>
            </a:r>
          </a:p>
        </p:txBody>
      </p:sp>
      <p:sp>
        <p:nvSpPr>
          <p:cNvPr id="35" name="مستطيل 34">
            <a:hlinkClick r:id="rId15" action="ppaction://hlinksldjump"/>
            <a:extLst>
              <a:ext uri="{FF2B5EF4-FFF2-40B4-BE49-F238E27FC236}">
                <a16:creationId xmlns:a16="http://schemas.microsoft.com/office/drawing/2014/main" id="{41069597-FED0-48EC-89C5-C98E305A51EA}"/>
              </a:ext>
            </a:extLst>
          </p:cNvPr>
          <p:cNvSpPr/>
          <p:nvPr/>
        </p:nvSpPr>
        <p:spPr>
          <a:xfrm>
            <a:off x="6254780" y="412383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14.التشهد الأول</a:t>
            </a:r>
          </a:p>
        </p:txBody>
      </p:sp>
      <p:sp>
        <p:nvSpPr>
          <p:cNvPr id="37" name="مستطيل 36">
            <a:hlinkClick r:id="rId16" action="ppaction://hlinksldjump"/>
            <a:extLst>
              <a:ext uri="{FF2B5EF4-FFF2-40B4-BE49-F238E27FC236}">
                <a16:creationId xmlns:a16="http://schemas.microsoft.com/office/drawing/2014/main" id="{592045C0-CD22-426C-93D0-38F9193AAC6D}"/>
              </a:ext>
            </a:extLst>
          </p:cNvPr>
          <p:cNvSpPr/>
          <p:nvPr/>
        </p:nvSpPr>
        <p:spPr>
          <a:xfrm>
            <a:off x="3348287" y="413903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15.التشهد الأخير  </a:t>
            </a:r>
          </a:p>
        </p:txBody>
      </p:sp>
      <p:sp>
        <p:nvSpPr>
          <p:cNvPr id="39" name="مستطيل 38">
            <a:hlinkClick r:id="rId17" action="ppaction://hlinksldjump"/>
            <a:extLst>
              <a:ext uri="{FF2B5EF4-FFF2-40B4-BE49-F238E27FC236}">
                <a16:creationId xmlns:a16="http://schemas.microsoft.com/office/drawing/2014/main" id="{3670128C-CF3E-4AAD-BE91-0AB0EA6E77C6}"/>
              </a:ext>
            </a:extLst>
          </p:cNvPr>
          <p:cNvSpPr/>
          <p:nvPr/>
        </p:nvSpPr>
        <p:spPr>
          <a:xfrm>
            <a:off x="389598" y="413903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16. صفة التسليم </a:t>
            </a:r>
          </a:p>
        </p:txBody>
      </p:sp>
      <p:sp>
        <p:nvSpPr>
          <p:cNvPr id="41" name="مستطيل 40">
            <a:hlinkClick r:id="rId18" action="ppaction://hlinksldjump"/>
            <a:extLst>
              <a:ext uri="{FF2B5EF4-FFF2-40B4-BE49-F238E27FC236}">
                <a16:creationId xmlns:a16="http://schemas.microsoft.com/office/drawing/2014/main" id="{118A9EFF-3B41-4A90-8E85-B8A80C0C9857}"/>
              </a:ext>
            </a:extLst>
          </p:cNvPr>
          <p:cNvSpPr/>
          <p:nvPr/>
        </p:nvSpPr>
        <p:spPr>
          <a:xfrm>
            <a:off x="7402445" y="501528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17.قول السلام عليكم ورحمة الله وبركاته</a:t>
            </a:r>
          </a:p>
        </p:txBody>
      </p:sp>
      <p:sp>
        <p:nvSpPr>
          <p:cNvPr id="43" name="مستطيل 42">
            <a:hlinkClick r:id="rId19" action="ppaction://hlinksldjump"/>
            <a:extLst>
              <a:ext uri="{FF2B5EF4-FFF2-40B4-BE49-F238E27FC236}">
                <a16:creationId xmlns:a16="http://schemas.microsoft.com/office/drawing/2014/main" id="{A059BE31-4958-48D9-B6E6-568D1005C69F}"/>
              </a:ext>
            </a:extLst>
          </p:cNvPr>
          <p:cNvSpPr/>
          <p:nvPr/>
        </p:nvSpPr>
        <p:spPr>
          <a:xfrm>
            <a:off x="4541279" y="5023252"/>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18.صفة الجلوس في التشهد الأخير </a:t>
            </a:r>
          </a:p>
        </p:txBody>
      </p:sp>
      <p:sp>
        <p:nvSpPr>
          <p:cNvPr id="45" name="مستطيل 44">
            <a:hlinkClick r:id="rId20" action="ppaction://hlinksldjump"/>
            <a:extLst>
              <a:ext uri="{FF2B5EF4-FFF2-40B4-BE49-F238E27FC236}">
                <a16:creationId xmlns:a16="http://schemas.microsoft.com/office/drawing/2014/main" id="{BC38E6AD-1039-41F7-A793-81FAC3B4210B}"/>
              </a:ext>
            </a:extLst>
          </p:cNvPr>
          <p:cNvSpPr/>
          <p:nvPr/>
        </p:nvSpPr>
        <p:spPr>
          <a:xfrm>
            <a:off x="1671581" y="5023252"/>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19.مايسن بعد الصلاة  </a:t>
            </a:r>
          </a:p>
        </p:txBody>
      </p:sp>
    </p:spTree>
    <p:extLst>
      <p:ext uri="{BB962C8B-B14F-4D97-AF65-F5344CB8AC3E}">
        <p14:creationId xmlns:p14="http://schemas.microsoft.com/office/powerpoint/2010/main" val="24076522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ABCAF1B7-2A72-447A-BEBA-0AA9033D1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7"/>
            <a:ext cx="12192000" cy="6857999"/>
          </a:xfrm>
          <a:prstGeom prst="rect">
            <a:avLst/>
          </a:prstGeom>
        </p:spPr>
      </p:pic>
      <p:sp>
        <p:nvSpPr>
          <p:cNvPr id="7" name="مستطيل 7">
            <a:extLst>
              <a:ext uri="{FF2B5EF4-FFF2-40B4-BE49-F238E27FC236}">
                <a16:creationId xmlns:a16="http://schemas.microsoft.com/office/drawing/2014/main" id="{53E46D5D-8439-4474-858C-4C4EA26A663F}"/>
              </a:ext>
            </a:extLst>
          </p:cNvPr>
          <p:cNvSpPr/>
          <p:nvPr/>
        </p:nvSpPr>
        <p:spPr>
          <a:xfrm>
            <a:off x="4398740" y="585382"/>
            <a:ext cx="3251740" cy="791110"/>
          </a:xfrm>
          <a:prstGeom prst="rect">
            <a:avLst/>
          </a:prstGeom>
          <a:solidFill>
            <a:srgbClr val="FCDCDB"/>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ما يسن قبل الصلاة</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 </a:t>
            </a:r>
          </a:p>
        </p:txBody>
      </p:sp>
      <p:sp>
        <p:nvSpPr>
          <p:cNvPr id="9" name="مربع نص 8">
            <a:extLst>
              <a:ext uri="{FF2B5EF4-FFF2-40B4-BE49-F238E27FC236}">
                <a16:creationId xmlns:a16="http://schemas.microsoft.com/office/drawing/2014/main" id="{E0279EEC-2F7D-46FE-98B8-386B99751AA6}"/>
              </a:ext>
            </a:extLst>
          </p:cNvPr>
          <p:cNvSpPr txBox="1"/>
          <p:nvPr/>
        </p:nvSpPr>
        <p:spPr>
          <a:xfrm>
            <a:off x="8258271" y="322870"/>
            <a:ext cx="3790949"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3000" dirty="0">
                <a:cs typeface="PT Bold Heading" panose="02010400000000000000" pitchFamily="2" charset="-78"/>
              </a:rPr>
              <a:t>]</a:t>
            </a:r>
            <a:r>
              <a:rPr lang="ar-SA" sz="3000" dirty="0">
                <a:cs typeface="PT Bold Heading" panose="02010400000000000000" pitchFamily="2" charset="-78"/>
              </a:rPr>
              <a:t>سنن في صفة الصلاة</a:t>
            </a:r>
            <a:r>
              <a:rPr lang="en-US" sz="3000" dirty="0">
                <a:cs typeface="PT Bold Heading" panose="02010400000000000000" pitchFamily="2" charset="-78"/>
              </a:rPr>
              <a:t>[</a:t>
            </a:r>
            <a:r>
              <a:rPr lang="ar-SA" sz="3000" dirty="0">
                <a:cs typeface="PT Bold Heading" panose="02010400000000000000" pitchFamily="2" charset="-78"/>
              </a:rPr>
              <a:t> </a:t>
            </a:r>
          </a:p>
        </p:txBody>
      </p:sp>
      <p:sp>
        <p:nvSpPr>
          <p:cNvPr id="11" name="مربع نص 10">
            <a:extLst>
              <a:ext uri="{FF2B5EF4-FFF2-40B4-BE49-F238E27FC236}">
                <a16:creationId xmlns:a16="http://schemas.microsoft.com/office/drawing/2014/main" id="{FCB80C1B-ECAE-44EE-93BA-663C89D78F75}"/>
              </a:ext>
            </a:extLst>
          </p:cNvPr>
          <p:cNvSpPr txBox="1"/>
          <p:nvPr/>
        </p:nvSpPr>
        <p:spPr>
          <a:xfrm>
            <a:off x="1819272" y="4800529"/>
            <a:ext cx="8362953" cy="1477328"/>
          </a:xfrm>
          <a:prstGeom prst="rect">
            <a:avLst/>
          </a:prstGeom>
          <a:solidFill>
            <a:srgbClr val="87A4D8"/>
          </a:solidFill>
          <a:ln>
            <a:solidFill>
              <a:schemeClr val="tx1">
                <a:lumMod val="85000"/>
                <a:lumOff val="15000"/>
              </a:schemeClr>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ولا يشبك أصابعه،</a:t>
            </a:r>
          </a:p>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ولا يخوض في حديث الدنيا، </a:t>
            </a:r>
          </a:p>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ويجلس مستقبل القبلة.</a:t>
            </a:r>
            <a:endParaRPr lang="ar-SA" sz="3000" dirty="0">
              <a:latin typeface="Sakkal Majalla" panose="02000000000000000000" pitchFamily="2" charset="-78"/>
              <a:cs typeface="Sakkal Majalla" panose="02000000000000000000" pitchFamily="2" charset="-78"/>
            </a:endParaRPr>
          </a:p>
        </p:txBody>
      </p:sp>
      <p:sp>
        <p:nvSpPr>
          <p:cNvPr id="13" name="مربع نص 12">
            <a:extLst>
              <a:ext uri="{FF2B5EF4-FFF2-40B4-BE49-F238E27FC236}">
                <a16:creationId xmlns:a16="http://schemas.microsoft.com/office/drawing/2014/main" id="{0923EABD-2DB9-4691-B6B8-1B464049FA71}"/>
              </a:ext>
            </a:extLst>
          </p:cNvPr>
          <p:cNvSpPr txBox="1"/>
          <p:nvPr/>
        </p:nvSpPr>
        <p:spPr>
          <a:xfrm>
            <a:off x="1847846" y="1510185"/>
            <a:ext cx="8315319" cy="553998"/>
          </a:xfrm>
          <a:prstGeom prst="rect">
            <a:avLst/>
          </a:prstGeom>
          <a:solidFill>
            <a:srgbClr val="87A4D8"/>
          </a:solidFill>
          <a:ln>
            <a:solidFill>
              <a:schemeClr val="tx1">
                <a:lumMod val="85000"/>
                <a:lumOff val="15000"/>
              </a:schemeClr>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يسن الخروج إليها بسكينه ووقار.</a:t>
            </a:r>
            <a:endParaRPr lang="ar-SA" sz="3000" dirty="0">
              <a:latin typeface="Sakkal Majalla" panose="02000000000000000000" pitchFamily="2" charset="-78"/>
              <a:cs typeface="Sakkal Majalla" panose="02000000000000000000" pitchFamily="2" charset="-78"/>
            </a:endParaRPr>
          </a:p>
        </p:txBody>
      </p:sp>
      <p:sp>
        <p:nvSpPr>
          <p:cNvPr id="19" name="مربع نص 18">
            <a:extLst>
              <a:ext uri="{FF2B5EF4-FFF2-40B4-BE49-F238E27FC236}">
                <a16:creationId xmlns:a16="http://schemas.microsoft.com/office/drawing/2014/main" id="{BC9FEF9F-C6A6-4F6A-832D-6784C3EF2423}"/>
              </a:ext>
            </a:extLst>
          </p:cNvPr>
          <p:cNvSpPr txBox="1"/>
          <p:nvPr/>
        </p:nvSpPr>
        <p:spPr>
          <a:xfrm>
            <a:off x="1819274" y="2158731"/>
            <a:ext cx="8362950" cy="553998"/>
          </a:xfrm>
          <a:prstGeom prst="rect">
            <a:avLst/>
          </a:prstGeom>
          <a:solidFill>
            <a:srgbClr val="87A4D8"/>
          </a:solidFill>
          <a:ln>
            <a:solidFill>
              <a:schemeClr val="tx1">
                <a:lumMod val="85000"/>
                <a:lumOff val="15000"/>
              </a:schemeClr>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3000" dirty="0">
                <a:latin typeface="Sakkal Majalla" panose="02000000000000000000" pitchFamily="2" charset="-78"/>
                <a:cs typeface="Sakkal Majalla" panose="02000000000000000000" pitchFamily="2" charset="-78"/>
              </a:rPr>
              <a:t> ويقارب خطاه.</a:t>
            </a:r>
          </a:p>
        </p:txBody>
      </p:sp>
      <p:sp>
        <p:nvSpPr>
          <p:cNvPr id="21" name="مربع نص 20">
            <a:extLst>
              <a:ext uri="{FF2B5EF4-FFF2-40B4-BE49-F238E27FC236}">
                <a16:creationId xmlns:a16="http://schemas.microsoft.com/office/drawing/2014/main" id="{E7DDEA91-41B6-436C-BD96-9D47DBFB13C0}"/>
              </a:ext>
            </a:extLst>
          </p:cNvPr>
          <p:cNvSpPr txBox="1"/>
          <p:nvPr/>
        </p:nvSpPr>
        <p:spPr>
          <a:xfrm>
            <a:off x="1809748" y="2769779"/>
            <a:ext cx="8362951" cy="1938992"/>
          </a:xfrm>
          <a:prstGeom prst="rect">
            <a:avLst/>
          </a:prstGeom>
          <a:solidFill>
            <a:srgbClr val="87A4D8"/>
          </a:solidFill>
          <a:ln>
            <a:solidFill>
              <a:schemeClr val="tx1">
                <a:lumMod val="85000"/>
                <a:lumOff val="15000"/>
              </a:schemeClr>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وإذا دخل المسجد قدم رجله اليمنى واليسرى إذا خرج،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ويقول ما ورد: فيقول عند دخوله: بسم الله، والصلاة والسلام على رسول الله، اللهم اغفر لي ذنوبي، وافتح لي أبواب رحمتك.</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ويقول عند خروجه أيضًا كذلك؛ إلا أنه يبدل الرحمة بالفضل.</a:t>
            </a:r>
          </a:p>
        </p:txBody>
      </p:sp>
      <p:cxnSp>
        <p:nvCxnSpPr>
          <p:cNvPr id="25" name="رابط مستقيم 24">
            <a:extLst>
              <a:ext uri="{FF2B5EF4-FFF2-40B4-BE49-F238E27FC236}">
                <a16:creationId xmlns:a16="http://schemas.microsoft.com/office/drawing/2014/main" id="{A78D2041-0FB5-452B-B7EE-28C91CDD0843}"/>
              </a:ext>
            </a:extLst>
          </p:cNvPr>
          <p:cNvCxnSpPr>
            <a:cxnSpLocks/>
            <a:stCxn id="7" idx="3"/>
          </p:cNvCxnSpPr>
          <p:nvPr/>
        </p:nvCxnSpPr>
        <p:spPr>
          <a:xfrm>
            <a:off x="7650480" y="980937"/>
            <a:ext cx="2750820" cy="0"/>
          </a:xfrm>
          <a:prstGeom prst="line">
            <a:avLst/>
          </a:prstGeom>
        </p:spPr>
        <p:style>
          <a:lnRef idx="1">
            <a:schemeClr val="dk1"/>
          </a:lnRef>
          <a:fillRef idx="0">
            <a:schemeClr val="dk1"/>
          </a:fillRef>
          <a:effectRef idx="0">
            <a:schemeClr val="dk1"/>
          </a:effectRef>
          <a:fontRef idx="minor">
            <a:schemeClr val="tx1"/>
          </a:fontRef>
        </p:style>
      </p:cxnSp>
      <p:cxnSp>
        <p:nvCxnSpPr>
          <p:cNvPr id="30" name="رابط مستقيم 29">
            <a:extLst>
              <a:ext uri="{FF2B5EF4-FFF2-40B4-BE49-F238E27FC236}">
                <a16:creationId xmlns:a16="http://schemas.microsoft.com/office/drawing/2014/main" id="{9EF71425-45EE-42AD-AE29-6D5745B2B182}"/>
              </a:ext>
            </a:extLst>
          </p:cNvPr>
          <p:cNvCxnSpPr/>
          <p:nvPr/>
        </p:nvCxnSpPr>
        <p:spPr>
          <a:xfrm>
            <a:off x="10410825" y="97155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32" name="رابط كسهم مستقيم 31">
            <a:extLst>
              <a:ext uri="{FF2B5EF4-FFF2-40B4-BE49-F238E27FC236}">
                <a16:creationId xmlns:a16="http://schemas.microsoft.com/office/drawing/2014/main" id="{F2683F82-F36F-4CBE-A039-B6B9365A5F19}"/>
              </a:ext>
            </a:extLst>
          </p:cNvPr>
          <p:cNvCxnSpPr>
            <a:cxnSpLocks/>
          </p:cNvCxnSpPr>
          <p:nvPr/>
        </p:nvCxnSpPr>
        <p:spPr>
          <a:xfrm flipH="1">
            <a:off x="10182224" y="1743075"/>
            <a:ext cx="2190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رابط مستقيم 32">
            <a:extLst>
              <a:ext uri="{FF2B5EF4-FFF2-40B4-BE49-F238E27FC236}">
                <a16:creationId xmlns:a16="http://schemas.microsoft.com/office/drawing/2014/main" id="{2FF9B07A-F75A-46BB-A80F-363A00E27E4A}"/>
              </a:ext>
            </a:extLst>
          </p:cNvPr>
          <p:cNvCxnSpPr>
            <a:cxnSpLocks/>
          </p:cNvCxnSpPr>
          <p:nvPr/>
        </p:nvCxnSpPr>
        <p:spPr>
          <a:xfrm>
            <a:off x="1390650" y="971550"/>
            <a:ext cx="3008090" cy="9387"/>
          </a:xfrm>
          <a:prstGeom prst="line">
            <a:avLst/>
          </a:prstGeom>
        </p:spPr>
        <p:style>
          <a:lnRef idx="1">
            <a:schemeClr val="dk1"/>
          </a:lnRef>
          <a:fillRef idx="0">
            <a:schemeClr val="dk1"/>
          </a:fillRef>
          <a:effectRef idx="0">
            <a:schemeClr val="dk1"/>
          </a:effectRef>
          <a:fontRef idx="minor">
            <a:schemeClr val="tx1"/>
          </a:fontRef>
        </p:style>
      </p:cxnSp>
      <p:cxnSp>
        <p:nvCxnSpPr>
          <p:cNvPr id="34" name="رابط مستقيم 33">
            <a:extLst>
              <a:ext uri="{FF2B5EF4-FFF2-40B4-BE49-F238E27FC236}">
                <a16:creationId xmlns:a16="http://schemas.microsoft.com/office/drawing/2014/main" id="{97C07FE4-540A-4FFD-8FCE-9A726BCD0C04}"/>
              </a:ext>
            </a:extLst>
          </p:cNvPr>
          <p:cNvCxnSpPr/>
          <p:nvPr/>
        </p:nvCxnSpPr>
        <p:spPr>
          <a:xfrm>
            <a:off x="1390650" y="981075"/>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36" name="رابط كسهم مستقيم 35">
            <a:extLst>
              <a:ext uri="{FF2B5EF4-FFF2-40B4-BE49-F238E27FC236}">
                <a16:creationId xmlns:a16="http://schemas.microsoft.com/office/drawing/2014/main" id="{52C03289-1A41-430D-8884-08B962D3E7CA}"/>
              </a:ext>
            </a:extLst>
          </p:cNvPr>
          <p:cNvCxnSpPr>
            <a:cxnSpLocks/>
          </p:cNvCxnSpPr>
          <p:nvPr/>
        </p:nvCxnSpPr>
        <p:spPr>
          <a:xfrm>
            <a:off x="1409696" y="1743075"/>
            <a:ext cx="4095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68855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F30FE8BD-8450-485F-A0D5-202436608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5023CCB3-943C-41B6-B56F-3FDCD31185E8}"/>
              </a:ext>
            </a:extLst>
          </p:cNvPr>
          <p:cNvSpPr/>
          <p:nvPr/>
        </p:nvSpPr>
        <p:spPr>
          <a:xfrm>
            <a:off x="4451723" y="742234"/>
            <a:ext cx="3288554" cy="723889"/>
          </a:xfrm>
          <a:prstGeom prst="rect">
            <a:avLst/>
          </a:prstGeom>
          <a:solidFill>
            <a:srgbClr val="FCDCDB"/>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ما يسن وقت القيام للصلاة</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499EB88D-D3D4-4102-B433-A56716578377}"/>
              </a:ext>
            </a:extLst>
          </p:cNvPr>
          <p:cNvSpPr/>
          <p:nvPr/>
        </p:nvSpPr>
        <p:spPr>
          <a:xfrm>
            <a:off x="1907382" y="1590331"/>
            <a:ext cx="8198643" cy="1615719"/>
          </a:xfrm>
          <a:prstGeom prst="rect">
            <a:avLst/>
          </a:prstGeom>
          <a:solidFill>
            <a:srgbClr val="87A4D8"/>
          </a:solidFill>
          <a:ln>
            <a:solidFill>
              <a:srgbClr val="8793C5"/>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يسن للإمام فالمأموم القيام عند قول المقيم: قد قامت الصلاة لأن النبي - صَلَّى اللَّهُ عَلَيْهِ وَسَلَّمَ - كان يفعل ذلك، رواه ابن أبي أوفى،</a:t>
            </a:r>
          </a:p>
          <a:p>
            <a:pPr marL="457200" indent="-457200" algn="ctr">
              <a:buFont typeface="Arial" panose="020B0604020202020204" pitchFamily="34" charset="0"/>
              <a:buChar cha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وهذا إن رأى المأموم الإمام وإلا قام عند رؤيته</a:t>
            </a:r>
            <a:endParaRPr lang="ar-SA" sz="3000" dirty="0">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id="{DB739C5B-3E4D-4E40-AAA5-08C368CD7CAF}"/>
              </a:ext>
            </a:extLst>
          </p:cNvPr>
          <p:cNvSpPr/>
          <p:nvPr/>
        </p:nvSpPr>
        <p:spPr>
          <a:xfrm>
            <a:off x="1907382" y="5520095"/>
            <a:ext cx="8198643" cy="656078"/>
          </a:xfrm>
          <a:prstGeom prst="rect">
            <a:avLst/>
          </a:prstGeom>
          <a:solidFill>
            <a:srgbClr val="87A4D8"/>
          </a:solidFill>
          <a:ln>
            <a:solidFill>
              <a:srgbClr val="8793C5"/>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وعن يساره كذلك، ويكمل الأول فالأول، ويتراصون عن يمينه،</a:t>
            </a:r>
          </a:p>
        </p:txBody>
      </p:sp>
      <p:sp>
        <p:nvSpPr>
          <p:cNvPr id="11" name="مربع نص 10">
            <a:extLst>
              <a:ext uri="{FF2B5EF4-FFF2-40B4-BE49-F238E27FC236}">
                <a16:creationId xmlns:a16="http://schemas.microsoft.com/office/drawing/2014/main" id="{C0C29C31-9F59-4D02-8C72-FF2221BED6C0}"/>
              </a:ext>
            </a:extLst>
          </p:cNvPr>
          <p:cNvSpPr txBox="1"/>
          <p:nvPr/>
        </p:nvSpPr>
        <p:spPr>
          <a:xfrm>
            <a:off x="8258271" y="322870"/>
            <a:ext cx="3790949"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3000" dirty="0">
                <a:cs typeface="PT Bold Heading" panose="02010400000000000000" pitchFamily="2" charset="-78"/>
              </a:rPr>
              <a:t>]</a:t>
            </a:r>
            <a:r>
              <a:rPr lang="ar-SA" sz="3000" dirty="0">
                <a:cs typeface="PT Bold Heading" panose="02010400000000000000" pitchFamily="2" charset="-78"/>
              </a:rPr>
              <a:t>سنن في صفة الصلاة</a:t>
            </a:r>
            <a:r>
              <a:rPr lang="en-US" sz="3000" dirty="0">
                <a:cs typeface="PT Bold Heading" panose="02010400000000000000" pitchFamily="2" charset="-78"/>
              </a:rPr>
              <a:t>[</a:t>
            </a:r>
            <a:r>
              <a:rPr lang="ar-SA" sz="3000" dirty="0">
                <a:cs typeface="PT Bold Heading" panose="02010400000000000000" pitchFamily="2" charset="-78"/>
              </a:rPr>
              <a:t> </a:t>
            </a:r>
          </a:p>
        </p:txBody>
      </p:sp>
      <p:sp>
        <p:nvSpPr>
          <p:cNvPr id="13" name="مستطيل 12">
            <a:extLst>
              <a:ext uri="{FF2B5EF4-FFF2-40B4-BE49-F238E27FC236}">
                <a16:creationId xmlns:a16="http://schemas.microsoft.com/office/drawing/2014/main" id="{281E0E96-63EA-4C1C-9E99-863D6AE28503}"/>
              </a:ext>
            </a:extLst>
          </p:cNvPr>
          <p:cNvSpPr/>
          <p:nvPr/>
        </p:nvSpPr>
        <p:spPr>
          <a:xfrm>
            <a:off x="1919666" y="3324936"/>
            <a:ext cx="8198643" cy="683750"/>
          </a:xfrm>
          <a:prstGeom prst="rect">
            <a:avLst/>
          </a:prstGeom>
          <a:solidFill>
            <a:srgbClr val="87A4D8"/>
          </a:solidFill>
          <a:ln>
            <a:solidFill>
              <a:srgbClr val="8793C5"/>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ولا يحرم الإمام حتى تفرغ الإقامة</a:t>
            </a:r>
            <a:endParaRPr lang="ar-SA" sz="3000" dirty="0">
              <a:latin typeface="Sakkal Majalla" panose="02000000000000000000" pitchFamily="2" charset="-78"/>
              <a:cs typeface="Sakkal Majalla" panose="02000000000000000000" pitchFamily="2" charset="-78"/>
            </a:endParaRPr>
          </a:p>
        </p:txBody>
      </p:sp>
      <p:sp>
        <p:nvSpPr>
          <p:cNvPr id="15" name="مستطيل 14">
            <a:extLst>
              <a:ext uri="{FF2B5EF4-FFF2-40B4-BE49-F238E27FC236}">
                <a16:creationId xmlns:a16="http://schemas.microsoft.com/office/drawing/2014/main" id="{497208D2-F262-4EAE-A417-A9A5E67CD674}"/>
              </a:ext>
            </a:extLst>
          </p:cNvPr>
          <p:cNvSpPr/>
          <p:nvPr/>
        </p:nvSpPr>
        <p:spPr>
          <a:xfrm>
            <a:off x="1919667" y="4185230"/>
            <a:ext cx="8186358" cy="459508"/>
          </a:xfrm>
          <a:prstGeom prst="rect">
            <a:avLst/>
          </a:prstGeom>
          <a:solidFill>
            <a:srgbClr val="87A4D8"/>
          </a:solidFill>
          <a:ln>
            <a:solidFill>
              <a:srgbClr val="8793C5"/>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 </a:t>
            </a:r>
            <a:r>
              <a:rPr lang="ar-SA" sz="3000" dirty="0">
                <a:solidFill>
                  <a:prstClr val="black"/>
                </a:solidFill>
                <a:latin typeface="Sakkal Majalla" panose="02000000000000000000" pitchFamily="2" charset="-78"/>
                <a:cs typeface="Sakkal Majalla" panose="02000000000000000000" pitchFamily="2" charset="-78"/>
              </a:rPr>
              <a:t>ي</a:t>
            </a: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سن تسوية الصف بالمناكب و </a:t>
            </a:r>
            <a:r>
              <a:rPr kumimoji="0" lang="ar-SA" sz="3000" b="0" i="0"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الأكعب</a:t>
            </a:r>
            <a:endParaRPr lang="ar-SA" sz="3000" dirty="0">
              <a:latin typeface="Sakkal Majalla" panose="02000000000000000000" pitchFamily="2" charset="-78"/>
              <a:cs typeface="Sakkal Majalla" panose="02000000000000000000" pitchFamily="2" charset="-78"/>
            </a:endParaRPr>
          </a:p>
        </p:txBody>
      </p:sp>
      <p:sp>
        <p:nvSpPr>
          <p:cNvPr id="17" name="مستطيل 16">
            <a:extLst>
              <a:ext uri="{FF2B5EF4-FFF2-40B4-BE49-F238E27FC236}">
                <a16:creationId xmlns:a16="http://schemas.microsoft.com/office/drawing/2014/main" id="{F4FEA7DE-2082-4890-A996-4D42A5298465}"/>
              </a:ext>
            </a:extLst>
          </p:cNvPr>
          <p:cNvSpPr/>
          <p:nvPr/>
        </p:nvSpPr>
        <p:spPr>
          <a:xfrm>
            <a:off x="1919668" y="4930840"/>
            <a:ext cx="8186358" cy="459508"/>
          </a:xfrm>
          <a:prstGeom prst="rect">
            <a:avLst/>
          </a:prstGeom>
          <a:solidFill>
            <a:srgbClr val="87A4D8"/>
          </a:solidFill>
          <a:ln>
            <a:solidFill>
              <a:srgbClr val="8793C5"/>
            </a:solidFill>
          </a:ln>
        </p:spPr>
        <p:style>
          <a:lnRef idx="1">
            <a:schemeClr val="accent6"/>
          </a:lnRef>
          <a:fillRef idx="2">
            <a:schemeClr val="accent6"/>
          </a:fillRef>
          <a:effectRef idx="1">
            <a:schemeClr val="accent6"/>
          </a:effectRef>
          <a:fontRef idx="minor">
            <a:schemeClr val="dk1"/>
          </a:fontRef>
        </p:style>
        <p:txBody>
          <a:bodyPr rtlCol="1" anchor="ctr"/>
          <a:lstStyle/>
          <a:p>
            <a:pPr marL="457200" indent="-457200" algn="ctr">
              <a:buFont typeface="Arial" panose="020B0604020202020204" pitchFamily="34" charset="0"/>
              <a:buChar cha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فليلتفت عن يمينه فيقول: استووا رحمكم الله</a:t>
            </a:r>
            <a:endParaRPr lang="ar-SA" sz="3000" dirty="0">
              <a:latin typeface="Sakkal Majalla" panose="02000000000000000000" pitchFamily="2" charset="-78"/>
              <a:cs typeface="Sakkal Majalla" panose="02000000000000000000" pitchFamily="2" charset="-78"/>
            </a:endParaRPr>
          </a:p>
        </p:txBody>
      </p:sp>
      <p:cxnSp>
        <p:nvCxnSpPr>
          <p:cNvPr id="19" name="رابط مستقيم 18">
            <a:extLst>
              <a:ext uri="{FF2B5EF4-FFF2-40B4-BE49-F238E27FC236}">
                <a16:creationId xmlns:a16="http://schemas.microsoft.com/office/drawing/2014/main" id="{64D440E6-F183-4996-A464-9EF58BA2729C}"/>
              </a:ext>
            </a:extLst>
          </p:cNvPr>
          <p:cNvCxnSpPr>
            <a:cxnSpLocks/>
            <a:stCxn id="5" idx="3"/>
          </p:cNvCxnSpPr>
          <p:nvPr/>
        </p:nvCxnSpPr>
        <p:spPr>
          <a:xfrm>
            <a:off x="7740277" y="1104179"/>
            <a:ext cx="2822948" cy="0"/>
          </a:xfrm>
          <a:prstGeom prst="line">
            <a:avLst/>
          </a:prstGeom>
        </p:spPr>
        <p:style>
          <a:lnRef idx="1">
            <a:schemeClr val="dk1"/>
          </a:lnRef>
          <a:fillRef idx="0">
            <a:schemeClr val="dk1"/>
          </a:fillRef>
          <a:effectRef idx="0">
            <a:schemeClr val="dk1"/>
          </a:effectRef>
          <a:fontRef idx="minor">
            <a:schemeClr val="tx1"/>
          </a:fontRef>
        </p:style>
      </p:cxnSp>
      <p:cxnSp>
        <p:nvCxnSpPr>
          <p:cNvPr id="22" name="رابط مستقيم 21">
            <a:extLst>
              <a:ext uri="{FF2B5EF4-FFF2-40B4-BE49-F238E27FC236}">
                <a16:creationId xmlns:a16="http://schemas.microsoft.com/office/drawing/2014/main" id="{E0B59AF5-E37C-4590-8725-4714C598559A}"/>
              </a:ext>
            </a:extLst>
          </p:cNvPr>
          <p:cNvCxnSpPr/>
          <p:nvPr/>
        </p:nvCxnSpPr>
        <p:spPr>
          <a:xfrm>
            <a:off x="10572750" y="1095375"/>
            <a:ext cx="0" cy="1162050"/>
          </a:xfrm>
          <a:prstGeom prst="line">
            <a:avLst/>
          </a:prstGeom>
        </p:spPr>
        <p:style>
          <a:lnRef idx="1">
            <a:schemeClr val="dk1"/>
          </a:lnRef>
          <a:fillRef idx="0">
            <a:schemeClr val="dk1"/>
          </a:fillRef>
          <a:effectRef idx="0">
            <a:schemeClr val="dk1"/>
          </a:effectRef>
          <a:fontRef idx="minor">
            <a:schemeClr val="tx1"/>
          </a:fontRef>
        </p:style>
      </p:cxnSp>
      <p:cxnSp>
        <p:nvCxnSpPr>
          <p:cNvPr id="24" name="رابط كسهم مستقيم 23">
            <a:extLst>
              <a:ext uri="{FF2B5EF4-FFF2-40B4-BE49-F238E27FC236}">
                <a16:creationId xmlns:a16="http://schemas.microsoft.com/office/drawing/2014/main" id="{0E0854E3-199F-4D17-B69F-DADA4A6F9BFF}"/>
              </a:ext>
            </a:extLst>
          </p:cNvPr>
          <p:cNvCxnSpPr/>
          <p:nvPr/>
        </p:nvCxnSpPr>
        <p:spPr>
          <a:xfrm flipH="1">
            <a:off x="10325100" y="2257425"/>
            <a:ext cx="2476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رابط مستقيم 24">
            <a:extLst>
              <a:ext uri="{FF2B5EF4-FFF2-40B4-BE49-F238E27FC236}">
                <a16:creationId xmlns:a16="http://schemas.microsoft.com/office/drawing/2014/main" id="{BA515818-02CC-46AF-A358-E9D2D42B5E25}"/>
              </a:ext>
            </a:extLst>
          </p:cNvPr>
          <p:cNvCxnSpPr>
            <a:cxnSpLocks/>
          </p:cNvCxnSpPr>
          <p:nvPr/>
        </p:nvCxnSpPr>
        <p:spPr>
          <a:xfrm>
            <a:off x="1628775" y="1095375"/>
            <a:ext cx="2822948" cy="0"/>
          </a:xfrm>
          <a:prstGeom prst="line">
            <a:avLst/>
          </a:prstGeom>
        </p:spPr>
        <p:style>
          <a:lnRef idx="1">
            <a:schemeClr val="dk1"/>
          </a:lnRef>
          <a:fillRef idx="0">
            <a:schemeClr val="dk1"/>
          </a:fillRef>
          <a:effectRef idx="0">
            <a:schemeClr val="dk1"/>
          </a:effectRef>
          <a:fontRef idx="minor">
            <a:schemeClr val="tx1"/>
          </a:fontRef>
        </p:style>
      </p:cxnSp>
      <p:cxnSp>
        <p:nvCxnSpPr>
          <p:cNvPr id="26" name="رابط مستقيم 25">
            <a:extLst>
              <a:ext uri="{FF2B5EF4-FFF2-40B4-BE49-F238E27FC236}">
                <a16:creationId xmlns:a16="http://schemas.microsoft.com/office/drawing/2014/main" id="{4E3DFB09-1579-4EC6-9D20-588F827FD205}"/>
              </a:ext>
            </a:extLst>
          </p:cNvPr>
          <p:cNvCxnSpPr/>
          <p:nvPr/>
        </p:nvCxnSpPr>
        <p:spPr>
          <a:xfrm>
            <a:off x="1628775" y="1104179"/>
            <a:ext cx="0" cy="1162050"/>
          </a:xfrm>
          <a:prstGeom prst="line">
            <a:avLst/>
          </a:prstGeom>
        </p:spPr>
        <p:style>
          <a:lnRef idx="1">
            <a:schemeClr val="dk1"/>
          </a:lnRef>
          <a:fillRef idx="0">
            <a:schemeClr val="dk1"/>
          </a:fillRef>
          <a:effectRef idx="0">
            <a:schemeClr val="dk1"/>
          </a:effectRef>
          <a:fontRef idx="minor">
            <a:schemeClr val="tx1"/>
          </a:fontRef>
        </p:style>
      </p:cxnSp>
      <p:cxnSp>
        <p:nvCxnSpPr>
          <p:cNvPr id="32" name="رابط كسهم مستقيم 31">
            <a:extLst>
              <a:ext uri="{FF2B5EF4-FFF2-40B4-BE49-F238E27FC236}">
                <a16:creationId xmlns:a16="http://schemas.microsoft.com/office/drawing/2014/main" id="{ADEE33A3-712B-4A81-89D3-525B81E1B71E}"/>
              </a:ext>
            </a:extLst>
          </p:cNvPr>
          <p:cNvCxnSpPr/>
          <p:nvPr/>
        </p:nvCxnSpPr>
        <p:spPr>
          <a:xfrm>
            <a:off x="1628775" y="2266229"/>
            <a:ext cx="2000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547592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E56733D-FADB-4C3A-9DEF-CF105AAF8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مستطيل 4">
            <a:extLst>
              <a:ext uri="{FF2B5EF4-FFF2-40B4-BE49-F238E27FC236}">
                <a16:creationId xmlns:a16="http://schemas.microsoft.com/office/drawing/2014/main" id="{A024EF6D-A97C-4D9F-94D2-5887D4572D45}"/>
              </a:ext>
            </a:extLst>
          </p:cNvPr>
          <p:cNvSpPr/>
          <p:nvPr/>
        </p:nvSpPr>
        <p:spPr>
          <a:xfrm>
            <a:off x="1952628" y="1933355"/>
            <a:ext cx="8058144" cy="730684"/>
          </a:xfrm>
          <a:prstGeom prst="rect">
            <a:avLst/>
          </a:prstGeom>
          <a:solidFill>
            <a:srgbClr val="87A4D8"/>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pPr marL="457200" indent="-457200" algn="ctr">
              <a:lnSpc>
                <a:spcPct val="90000"/>
              </a:lnSpc>
              <a:spcBef>
                <a:spcPct val="0"/>
              </a:spcBef>
              <a:spcAft>
                <a:spcPts val="600"/>
              </a:spcAft>
              <a:buFont typeface="Arial" panose="020B0604020202020204" pitchFamily="34" charset="0"/>
              <a:buChar char="•"/>
            </a:pPr>
            <a:r>
              <a:rPr lang="ar-SA" sz="3000" kern="1200" dirty="0">
                <a:solidFill>
                  <a:schemeClr val="tx1"/>
                </a:solidFill>
                <a:latin typeface="Sakkal Majalla" panose="02000000000000000000" pitchFamily="2" charset="-78"/>
                <a:ea typeface="+mj-ea"/>
                <a:cs typeface="Sakkal Majalla" panose="02000000000000000000" pitchFamily="2" charset="-78"/>
              </a:rPr>
              <a:t>و</a:t>
            </a:r>
            <a:r>
              <a:rPr lang="en-US" sz="3000" kern="1200" dirty="0">
                <a:solidFill>
                  <a:schemeClr val="tx1"/>
                </a:solidFill>
                <a:latin typeface="Sakkal Majalla" panose="02000000000000000000" pitchFamily="2" charset="-78"/>
                <a:ea typeface="+mj-ea"/>
                <a:cs typeface="Sakkal Majalla" panose="02000000000000000000" pitchFamily="2" charset="-78"/>
              </a:rPr>
              <a:t>الصف الأول للرجال أفضل</a:t>
            </a:r>
            <a:r>
              <a:rPr lang="ar-SA" sz="3000" dirty="0">
                <a:solidFill>
                  <a:schemeClr val="tx1"/>
                </a:solidFill>
                <a:latin typeface="+mj-lt"/>
                <a:ea typeface="+mj-ea"/>
                <a:cs typeface="+mj-cs"/>
              </a:rPr>
              <a:t>.</a:t>
            </a:r>
            <a:endParaRPr lang="en-US" sz="3000" kern="1200" dirty="0">
              <a:solidFill>
                <a:schemeClr val="tx1"/>
              </a:solidFill>
              <a:latin typeface="+mj-lt"/>
              <a:ea typeface="+mj-ea"/>
              <a:cs typeface="+mj-cs"/>
            </a:endParaRPr>
          </a:p>
        </p:txBody>
      </p:sp>
      <p:sp>
        <p:nvSpPr>
          <p:cNvPr id="7" name="مستطيل 6">
            <a:extLst>
              <a:ext uri="{FF2B5EF4-FFF2-40B4-BE49-F238E27FC236}">
                <a16:creationId xmlns:a16="http://schemas.microsoft.com/office/drawing/2014/main" id="{CA6398C6-923E-4DF9-A5D1-92D11F7023C5}"/>
              </a:ext>
            </a:extLst>
          </p:cNvPr>
          <p:cNvSpPr/>
          <p:nvPr/>
        </p:nvSpPr>
        <p:spPr>
          <a:xfrm>
            <a:off x="1990728" y="2983667"/>
            <a:ext cx="8020044" cy="730685"/>
          </a:xfrm>
          <a:prstGeom prst="rect">
            <a:avLst/>
          </a:prstGeom>
          <a:solidFill>
            <a:srgbClr val="87A4D8"/>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pPr marL="457200" indent="-457200" algn="ctr">
              <a:lnSpc>
                <a:spcPct val="90000"/>
              </a:lnSpc>
              <a:spcBef>
                <a:spcPct val="0"/>
              </a:spcBef>
              <a:spcAft>
                <a:spcPts val="600"/>
              </a:spcAft>
              <a:buFont typeface="Arial" panose="020B0604020202020204" pitchFamily="34" charset="0"/>
              <a:buChar char="•"/>
            </a:pPr>
            <a:r>
              <a:rPr lang="en-US" sz="3000" kern="1200" dirty="0">
                <a:solidFill>
                  <a:schemeClr val="tx1"/>
                </a:solidFill>
                <a:latin typeface="Sakkal Majalla" panose="02000000000000000000" pitchFamily="2" charset="-78"/>
                <a:ea typeface="+mj-ea"/>
                <a:cs typeface="Sakkal Majalla" panose="02000000000000000000" pitchFamily="2" charset="-78"/>
              </a:rPr>
              <a:t>وله ثوابه وثواب من وراءه ما اتصلت الصفوف</a:t>
            </a:r>
            <a:r>
              <a:rPr lang="ar-SA" sz="3000" kern="1200" dirty="0">
                <a:solidFill>
                  <a:schemeClr val="tx1"/>
                </a:solidFill>
                <a:latin typeface="Sakkal Majalla" panose="02000000000000000000" pitchFamily="2" charset="-78"/>
                <a:ea typeface="+mj-ea"/>
                <a:cs typeface="Sakkal Majalla" panose="02000000000000000000" pitchFamily="2" charset="-78"/>
              </a:rPr>
              <a:t>.</a:t>
            </a:r>
            <a:endParaRPr lang="en-US" sz="3000" kern="1200" dirty="0">
              <a:solidFill>
                <a:schemeClr val="tx1"/>
              </a:solidFill>
              <a:latin typeface="Sakkal Majalla" panose="02000000000000000000" pitchFamily="2" charset="-78"/>
              <a:ea typeface="+mj-ea"/>
              <a:cs typeface="Sakkal Majalla" panose="02000000000000000000" pitchFamily="2" charset="-78"/>
            </a:endParaRPr>
          </a:p>
        </p:txBody>
      </p:sp>
      <p:sp>
        <p:nvSpPr>
          <p:cNvPr id="9" name="مستطيل 8">
            <a:extLst>
              <a:ext uri="{FF2B5EF4-FFF2-40B4-BE49-F238E27FC236}">
                <a16:creationId xmlns:a16="http://schemas.microsoft.com/office/drawing/2014/main" id="{4248BD7E-0201-4409-9B98-1768C07539EF}"/>
              </a:ext>
            </a:extLst>
          </p:cNvPr>
          <p:cNvSpPr/>
          <p:nvPr/>
        </p:nvSpPr>
        <p:spPr>
          <a:xfrm>
            <a:off x="1990728" y="4030334"/>
            <a:ext cx="8020044" cy="730685"/>
          </a:xfrm>
          <a:prstGeom prst="rect">
            <a:avLst/>
          </a:prstGeom>
          <a:solidFill>
            <a:srgbClr val="87A4D8"/>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pPr marL="457200" indent="-457200" algn="ctr">
              <a:lnSpc>
                <a:spcPct val="90000"/>
              </a:lnSpc>
              <a:spcBef>
                <a:spcPct val="0"/>
              </a:spcBef>
              <a:spcAft>
                <a:spcPts val="600"/>
              </a:spcAft>
              <a:buFont typeface="Arial" panose="020B0604020202020204" pitchFamily="34" charset="0"/>
              <a:buChar char="•"/>
            </a:pPr>
            <a:r>
              <a:rPr lang="en-US" sz="3000" kern="1200" dirty="0">
                <a:solidFill>
                  <a:schemeClr val="tx1"/>
                </a:solidFill>
                <a:latin typeface="Sakkal Majalla" panose="02000000000000000000" pitchFamily="2" charset="-78"/>
                <a:ea typeface="+mj-ea"/>
                <a:cs typeface="Sakkal Majalla" panose="02000000000000000000" pitchFamily="2" charset="-78"/>
              </a:rPr>
              <a:t>وكلما قرب منه فهو أفضل</a:t>
            </a:r>
          </a:p>
        </p:txBody>
      </p:sp>
      <p:sp>
        <p:nvSpPr>
          <p:cNvPr id="11" name="مستطيل 10">
            <a:extLst>
              <a:ext uri="{FF2B5EF4-FFF2-40B4-BE49-F238E27FC236}">
                <a16:creationId xmlns:a16="http://schemas.microsoft.com/office/drawing/2014/main" id="{725A18A2-FC9C-46A2-B2DD-8CC29040A16D}"/>
              </a:ext>
            </a:extLst>
          </p:cNvPr>
          <p:cNvSpPr/>
          <p:nvPr/>
        </p:nvSpPr>
        <p:spPr>
          <a:xfrm>
            <a:off x="1990728" y="5135161"/>
            <a:ext cx="8020044" cy="730684"/>
          </a:xfrm>
          <a:prstGeom prst="rect">
            <a:avLst/>
          </a:prstGeom>
          <a:solidFill>
            <a:srgbClr val="87A4D8"/>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p>
            <a:pPr marL="457200" indent="-457200" algn="ctr">
              <a:lnSpc>
                <a:spcPct val="90000"/>
              </a:lnSpc>
              <a:spcBef>
                <a:spcPct val="0"/>
              </a:spcBef>
              <a:spcAft>
                <a:spcPts val="600"/>
              </a:spcAft>
              <a:buFont typeface="Arial" panose="020B0604020202020204" pitchFamily="34" charset="0"/>
              <a:buChar char="•"/>
            </a:pPr>
            <a:r>
              <a:rPr lang="en-US" sz="3000" kern="1200" dirty="0">
                <a:solidFill>
                  <a:schemeClr val="tx1"/>
                </a:solidFill>
                <a:latin typeface="Sakkal Majalla" panose="02000000000000000000" pitchFamily="2" charset="-78"/>
                <a:ea typeface="+mj-ea"/>
                <a:cs typeface="Sakkal Majalla" panose="02000000000000000000" pitchFamily="2" charset="-78"/>
              </a:rPr>
              <a:t>والصف الأخير للنساء أفضل</a:t>
            </a:r>
          </a:p>
        </p:txBody>
      </p:sp>
      <p:sp>
        <p:nvSpPr>
          <p:cNvPr id="13" name="مستطيل 12">
            <a:extLst>
              <a:ext uri="{FF2B5EF4-FFF2-40B4-BE49-F238E27FC236}">
                <a16:creationId xmlns:a16="http://schemas.microsoft.com/office/drawing/2014/main" id="{011094B2-8214-400A-B4E6-71A8BB767FD5}"/>
              </a:ext>
            </a:extLst>
          </p:cNvPr>
          <p:cNvSpPr/>
          <p:nvPr/>
        </p:nvSpPr>
        <p:spPr>
          <a:xfrm>
            <a:off x="4451723" y="742234"/>
            <a:ext cx="3288554" cy="723889"/>
          </a:xfrm>
          <a:prstGeom prst="rect">
            <a:avLst/>
          </a:prstGeom>
          <a:solidFill>
            <a:srgbClr val="FCDCDB"/>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ما يسن وقت القيام للصلاة</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cxnSp>
        <p:nvCxnSpPr>
          <p:cNvPr id="14" name="رابط مستقيم 13">
            <a:extLst>
              <a:ext uri="{FF2B5EF4-FFF2-40B4-BE49-F238E27FC236}">
                <a16:creationId xmlns:a16="http://schemas.microsoft.com/office/drawing/2014/main" id="{D7B999AA-A4FB-4AEF-A741-DDA01F566BDC}"/>
              </a:ext>
            </a:extLst>
          </p:cNvPr>
          <p:cNvCxnSpPr>
            <a:cxnSpLocks/>
          </p:cNvCxnSpPr>
          <p:nvPr/>
        </p:nvCxnSpPr>
        <p:spPr>
          <a:xfrm>
            <a:off x="7740277" y="1104179"/>
            <a:ext cx="2822948" cy="0"/>
          </a:xfrm>
          <a:prstGeom prst="line">
            <a:avLst/>
          </a:prstGeom>
        </p:spPr>
        <p:style>
          <a:lnRef idx="1">
            <a:schemeClr val="dk1"/>
          </a:lnRef>
          <a:fillRef idx="0">
            <a:schemeClr val="dk1"/>
          </a:fillRef>
          <a:effectRef idx="0">
            <a:schemeClr val="dk1"/>
          </a:effectRef>
          <a:fontRef idx="minor">
            <a:schemeClr val="tx1"/>
          </a:fontRef>
        </p:style>
      </p:cxnSp>
      <p:cxnSp>
        <p:nvCxnSpPr>
          <p:cNvPr id="15" name="رابط مستقيم 14">
            <a:extLst>
              <a:ext uri="{FF2B5EF4-FFF2-40B4-BE49-F238E27FC236}">
                <a16:creationId xmlns:a16="http://schemas.microsoft.com/office/drawing/2014/main" id="{2CAD8227-E6B2-47C8-A6CD-2F6A13B675A5}"/>
              </a:ext>
            </a:extLst>
          </p:cNvPr>
          <p:cNvCxnSpPr>
            <a:cxnSpLocks/>
          </p:cNvCxnSpPr>
          <p:nvPr/>
        </p:nvCxnSpPr>
        <p:spPr>
          <a:xfrm>
            <a:off x="1628775" y="1095375"/>
            <a:ext cx="2822948" cy="0"/>
          </a:xfrm>
          <a:prstGeom prst="line">
            <a:avLst/>
          </a:prstGeom>
        </p:spPr>
        <p:style>
          <a:lnRef idx="1">
            <a:schemeClr val="dk1"/>
          </a:lnRef>
          <a:fillRef idx="0">
            <a:schemeClr val="dk1"/>
          </a:fillRef>
          <a:effectRef idx="0">
            <a:schemeClr val="dk1"/>
          </a:effectRef>
          <a:fontRef idx="minor">
            <a:schemeClr val="tx1"/>
          </a:fontRef>
        </p:style>
      </p:cxnSp>
      <p:cxnSp>
        <p:nvCxnSpPr>
          <p:cNvPr id="16" name="رابط مستقيم 15">
            <a:extLst>
              <a:ext uri="{FF2B5EF4-FFF2-40B4-BE49-F238E27FC236}">
                <a16:creationId xmlns:a16="http://schemas.microsoft.com/office/drawing/2014/main" id="{B9CB5705-92C2-43F4-9A2B-5E28D9CA01BD}"/>
              </a:ext>
            </a:extLst>
          </p:cNvPr>
          <p:cNvCxnSpPr/>
          <p:nvPr/>
        </p:nvCxnSpPr>
        <p:spPr>
          <a:xfrm>
            <a:off x="10572750" y="1095375"/>
            <a:ext cx="0" cy="1162050"/>
          </a:xfrm>
          <a:prstGeom prst="line">
            <a:avLst/>
          </a:prstGeom>
        </p:spPr>
        <p:style>
          <a:lnRef idx="1">
            <a:schemeClr val="dk1"/>
          </a:lnRef>
          <a:fillRef idx="0">
            <a:schemeClr val="dk1"/>
          </a:fillRef>
          <a:effectRef idx="0">
            <a:schemeClr val="dk1"/>
          </a:effectRef>
          <a:fontRef idx="minor">
            <a:schemeClr val="tx1"/>
          </a:fontRef>
        </p:style>
      </p:cxnSp>
      <p:cxnSp>
        <p:nvCxnSpPr>
          <p:cNvPr id="17" name="رابط مستقيم 16">
            <a:extLst>
              <a:ext uri="{FF2B5EF4-FFF2-40B4-BE49-F238E27FC236}">
                <a16:creationId xmlns:a16="http://schemas.microsoft.com/office/drawing/2014/main" id="{A611A027-142E-4BE3-8009-C208485C393F}"/>
              </a:ext>
            </a:extLst>
          </p:cNvPr>
          <p:cNvCxnSpPr/>
          <p:nvPr/>
        </p:nvCxnSpPr>
        <p:spPr>
          <a:xfrm>
            <a:off x="1628775" y="1104179"/>
            <a:ext cx="0" cy="1162050"/>
          </a:xfrm>
          <a:prstGeom prst="line">
            <a:avLst/>
          </a:prstGeom>
        </p:spPr>
        <p:style>
          <a:lnRef idx="1">
            <a:schemeClr val="dk1"/>
          </a:lnRef>
          <a:fillRef idx="0">
            <a:schemeClr val="dk1"/>
          </a:fillRef>
          <a:effectRef idx="0">
            <a:schemeClr val="dk1"/>
          </a:effectRef>
          <a:fontRef idx="minor">
            <a:schemeClr val="tx1"/>
          </a:fontRef>
        </p:style>
      </p:cxnSp>
      <p:cxnSp>
        <p:nvCxnSpPr>
          <p:cNvPr id="18" name="رابط كسهم مستقيم 17">
            <a:extLst>
              <a:ext uri="{FF2B5EF4-FFF2-40B4-BE49-F238E27FC236}">
                <a16:creationId xmlns:a16="http://schemas.microsoft.com/office/drawing/2014/main" id="{6700CCEC-392E-4B33-8042-CF4A2EEF7710}"/>
              </a:ext>
            </a:extLst>
          </p:cNvPr>
          <p:cNvCxnSpPr/>
          <p:nvPr/>
        </p:nvCxnSpPr>
        <p:spPr>
          <a:xfrm flipH="1">
            <a:off x="10134600" y="2266950"/>
            <a:ext cx="4286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رابط كسهم مستقيم 18">
            <a:extLst>
              <a:ext uri="{FF2B5EF4-FFF2-40B4-BE49-F238E27FC236}">
                <a16:creationId xmlns:a16="http://schemas.microsoft.com/office/drawing/2014/main" id="{7D06DCBE-42CF-4FAA-B373-F017F7EDC969}"/>
              </a:ext>
            </a:extLst>
          </p:cNvPr>
          <p:cNvCxnSpPr/>
          <p:nvPr/>
        </p:nvCxnSpPr>
        <p:spPr>
          <a:xfrm>
            <a:off x="1628775" y="2266229"/>
            <a:ext cx="2000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46955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1458008A-8FB6-4C41-82D0-49C49C6EE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ربع نص 4">
            <a:extLst>
              <a:ext uri="{FF2B5EF4-FFF2-40B4-BE49-F238E27FC236}">
                <a16:creationId xmlns:a16="http://schemas.microsoft.com/office/drawing/2014/main" id="{97E2CB00-C596-4EB7-BA08-999718F63FA3}"/>
              </a:ext>
            </a:extLst>
          </p:cNvPr>
          <p:cNvSpPr txBox="1"/>
          <p:nvPr/>
        </p:nvSpPr>
        <p:spPr>
          <a:xfrm>
            <a:off x="4530890" y="587809"/>
            <a:ext cx="2938834" cy="120032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sz="3600" dirty="0">
                <a:solidFill>
                  <a:srgbClr val="396743"/>
                </a:solidFill>
                <a:latin typeface="Sakkal Majalla" panose="02000000000000000000" pitchFamily="2" charset="-78"/>
                <a:cs typeface="PT Bold Heading" panose="02010400000000000000" pitchFamily="2" charset="-78"/>
              </a:rPr>
              <a:t>]</a:t>
            </a:r>
            <a:r>
              <a:rPr lang="ar-SA" sz="3000" dirty="0">
                <a:solidFill>
                  <a:srgbClr val="396743"/>
                </a:solidFill>
                <a:latin typeface="Sakkal Majalla" panose="02000000000000000000" pitchFamily="2" charset="-78"/>
                <a:cs typeface="PT Bold Heading" panose="02010400000000000000" pitchFamily="2" charset="-78"/>
              </a:rPr>
              <a:t>تكبيرات الصلاة</a:t>
            </a:r>
            <a:r>
              <a:rPr lang="en-US" sz="3600" dirty="0">
                <a:solidFill>
                  <a:srgbClr val="396743"/>
                </a:solidFill>
                <a:latin typeface="Sakkal Majalla" panose="02000000000000000000" pitchFamily="2" charset="-78"/>
                <a:cs typeface="PT Bold Heading" panose="02010400000000000000" pitchFamily="2" charset="-78"/>
              </a:rPr>
              <a:t>[</a:t>
            </a:r>
            <a:endParaRPr lang="ar-SA" sz="3600" dirty="0">
              <a:solidFill>
                <a:srgbClr val="396743"/>
              </a:solidFill>
              <a:latin typeface="Sakkal Majalla" panose="02000000000000000000" pitchFamily="2" charset="-78"/>
              <a:cs typeface="PT Bold Heading" panose="02010400000000000000" pitchFamily="2" charset="-78"/>
            </a:endParaRPr>
          </a:p>
          <a:p>
            <a:endParaRPr lang="ar-SA" sz="3600" dirty="0">
              <a:solidFill>
                <a:srgbClr val="396743"/>
              </a:solidFill>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CBB7A302-42DC-4137-9FEF-31E86FE06172}"/>
              </a:ext>
            </a:extLst>
          </p:cNvPr>
          <p:cNvSpPr/>
          <p:nvPr/>
        </p:nvSpPr>
        <p:spPr>
          <a:xfrm>
            <a:off x="8486454" y="1366615"/>
            <a:ext cx="3048991" cy="642939"/>
          </a:xfrm>
          <a:prstGeom prst="round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2400" dirty="0">
                <a:latin typeface="Sakkal Majalla" panose="02000000000000000000" pitchFamily="2" charset="-78"/>
                <a:cs typeface="Sakkal Majalla" panose="02000000000000000000" pitchFamily="2" charset="-78"/>
              </a:rPr>
              <a:t>]</a:t>
            </a:r>
            <a:r>
              <a:rPr lang="ar-SA" sz="2400" dirty="0">
                <a:latin typeface="Sakkal Majalla" panose="02000000000000000000" pitchFamily="2" charset="-78"/>
                <a:cs typeface="Sakkal Majalla" panose="02000000000000000000" pitchFamily="2" charset="-78"/>
              </a:rPr>
              <a:t>صفة التكبير في تكبيرة الإحرام</a:t>
            </a:r>
            <a:r>
              <a:rPr lang="en-US" sz="2400" dirty="0">
                <a:latin typeface="Sakkal Majalla" panose="02000000000000000000" pitchFamily="2" charset="-78"/>
                <a:cs typeface="Sakkal Majalla" panose="02000000000000000000" pitchFamily="2" charset="-78"/>
              </a:rPr>
              <a:t>[</a:t>
            </a:r>
            <a:r>
              <a:rPr lang="ar-SA" sz="2400" dirty="0">
                <a:latin typeface="Sakkal Majalla" panose="02000000000000000000" pitchFamily="2" charset="-78"/>
                <a:cs typeface="Sakkal Majalla" panose="02000000000000000000" pitchFamily="2" charset="-78"/>
              </a:rPr>
              <a:t> </a:t>
            </a:r>
          </a:p>
        </p:txBody>
      </p:sp>
      <p:sp>
        <p:nvSpPr>
          <p:cNvPr id="9" name="مستطيل 8">
            <a:extLst>
              <a:ext uri="{FF2B5EF4-FFF2-40B4-BE49-F238E27FC236}">
                <a16:creationId xmlns:a16="http://schemas.microsoft.com/office/drawing/2014/main" id="{BD2BF04B-DCAA-4F02-BBAA-47F954DDADBF}"/>
              </a:ext>
            </a:extLst>
          </p:cNvPr>
          <p:cNvSpPr/>
          <p:nvPr/>
        </p:nvSpPr>
        <p:spPr>
          <a:xfrm>
            <a:off x="3086100" y="2071146"/>
            <a:ext cx="8449345" cy="316406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1" anchor="ctr"/>
          <a:lstStyle/>
          <a:p>
            <a:r>
              <a:rPr lang="ar-SA" sz="3000" dirty="0">
                <a:latin typeface="Sakkal Majalla" panose="02000000000000000000" pitchFamily="2" charset="-78"/>
                <a:cs typeface="Sakkal Majalla" panose="02000000000000000000" pitchFamily="2" charset="-78"/>
              </a:rPr>
              <a:t>ويقول قائما في فرض مع القدرة: الله أكبر ,</a:t>
            </a:r>
          </a:p>
          <a:p>
            <a:r>
              <a:rPr lang="ar-SA" sz="3000" dirty="0">
                <a:latin typeface="Sakkal Majalla" panose="02000000000000000000" pitchFamily="2" charset="-78"/>
                <a:cs typeface="Sakkal Majalla" panose="02000000000000000000" pitchFamily="2" charset="-78"/>
              </a:rPr>
              <a:t>فلا تنعقد إلا بها نطقًا </a:t>
            </a:r>
          </a:p>
          <a:p>
            <a:r>
              <a:rPr lang="ar-SA" sz="3000" dirty="0">
                <a:latin typeface="Sakkal Majalla" panose="02000000000000000000" pitchFamily="2" charset="-78"/>
                <a:cs typeface="Sakkal Majalla" panose="02000000000000000000" pitchFamily="2" charset="-78"/>
              </a:rPr>
              <a:t>لحديث: تحريمها التكبير رواه أحمد وغيره.</a:t>
            </a:r>
          </a:p>
          <a:p>
            <a:r>
              <a:rPr lang="ar-SA" sz="3000" dirty="0">
                <a:latin typeface="Sakkal Majalla" panose="02000000000000000000" pitchFamily="2" charset="-78"/>
                <a:cs typeface="Sakkal Majalla" panose="02000000000000000000" pitchFamily="2" charset="-78"/>
              </a:rPr>
              <a:t>فلا تصح إن نكسه، أو قال: الله الأكبر، أو الجليل ونحوه، أو مد همزة الله أكبر، أو قال: إكبار.</a:t>
            </a:r>
          </a:p>
          <a:p>
            <a:r>
              <a:rPr lang="ar-SA" sz="3000" dirty="0">
                <a:latin typeface="Sakkal Majalla" panose="02000000000000000000" pitchFamily="2" charset="-78"/>
                <a:cs typeface="Sakkal Majalla" panose="02000000000000000000" pitchFamily="2" charset="-78"/>
              </a:rPr>
              <a:t>وإن مططه كره مع بقاء المعنى،</a:t>
            </a:r>
          </a:p>
          <a:p>
            <a:r>
              <a:rPr lang="ar-SA" sz="3000" dirty="0">
                <a:latin typeface="Sakkal Majalla" panose="02000000000000000000" pitchFamily="2" charset="-78"/>
                <a:cs typeface="Sakkal Majalla" panose="02000000000000000000" pitchFamily="2" charset="-78"/>
              </a:rPr>
              <a:t> فإن أتى </a:t>
            </a:r>
            <a:r>
              <a:rPr lang="ar-SA" sz="3000" dirty="0" err="1">
                <a:latin typeface="Sakkal Majalla" panose="02000000000000000000" pitchFamily="2" charset="-78"/>
                <a:cs typeface="Sakkal Majalla" panose="02000000000000000000" pitchFamily="2" charset="-78"/>
              </a:rPr>
              <a:t>بالتحريمة</a:t>
            </a:r>
            <a:r>
              <a:rPr lang="ar-SA" sz="3000" dirty="0">
                <a:latin typeface="Sakkal Majalla" panose="02000000000000000000" pitchFamily="2" charset="-78"/>
                <a:cs typeface="Sakkal Majalla" panose="02000000000000000000" pitchFamily="2" charset="-78"/>
              </a:rPr>
              <a:t>، أو ابتدأها، أو أتمها غير قائم صحت نفلاً إن اتسع الوقت</a:t>
            </a:r>
          </a:p>
        </p:txBody>
      </p:sp>
      <p:sp>
        <p:nvSpPr>
          <p:cNvPr id="6" name="مستطيل 6">
            <a:extLst>
              <a:ext uri="{FF2B5EF4-FFF2-40B4-BE49-F238E27FC236}">
                <a16:creationId xmlns:a16="http://schemas.microsoft.com/office/drawing/2014/main" id="{269CA88A-95A1-4334-9E6A-96F605DBA28C}"/>
              </a:ext>
            </a:extLst>
          </p:cNvPr>
          <p:cNvSpPr/>
          <p:nvPr/>
        </p:nvSpPr>
        <p:spPr>
          <a:xfrm>
            <a:off x="8486454" y="1298586"/>
            <a:ext cx="3116723" cy="710968"/>
          </a:xfrm>
          <a:prstGeom prst="roundRect">
            <a:avLst/>
          </a:prstGeom>
          <a:noFill/>
          <a:ln>
            <a:solidFill>
              <a:srgbClr val="7F7F7F"/>
            </a:solidFill>
            <a:prstDash val="dashDo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2400" dirty="0">
              <a:latin typeface="Sakkal Majalla" panose="02000000000000000000" pitchFamily="2" charset="-78"/>
              <a:cs typeface="Sakkal Majalla" panose="02000000000000000000" pitchFamily="2" charset="-78"/>
            </a:endParaRPr>
          </a:p>
        </p:txBody>
      </p:sp>
      <p:pic>
        <p:nvPicPr>
          <p:cNvPr id="4" name="صورة 3" descr="صورة تحتوي على منضدة&#10;&#10;تم إنشاء الوصف تلقائياً">
            <a:extLst>
              <a:ext uri="{FF2B5EF4-FFF2-40B4-BE49-F238E27FC236}">
                <a16:creationId xmlns:a16="http://schemas.microsoft.com/office/drawing/2014/main" id="{F51CC53D-F8C2-4410-9656-F2A4D6D45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69938"/>
            <a:ext cx="3272920" cy="2689931"/>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031545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B5427E0C-8CBA-41A5-9BFB-3B67EA105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9342C61C-662B-4D05-9B9F-56B4FEDBF2C5}"/>
              </a:ext>
            </a:extLst>
          </p:cNvPr>
          <p:cNvSpPr/>
          <p:nvPr/>
        </p:nvSpPr>
        <p:spPr>
          <a:xfrm>
            <a:off x="8023254" y="725591"/>
            <a:ext cx="3558298" cy="701749"/>
          </a:xfrm>
          <a:prstGeom prst="round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صفة اليدين في تكبيرة الإحرام </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005879FD-0765-43C5-9482-F10C09E94DBB}"/>
              </a:ext>
            </a:extLst>
          </p:cNvPr>
          <p:cNvSpPr/>
          <p:nvPr/>
        </p:nvSpPr>
        <p:spPr>
          <a:xfrm>
            <a:off x="8118504" y="632067"/>
            <a:ext cx="3630419" cy="795273"/>
          </a:xfrm>
          <a:prstGeom prst="roundRect">
            <a:avLst/>
          </a:prstGeom>
          <a:noFill/>
          <a:ln>
            <a:solidFill>
              <a:srgbClr val="7F7F7F"/>
            </a:solidFill>
            <a:prstDash val="dashDo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2400" dirty="0">
              <a:latin typeface="Sakkal Majalla" panose="02000000000000000000" pitchFamily="2" charset="-78"/>
              <a:cs typeface="Sakkal Majalla" panose="02000000000000000000" pitchFamily="2" charset="-78"/>
            </a:endParaRPr>
          </a:p>
        </p:txBody>
      </p:sp>
      <p:sp>
        <p:nvSpPr>
          <p:cNvPr id="8" name="مستطيل: زوايا مستديرة 7">
            <a:extLst>
              <a:ext uri="{FF2B5EF4-FFF2-40B4-BE49-F238E27FC236}">
                <a16:creationId xmlns:a16="http://schemas.microsoft.com/office/drawing/2014/main" id="{759A9F42-B41C-4657-A544-C415F8F6D0DD}"/>
              </a:ext>
            </a:extLst>
          </p:cNvPr>
          <p:cNvSpPr/>
          <p:nvPr/>
        </p:nvSpPr>
        <p:spPr>
          <a:xfrm>
            <a:off x="6311143" y="1590675"/>
            <a:ext cx="5347458" cy="2847975"/>
          </a:xfrm>
          <a:prstGeom prst="roundRect">
            <a:avLst/>
          </a:prstGeom>
          <a:solidFill>
            <a:srgbClr val="FEC4C1"/>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ويكون حال </a:t>
            </a:r>
            <a:r>
              <a:rPr kumimoji="0" lang="ar-SA" sz="3000" b="0" i="0"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التحريمة</a:t>
            </a: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رافعا يديه ندبًا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فإن عجز عن رفع إحداهما رفع الأخرى مع ابتداء التكبير، وينهيه معه,</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مضمومة الأصابع,</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ممدودة الأصابع. </a:t>
            </a:r>
          </a:p>
        </p:txBody>
      </p:sp>
      <p:sp>
        <p:nvSpPr>
          <p:cNvPr id="12" name="مستطيل: زوايا مستديرة 11">
            <a:extLst>
              <a:ext uri="{FF2B5EF4-FFF2-40B4-BE49-F238E27FC236}">
                <a16:creationId xmlns:a16="http://schemas.microsoft.com/office/drawing/2014/main" id="{4436540F-0205-4D1C-9FEB-F91305939C7E}"/>
              </a:ext>
            </a:extLst>
          </p:cNvPr>
          <p:cNvSpPr/>
          <p:nvPr/>
        </p:nvSpPr>
        <p:spPr>
          <a:xfrm>
            <a:off x="334071" y="1590674"/>
            <a:ext cx="5761929" cy="2847975"/>
          </a:xfrm>
          <a:prstGeom prst="roundRect">
            <a:avLst/>
          </a:prstGeom>
          <a:solidFill>
            <a:srgbClr val="FEC4C1"/>
          </a:solidFill>
        </p:spPr>
        <p:style>
          <a:lnRef idx="1">
            <a:schemeClr val="accent5"/>
          </a:lnRef>
          <a:fillRef idx="2">
            <a:schemeClr val="accent5"/>
          </a:fillRef>
          <a:effectRef idx="1">
            <a:schemeClr val="accent5"/>
          </a:effectRef>
          <a:fontRef idx="minor">
            <a:schemeClr val="dk1"/>
          </a:fontRef>
        </p:style>
        <p:txBody>
          <a:bodyPr rtlCol="1" anchor="ctr"/>
          <a:lstStyle/>
          <a:p>
            <a:r>
              <a:rPr lang="ar-SA" sz="3000" dirty="0">
                <a:latin typeface="Sakkal Majalla" panose="02000000000000000000" pitchFamily="2" charset="-78"/>
                <a:cs typeface="Sakkal Majalla" panose="02000000000000000000" pitchFamily="2" charset="-78"/>
              </a:rPr>
              <a:t>مستقبلاً ببطونهما القبلة حذو أي مقابل منكبيه</a:t>
            </a:r>
          </a:p>
          <a:p>
            <a:r>
              <a:rPr lang="ar-SA" sz="3000" dirty="0">
                <a:latin typeface="Sakkal Majalla" panose="02000000000000000000" pitchFamily="2" charset="-78"/>
                <a:cs typeface="Sakkal Majalla" panose="02000000000000000000" pitchFamily="2" charset="-78"/>
              </a:rPr>
              <a:t> لقول ابن عمر: «كان رسول الله - صَلَّى اللَّهُ عَلَيْهِ وَسَلَّمَ - إذا قام إلى الصلاة رفع يديه حتى يكونا حذو منكبيه، ثم يكبر» متفق عليه. </a:t>
            </a:r>
          </a:p>
        </p:txBody>
      </p:sp>
      <p:sp>
        <p:nvSpPr>
          <p:cNvPr id="13" name="مستطيل: زوايا مستديرة 12">
            <a:extLst>
              <a:ext uri="{FF2B5EF4-FFF2-40B4-BE49-F238E27FC236}">
                <a16:creationId xmlns:a16="http://schemas.microsoft.com/office/drawing/2014/main" id="{126C900F-84E7-4E11-B572-C1EABEF98FA5}"/>
              </a:ext>
            </a:extLst>
          </p:cNvPr>
          <p:cNvSpPr/>
          <p:nvPr/>
        </p:nvSpPr>
        <p:spPr>
          <a:xfrm>
            <a:off x="2995960" y="5072767"/>
            <a:ext cx="6448425" cy="808215"/>
          </a:xfrm>
          <a:prstGeom prst="roundRect">
            <a:avLst/>
          </a:prstGeom>
          <a:solidFill>
            <a:srgbClr val="FEC4C1"/>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فإن لم يقدر على الرفع المسنون رفع حسب إمكانه. </a:t>
            </a:r>
          </a:p>
        </p:txBody>
      </p:sp>
      <p:pic>
        <p:nvPicPr>
          <p:cNvPr id="14" name="صورة 13">
            <a:extLst>
              <a:ext uri="{FF2B5EF4-FFF2-40B4-BE49-F238E27FC236}">
                <a16:creationId xmlns:a16="http://schemas.microsoft.com/office/drawing/2014/main" id="{A7646180-8921-45D1-BECC-FB0A6A6D747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8870199" y="5242364"/>
            <a:ext cx="444498" cy="469019"/>
          </a:xfrm>
          <a:prstGeom prst="rect">
            <a:avLst/>
          </a:prstGeom>
          <a:ln>
            <a:solidFill>
              <a:srgbClr val="F8B9B7"/>
            </a:solidFill>
          </a:ln>
        </p:spPr>
      </p:pic>
      <p:pic>
        <p:nvPicPr>
          <p:cNvPr id="16" name="صورة 15" descr="صورة تحتوي على منضدة&#10;&#10;تم إنشاء الوصف تلقائياً">
            <a:extLst>
              <a:ext uri="{FF2B5EF4-FFF2-40B4-BE49-F238E27FC236}">
                <a16:creationId xmlns:a16="http://schemas.microsoft.com/office/drawing/2014/main" id="{0E65190E-53E1-4401-9E69-4BF2B8FDA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61" y="3754634"/>
            <a:ext cx="2095500" cy="1722239"/>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002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DFD22F36-E9A3-416F-97D0-E6D0932E8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121146AD-90F0-4615-A41A-B46C6CEBDE6F}"/>
              </a:ext>
            </a:extLst>
          </p:cNvPr>
          <p:cNvSpPr/>
          <p:nvPr/>
        </p:nvSpPr>
        <p:spPr>
          <a:xfrm>
            <a:off x="8099454" y="725591"/>
            <a:ext cx="3558298" cy="701749"/>
          </a:xfrm>
          <a:prstGeom prst="round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صفة اليدين في تكبيرة الإحرام </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3F78082C-399F-4C09-A5CF-8FC9758B53FC}"/>
              </a:ext>
            </a:extLst>
          </p:cNvPr>
          <p:cNvSpPr/>
          <p:nvPr/>
        </p:nvSpPr>
        <p:spPr>
          <a:xfrm>
            <a:off x="8118504" y="632067"/>
            <a:ext cx="3630419" cy="795273"/>
          </a:xfrm>
          <a:prstGeom prst="roundRect">
            <a:avLst/>
          </a:prstGeom>
          <a:noFill/>
          <a:ln>
            <a:solidFill>
              <a:srgbClr val="7F7F7F"/>
            </a:solidFill>
            <a:prstDash val="dashDo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2400" dirty="0">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9AB9E43C-E526-4A3F-AF81-7018F87F0147}"/>
              </a:ext>
            </a:extLst>
          </p:cNvPr>
          <p:cNvSpPr/>
          <p:nvPr/>
        </p:nvSpPr>
        <p:spPr>
          <a:xfrm>
            <a:off x="1287890" y="1573678"/>
            <a:ext cx="9906000" cy="1881187"/>
          </a:xfrm>
          <a:prstGeom prst="roundRect">
            <a:avLst/>
          </a:prstGeom>
          <a:solidFill>
            <a:srgbClr val="FEC4C1"/>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ويسقط بفراغ التكبير كله,</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وكشف يديه هنا وفي الدعاء أفضل،</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ورفعهما إشارة إلى رفع الحجاب بينه وبين ربه. </a:t>
            </a:r>
          </a:p>
        </p:txBody>
      </p:sp>
      <p:sp>
        <p:nvSpPr>
          <p:cNvPr id="11" name="مستطيل 10">
            <a:extLst>
              <a:ext uri="{FF2B5EF4-FFF2-40B4-BE49-F238E27FC236}">
                <a16:creationId xmlns:a16="http://schemas.microsoft.com/office/drawing/2014/main" id="{CC239880-FBB1-4D15-98E9-A120F6A5D475}"/>
              </a:ext>
            </a:extLst>
          </p:cNvPr>
          <p:cNvSpPr/>
          <p:nvPr/>
        </p:nvSpPr>
        <p:spPr>
          <a:xfrm>
            <a:off x="8118504" y="3942758"/>
            <a:ext cx="3189687" cy="825894"/>
          </a:xfrm>
          <a:prstGeom prst="round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صفة اليدين في السجود</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13" name="مستطيل 6">
            <a:extLst>
              <a:ext uri="{FF2B5EF4-FFF2-40B4-BE49-F238E27FC236}">
                <a16:creationId xmlns:a16="http://schemas.microsoft.com/office/drawing/2014/main" id="{59AFCD68-6059-49CE-96F9-7FCB066DA622}"/>
              </a:ext>
            </a:extLst>
          </p:cNvPr>
          <p:cNvSpPr/>
          <p:nvPr/>
        </p:nvSpPr>
        <p:spPr>
          <a:xfrm>
            <a:off x="8118504" y="3869396"/>
            <a:ext cx="3354230" cy="899256"/>
          </a:xfrm>
          <a:prstGeom prst="roundRect">
            <a:avLst/>
          </a:prstGeom>
          <a:noFill/>
          <a:ln>
            <a:solidFill>
              <a:srgbClr val="7F7F7F"/>
            </a:solidFill>
            <a:prstDash val="dashDo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2400" dirty="0">
              <a:latin typeface="Sakkal Majalla" panose="02000000000000000000" pitchFamily="2" charset="-78"/>
              <a:cs typeface="Sakkal Majalla" panose="02000000000000000000" pitchFamily="2" charset="-78"/>
            </a:endParaRPr>
          </a:p>
        </p:txBody>
      </p:sp>
      <p:sp>
        <p:nvSpPr>
          <p:cNvPr id="15" name="مستطيل 14">
            <a:extLst>
              <a:ext uri="{FF2B5EF4-FFF2-40B4-BE49-F238E27FC236}">
                <a16:creationId xmlns:a16="http://schemas.microsoft.com/office/drawing/2014/main" id="{069AAC7C-F3F2-44AE-9579-1AA2D5C2255A}"/>
              </a:ext>
            </a:extLst>
          </p:cNvPr>
          <p:cNvSpPr/>
          <p:nvPr/>
        </p:nvSpPr>
        <p:spPr>
          <a:xfrm>
            <a:off x="4764274" y="5183183"/>
            <a:ext cx="6708460" cy="62920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كالسجود يعني أنه يسن في السجود</a:t>
            </a:r>
          </a:p>
          <a:p>
            <a:pPr algn="ctr"/>
            <a:r>
              <a:rPr lang="ar-SA" sz="3000" dirty="0">
                <a:latin typeface="Sakkal Majalla" panose="02000000000000000000" pitchFamily="2" charset="-78"/>
                <a:cs typeface="Sakkal Majalla" panose="02000000000000000000" pitchFamily="2" charset="-78"/>
              </a:rPr>
              <a:t> وضع يديه بالأرض حذو منكبيه</a:t>
            </a:r>
            <a:r>
              <a:rPr lang="ar-SA" sz="2400" dirty="0">
                <a:latin typeface="Sakkal Majalla" panose="02000000000000000000" pitchFamily="2" charset="-78"/>
                <a:cs typeface="Sakkal Majalla" panose="02000000000000000000" pitchFamily="2" charset="-78"/>
              </a:rPr>
              <a:t>.</a:t>
            </a:r>
          </a:p>
        </p:txBody>
      </p:sp>
      <p:pic>
        <p:nvPicPr>
          <p:cNvPr id="17" name="صورة 16">
            <a:extLst>
              <a:ext uri="{FF2B5EF4-FFF2-40B4-BE49-F238E27FC236}">
                <a16:creationId xmlns:a16="http://schemas.microsoft.com/office/drawing/2014/main" id="{1C8E6984-980E-4170-AFE5-B153D4BDA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662" y="3784866"/>
            <a:ext cx="2817488" cy="2227576"/>
          </a:xfrm>
          <a:prstGeom prst="rect">
            <a:avLst/>
          </a:prstGeom>
          <a:ln>
            <a:solidFill>
              <a:schemeClr val="tx1">
                <a:lumMod val="85000"/>
                <a:lumOff val="15000"/>
              </a:schemeClr>
            </a:solid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428289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C973641C-F42C-41DC-BC6F-4C8AEE809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aphicFrame>
        <p:nvGraphicFramePr>
          <p:cNvPr id="8" name="جدول 8">
            <a:extLst>
              <a:ext uri="{FF2B5EF4-FFF2-40B4-BE49-F238E27FC236}">
                <a16:creationId xmlns:a16="http://schemas.microsoft.com/office/drawing/2014/main" id="{91490D96-6820-43E9-B36C-ABD3A78B971C}"/>
              </a:ext>
            </a:extLst>
          </p:cNvPr>
          <p:cNvGraphicFramePr>
            <a:graphicFrameLocks noGrp="1"/>
          </p:cNvGraphicFramePr>
          <p:nvPr/>
        </p:nvGraphicFramePr>
        <p:xfrm>
          <a:off x="1181099" y="460299"/>
          <a:ext cx="10534651" cy="5669280"/>
        </p:xfrm>
        <a:graphic>
          <a:graphicData uri="http://schemas.openxmlformats.org/drawingml/2006/table">
            <a:tbl>
              <a:tblPr rtl="1" firstRow="1" bandRow="1">
                <a:tableStyleId>{5940675A-B579-460E-94D1-54222C63F5DA}</a:tableStyleId>
              </a:tblPr>
              <a:tblGrid>
                <a:gridCol w="6829061">
                  <a:extLst>
                    <a:ext uri="{9D8B030D-6E8A-4147-A177-3AD203B41FA5}">
                      <a16:colId xmlns:a16="http://schemas.microsoft.com/office/drawing/2014/main" val="93577998"/>
                    </a:ext>
                  </a:extLst>
                </a:gridCol>
                <a:gridCol w="3705590">
                  <a:extLst>
                    <a:ext uri="{9D8B030D-6E8A-4147-A177-3AD203B41FA5}">
                      <a16:colId xmlns:a16="http://schemas.microsoft.com/office/drawing/2014/main" val="1089400125"/>
                    </a:ext>
                  </a:extLst>
                </a:gridCol>
              </a:tblGrid>
              <a:tr h="50114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3000" u="none" dirty="0">
                          <a:latin typeface="Sakkal Majalla" panose="02000000000000000000" pitchFamily="2" charset="-78"/>
                          <a:cs typeface="Sakkal Majalla" panose="02000000000000000000" pitchFamily="2" charset="-78"/>
                        </a:rPr>
                        <a:t>]</a:t>
                      </a:r>
                      <a:r>
                        <a:rPr lang="ar-SA" sz="3000" u="none" dirty="0">
                          <a:latin typeface="Sakkal Majalla" panose="02000000000000000000" pitchFamily="2" charset="-78"/>
                          <a:cs typeface="Sakkal Majalla" panose="02000000000000000000" pitchFamily="2" charset="-78"/>
                        </a:rPr>
                        <a:t>ما يجهر به الإمام</a:t>
                      </a:r>
                      <a:r>
                        <a:rPr lang="en-US" sz="3000" u="none" dirty="0">
                          <a:latin typeface="Sakkal Majalla" panose="02000000000000000000" pitchFamily="2" charset="-78"/>
                          <a:cs typeface="Sakkal Majalla" panose="02000000000000000000" pitchFamily="2" charset="-78"/>
                        </a:rPr>
                        <a:t>[</a:t>
                      </a:r>
                      <a:endParaRPr lang="ar-SA" sz="3000" u="none" dirty="0">
                        <a:latin typeface="Sakkal Majalla" panose="02000000000000000000" pitchFamily="2" charset="-78"/>
                        <a:cs typeface="Sakkal Majalla" panose="02000000000000000000" pitchFamily="2" charset="-78"/>
                      </a:endParaRPr>
                    </a:p>
                  </a:txBody>
                  <a:tcPr>
                    <a:solidFill>
                      <a:srgbClr val="87A4D8"/>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3000" u="none" dirty="0">
                          <a:latin typeface="Sakkal Majalla" panose="02000000000000000000" pitchFamily="2" charset="-78"/>
                          <a:cs typeface="Sakkal Majalla" panose="02000000000000000000" pitchFamily="2" charset="-78"/>
                        </a:rPr>
                        <a:t>]</a:t>
                      </a:r>
                      <a:r>
                        <a:rPr lang="ar-SA" sz="3000" u="none" dirty="0">
                          <a:latin typeface="Sakkal Majalla" panose="02000000000000000000" pitchFamily="2" charset="-78"/>
                          <a:cs typeface="Sakkal Majalla" panose="02000000000000000000" pitchFamily="2" charset="-78"/>
                        </a:rPr>
                        <a:t>صفة نطق المأموم والمنفرد</a:t>
                      </a:r>
                      <a:r>
                        <a:rPr lang="en-US" sz="3000" u="none" dirty="0">
                          <a:latin typeface="Sakkal Majalla" panose="02000000000000000000" pitchFamily="2" charset="-78"/>
                          <a:cs typeface="Sakkal Majalla" panose="02000000000000000000" pitchFamily="2" charset="-78"/>
                        </a:rPr>
                        <a:t>[</a:t>
                      </a:r>
                      <a:r>
                        <a:rPr lang="ar-SA" sz="3000" u="none" dirty="0">
                          <a:latin typeface="Sakkal Majalla" panose="02000000000000000000" pitchFamily="2" charset="-78"/>
                          <a:cs typeface="Sakkal Majalla" panose="02000000000000000000" pitchFamily="2" charset="-78"/>
                        </a:rPr>
                        <a:t> </a:t>
                      </a:r>
                    </a:p>
                  </a:txBody>
                  <a:tcPr>
                    <a:solidFill>
                      <a:srgbClr val="87A4D8"/>
                    </a:solidFill>
                  </a:tcPr>
                </a:tc>
                <a:extLst>
                  <a:ext uri="{0D108BD9-81ED-4DB2-BD59-A6C34878D82A}">
                    <a16:rowId xmlns:a16="http://schemas.microsoft.com/office/drawing/2014/main" val="334725661"/>
                  </a:ext>
                </a:extLst>
              </a:tr>
              <a:tr h="4677356">
                <a:tc>
                  <a:txBody>
                    <a:bodyPr/>
                    <a:lstStyle/>
                    <a:p>
                      <a:pPr algn="ctr"/>
                      <a:r>
                        <a:rPr lang="ar-SA" sz="3000" u="none" dirty="0">
                          <a:latin typeface="Sakkal Majalla" panose="02000000000000000000" pitchFamily="2" charset="-78"/>
                          <a:cs typeface="Sakkal Majalla" panose="02000000000000000000" pitchFamily="2" charset="-78"/>
                        </a:rPr>
                        <a:t>ويُسمِعُ الإمامُ استحبابا  بالتكبير كله من خلفه</a:t>
                      </a:r>
                    </a:p>
                    <a:p>
                      <a:pPr algn="ctr"/>
                      <a:r>
                        <a:rPr lang="ar-SA" sz="3000" u="none" dirty="0">
                          <a:latin typeface="Sakkal Majalla" panose="02000000000000000000" pitchFamily="2" charset="-78"/>
                          <a:cs typeface="Sakkal Majalla" panose="02000000000000000000" pitchFamily="2" charset="-78"/>
                        </a:rPr>
                        <a:t> من المأمومين ليتابعوه، </a:t>
                      </a:r>
                    </a:p>
                    <a:p>
                      <a:pPr algn="ctr"/>
                      <a:r>
                        <a:rPr lang="ar-SA" sz="3000" u="none" dirty="0">
                          <a:latin typeface="Sakkal Majalla" panose="02000000000000000000" pitchFamily="2" charset="-78"/>
                          <a:cs typeface="Sakkal Majalla" panose="02000000000000000000" pitchFamily="2" charset="-78"/>
                        </a:rPr>
                        <a:t>وكذا يجهر بـ " سمع الله لمن حمده " والتسليمة الأولى،</a:t>
                      </a:r>
                    </a:p>
                    <a:p>
                      <a:pPr algn="ctr"/>
                      <a:r>
                        <a:rPr lang="ar-SA" sz="3000" u="none" dirty="0">
                          <a:latin typeface="Sakkal Majalla" panose="02000000000000000000" pitchFamily="2" charset="-78"/>
                          <a:cs typeface="Sakkal Majalla" panose="02000000000000000000" pitchFamily="2" charset="-78"/>
                        </a:rPr>
                        <a:t> فإن لم يمكنه إسماع جميعهم جهر به بعض المأمومين. «لفعل أبي بكر معه - صَلَّى اللَّهُ عَلَيْهِ وَسَلَّمَ -» . متفق عليه. </a:t>
                      </a:r>
                    </a:p>
                    <a:p>
                      <a:pPr algn="ctr"/>
                      <a:r>
                        <a:rPr lang="ar-SA" sz="3000" u="none" dirty="0">
                          <a:latin typeface="Sakkal Majalla" panose="02000000000000000000" pitchFamily="2" charset="-78"/>
                          <a:cs typeface="Sakkal Majalla" panose="02000000000000000000" pitchFamily="2" charset="-78"/>
                        </a:rPr>
                        <a:t>كقراءتِهِ؛ أي كما يسن للإمام أن يسمع قراءته من خلفه في </a:t>
                      </a:r>
                      <a:r>
                        <a:rPr lang="ar-SA" sz="3000" u="none" dirty="0" err="1">
                          <a:latin typeface="Sakkal Majalla" panose="02000000000000000000" pitchFamily="2" charset="-78"/>
                          <a:cs typeface="Sakkal Majalla" panose="02000000000000000000" pitchFamily="2" charset="-78"/>
                        </a:rPr>
                        <a:t>أولتَيِ</a:t>
                      </a:r>
                      <a:r>
                        <a:rPr lang="ar-SA" sz="3000" u="none" dirty="0">
                          <a:latin typeface="Sakkal Majalla" panose="02000000000000000000" pitchFamily="2" charset="-78"/>
                          <a:cs typeface="Sakkal Majalla" panose="02000000000000000000" pitchFamily="2" charset="-78"/>
                        </a:rPr>
                        <a:t> غير الظهرين أي الظهر والعصر.</a:t>
                      </a:r>
                    </a:p>
                    <a:p>
                      <a:pPr algn="ctr"/>
                      <a:r>
                        <a:rPr lang="ar-SA" sz="3000" u="none" dirty="0">
                          <a:latin typeface="Sakkal Majalla" panose="02000000000000000000" pitchFamily="2" charset="-78"/>
                          <a:cs typeface="Sakkal Majalla" panose="02000000000000000000" pitchFamily="2" charset="-78"/>
                        </a:rPr>
                        <a:t> فيجهر في </a:t>
                      </a:r>
                      <a:r>
                        <a:rPr lang="ar-SA" sz="3000" u="none" dirty="0" err="1">
                          <a:latin typeface="Sakkal Majalla" panose="02000000000000000000" pitchFamily="2" charset="-78"/>
                          <a:cs typeface="Sakkal Majalla" panose="02000000000000000000" pitchFamily="2" charset="-78"/>
                        </a:rPr>
                        <a:t>أولتي</a:t>
                      </a:r>
                      <a:r>
                        <a:rPr lang="ar-SA" sz="3000" u="none" dirty="0">
                          <a:latin typeface="Sakkal Majalla" panose="02000000000000000000" pitchFamily="2" charset="-78"/>
                          <a:cs typeface="Sakkal Majalla" panose="02000000000000000000" pitchFamily="2" charset="-78"/>
                        </a:rPr>
                        <a:t> المغرب والعشاء والصبح والجمعة والعيدين والكسوف والاستسقاء والتراويح والوتر: </a:t>
                      </a:r>
                    </a:p>
                    <a:p>
                      <a:pPr algn="ctr"/>
                      <a:r>
                        <a:rPr lang="ar-SA" sz="3000" u="none" dirty="0">
                          <a:latin typeface="Sakkal Majalla" panose="02000000000000000000" pitchFamily="2" charset="-78"/>
                          <a:cs typeface="Sakkal Majalla" panose="02000000000000000000" pitchFamily="2" charset="-78"/>
                        </a:rPr>
                        <a:t>بقدر ما يُسمعُ المأمومين </a:t>
                      </a:r>
                    </a:p>
                    <a:p>
                      <a:pPr rtl="1"/>
                      <a:endParaRPr lang="ar-SA" sz="3000" u="none"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وغيره؛ أي: غير الإمام-</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وهو المأموم، والمنفرد- يسر بذلك كله لكن ينطق به بحيث يسمع نفسه وجوبًا في كل واجب؛ لأنه لا يكون كلاما بدون الصوت </a:t>
                      </a:r>
                      <a:endParaRPr kumimoji="0" lang="en-US"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وهو: ما يتأنى سماعه حيث لا مانع، فإن كان مانع بأن كان عياط وغيره فبحيث يحصل السماع مع عدمه.</a:t>
                      </a:r>
                    </a:p>
                    <a:p>
                      <a:pPr rtl="1"/>
                      <a:endParaRPr lang="ar-SA" sz="3000" u="none" dirty="0"/>
                    </a:p>
                  </a:txBody>
                  <a:tcPr/>
                </a:tc>
                <a:extLst>
                  <a:ext uri="{0D108BD9-81ED-4DB2-BD59-A6C34878D82A}">
                    <a16:rowId xmlns:a16="http://schemas.microsoft.com/office/drawing/2014/main" val="1923664023"/>
                  </a:ext>
                </a:extLst>
              </a:tr>
            </a:tbl>
          </a:graphicData>
        </a:graphic>
      </p:graphicFrame>
    </p:spTree>
    <p:extLst>
      <p:ext uri="{BB962C8B-B14F-4D97-AF65-F5344CB8AC3E}">
        <p14:creationId xmlns:p14="http://schemas.microsoft.com/office/powerpoint/2010/main" val="16435185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21AB3777-E8AE-4902-A608-7D2921DC8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ربع نص 4">
            <a:extLst>
              <a:ext uri="{FF2B5EF4-FFF2-40B4-BE49-F238E27FC236}">
                <a16:creationId xmlns:a16="http://schemas.microsoft.com/office/drawing/2014/main" id="{02A2B827-BBF7-4939-A443-77DDAF9E52C7}"/>
              </a:ext>
            </a:extLst>
          </p:cNvPr>
          <p:cNvSpPr txBox="1"/>
          <p:nvPr/>
        </p:nvSpPr>
        <p:spPr>
          <a:xfrm>
            <a:off x="4352259" y="591844"/>
            <a:ext cx="3487480"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صلاة الإمام و المأموم</a:t>
            </a:r>
            <a:r>
              <a:rPr lang="en-US" sz="3000" dirty="0">
                <a:solidFill>
                  <a:srgbClr val="396743"/>
                </a:solidFill>
                <a:cs typeface="PT Bold Heading" panose="02010400000000000000" pitchFamily="2" charset="-78"/>
              </a:rPr>
              <a:t>[</a:t>
            </a:r>
            <a:endParaRPr lang="ar-SA" sz="3000" dirty="0">
              <a:solidFill>
                <a:srgbClr val="396743"/>
              </a:solidFill>
              <a:cs typeface="PT Bold Heading" panose="02010400000000000000" pitchFamily="2" charset="-78"/>
            </a:endParaRPr>
          </a:p>
        </p:txBody>
      </p:sp>
      <p:sp>
        <p:nvSpPr>
          <p:cNvPr id="7" name="مستطيل 6">
            <a:extLst>
              <a:ext uri="{FF2B5EF4-FFF2-40B4-BE49-F238E27FC236}">
                <a16:creationId xmlns:a16="http://schemas.microsoft.com/office/drawing/2014/main" id="{E2E70722-D798-441A-B21D-DE353EE87923}"/>
              </a:ext>
            </a:extLst>
          </p:cNvPr>
          <p:cNvSpPr/>
          <p:nvPr/>
        </p:nvSpPr>
        <p:spPr>
          <a:xfrm>
            <a:off x="7303202" y="1564757"/>
            <a:ext cx="4031512" cy="691116"/>
          </a:xfrm>
          <a:prstGeom prst="roundRect">
            <a:avLst/>
          </a:prstGeom>
          <a:solidFill>
            <a:srgbClr val="87A4D8"/>
          </a:solidFill>
          <a:ln>
            <a:solidFill>
              <a:srgbClr val="87A4D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صفة قبض اليدين وموضعهما</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id="{96B8D059-8333-49DF-A2ED-04CD4A2323D3}"/>
              </a:ext>
            </a:extLst>
          </p:cNvPr>
          <p:cNvSpPr/>
          <p:nvPr/>
        </p:nvSpPr>
        <p:spPr>
          <a:xfrm>
            <a:off x="1358899" y="2747208"/>
            <a:ext cx="9474200" cy="209710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6" name="مستطيل 6">
            <a:extLst>
              <a:ext uri="{FF2B5EF4-FFF2-40B4-BE49-F238E27FC236}">
                <a16:creationId xmlns:a16="http://schemas.microsoft.com/office/drawing/2014/main" id="{1607C264-7949-4C5C-8860-0C0E5DE14C2B}"/>
              </a:ext>
            </a:extLst>
          </p:cNvPr>
          <p:cNvSpPr/>
          <p:nvPr/>
        </p:nvSpPr>
        <p:spPr>
          <a:xfrm>
            <a:off x="7312727" y="1458906"/>
            <a:ext cx="4145848" cy="806492"/>
          </a:xfrm>
          <a:prstGeom prst="roundRect">
            <a:avLst/>
          </a:prstGeom>
          <a:noFill/>
          <a:ln w="19050">
            <a:solidFill>
              <a:srgbClr val="7AA9FF"/>
            </a:solidFill>
            <a:prstDash val="lgDash"/>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10" name="مستطيل 6">
            <a:extLst>
              <a:ext uri="{FF2B5EF4-FFF2-40B4-BE49-F238E27FC236}">
                <a16:creationId xmlns:a16="http://schemas.microsoft.com/office/drawing/2014/main" id="{EEF7E7DF-8B31-49F6-BCAD-301200A0AC10}"/>
              </a:ext>
            </a:extLst>
          </p:cNvPr>
          <p:cNvSpPr/>
          <p:nvPr/>
        </p:nvSpPr>
        <p:spPr>
          <a:xfrm>
            <a:off x="847726" y="2536620"/>
            <a:ext cx="10610850" cy="1811045"/>
          </a:xfrm>
          <a:prstGeom prst="roundRect">
            <a:avLst/>
          </a:prstGeom>
          <a:noFill/>
          <a:ln w="19050">
            <a:solidFill>
              <a:srgbClr val="7AA9FF"/>
            </a:solidFill>
            <a:prstDash val="lgDash"/>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3200" dirty="0">
              <a:latin typeface="Sakkal Majalla" panose="02000000000000000000" pitchFamily="2" charset="-78"/>
              <a:cs typeface="Sakkal Majalla" panose="02000000000000000000" pitchFamily="2" charset="-78"/>
            </a:endParaRPr>
          </a:p>
          <a:p>
            <a:pPr algn="ctr"/>
            <a:r>
              <a:rPr lang="ar-SA" sz="3200" dirty="0">
                <a:latin typeface="Sakkal Majalla" panose="02000000000000000000" pitchFamily="2" charset="-78"/>
                <a:cs typeface="Sakkal Majalla" panose="02000000000000000000" pitchFamily="2" charset="-78"/>
              </a:rPr>
              <a:t>ثم إذا فرغ من التكبيرة يقبض كوع يسراه بيمينه ويجعلهما تحت سرته استحبابًا لقول علي: «من السنة وضع اليمين على الشمال تحت السرة» . رواه أحمد وأبو داود،</a:t>
            </a:r>
          </a:p>
          <a:p>
            <a:pPr algn="ctr"/>
            <a:r>
              <a:rPr lang="ar-SA" sz="3200" dirty="0">
                <a:latin typeface="Sakkal Majalla" panose="02000000000000000000" pitchFamily="2" charset="-78"/>
                <a:cs typeface="Sakkal Majalla" panose="02000000000000000000" pitchFamily="2" charset="-78"/>
              </a:rPr>
              <a:t> وينظر المصلي استحبابًا مسجده أي: موضع سجوده؛ لأنه أخشع إلا في صلاة خوف لحاجة.</a:t>
            </a:r>
          </a:p>
          <a:p>
            <a:pPr algn="ctr"/>
            <a:endParaRPr lang="ar-SA" sz="3000"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D8E6F725-427B-4223-92CC-D786CC90B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99" y="4224837"/>
            <a:ext cx="2413001" cy="1907779"/>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703384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9E81D989-0B7D-4E71-AA9A-FA96096EB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6">
            <a:extLst>
              <a:ext uri="{FF2B5EF4-FFF2-40B4-BE49-F238E27FC236}">
                <a16:creationId xmlns:a16="http://schemas.microsoft.com/office/drawing/2014/main" id="{C5A57592-B0CB-4D77-AC91-5F52C3763C42}"/>
              </a:ext>
            </a:extLst>
          </p:cNvPr>
          <p:cNvSpPr/>
          <p:nvPr/>
        </p:nvSpPr>
        <p:spPr>
          <a:xfrm>
            <a:off x="4738200" y="343463"/>
            <a:ext cx="3337995" cy="691116"/>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صفة الاستفتاح</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a:t>
            </a:r>
          </a:p>
        </p:txBody>
      </p:sp>
      <p:sp>
        <p:nvSpPr>
          <p:cNvPr id="7" name="مستطيل: زوايا مستديرة 6">
            <a:extLst>
              <a:ext uri="{FF2B5EF4-FFF2-40B4-BE49-F238E27FC236}">
                <a16:creationId xmlns:a16="http://schemas.microsoft.com/office/drawing/2014/main" id="{2E496A27-1233-4A69-BE2A-C574519622F9}"/>
              </a:ext>
            </a:extLst>
          </p:cNvPr>
          <p:cNvSpPr/>
          <p:nvPr/>
        </p:nvSpPr>
        <p:spPr>
          <a:xfrm>
            <a:off x="1793973" y="1178151"/>
            <a:ext cx="9118404" cy="553998"/>
          </a:xfrm>
          <a:prstGeom prst="roundRect">
            <a:avLst/>
          </a:prstGeom>
          <a:solidFill>
            <a:srgbClr val="87A4D8"/>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dirty="0">
                <a:latin typeface="Sakkal Majalla" panose="02000000000000000000" pitchFamily="2" charset="-78"/>
                <a:cs typeface="Sakkal Majalla" panose="02000000000000000000" pitchFamily="2" charset="-78"/>
              </a:rPr>
              <a:t>ثم يستفتح ندبًا فـيقول: سبحانك اللهم أي أنزهك اللهم عما لا يليق بك. </a:t>
            </a:r>
          </a:p>
        </p:txBody>
      </p:sp>
      <p:sp>
        <p:nvSpPr>
          <p:cNvPr id="9" name="مستطيل: زوايا مستديرة 8">
            <a:extLst>
              <a:ext uri="{FF2B5EF4-FFF2-40B4-BE49-F238E27FC236}">
                <a16:creationId xmlns:a16="http://schemas.microsoft.com/office/drawing/2014/main" id="{B829C5EA-74EF-4F0C-9E5C-B6CB1093A48A}"/>
              </a:ext>
            </a:extLst>
          </p:cNvPr>
          <p:cNvSpPr/>
          <p:nvPr/>
        </p:nvSpPr>
        <p:spPr>
          <a:xfrm>
            <a:off x="1793973" y="1987167"/>
            <a:ext cx="9118404" cy="553998"/>
          </a:xfrm>
          <a:prstGeom prst="roundRect">
            <a:avLst/>
          </a:prstGeom>
          <a:solidFill>
            <a:srgbClr val="87A4D8"/>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dirty="0">
                <a:latin typeface="Sakkal Majalla" panose="02000000000000000000" pitchFamily="2" charset="-78"/>
                <a:cs typeface="Sakkal Majalla" panose="02000000000000000000" pitchFamily="2" charset="-78"/>
              </a:rPr>
              <a:t>وبحمدك: سبحتك، </a:t>
            </a:r>
          </a:p>
        </p:txBody>
      </p:sp>
      <p:sp>
        <p:nvSpPr>
          <p:cNvPr id="11" name="مستطيل: زوايا مستديرة 10">
            <a:extLst>
              <a:ext uri="{FF2B5EF4-FFF2-40B4-BE49-F238E27FC236}">
                <a16:creationId xmlns:a16="http://schemas.microsoft.com/office/drawing/2014/main" id="{6A98E2E5-B4F4-4E11-A697-2206251D133E}"/>
              </a:ext>
            </a:extLst>
          </p:cNvPr>
          <p:cNvSpPr/>
          <p:nvPr/>
        </p:nvSpPr>
        <p:spPr>
          <a:xfrm>
            <a:off x="1793973" y="2753297"/>
            <a:ext cx="9118404" cy="553998"/>
          </a:xfrm>
          <a:prstGeom prst="roundRect">
            <a:avLst/>
          </a:prstGeom>
          <a:solidFill>
            <a:srgbClr val="87A4D8"/>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a:latin typeface="Sakkal Majalla" panose="02000000000000000000" pitchFamily="2" charset="-78"/>
                <a:cs typeface="Sakkal Majalla" panose="02000000000000000000" pitchFamily="2" charset="-78"/>
              </a:rPr>
              <a:t>وتبارك اسمك أي: كثرت بركاته </a:t>
            </a:r>
            <a:endParaRPr lang="ar-SA" sz="3000" dirty="0">
              <a:latin typeface="Sakkal Majalla" panose="02000000000000000000" pitchFamily="2" charset="-78"/>
              <a:cs typeface="Sakkal Majalla" panose="02000000000000000000" pitchFamily="2" charset="-78"/>
            </a:endParaRPr>
          </a:p>
        </p:txBody>
      </p:sp>
      <p:sp>
        <p:nvSpPr>
          <p:cNvPr id="13" name="مستطيل: زوايا مستديرة 12">
            <a:extLst>
              <a:ext uri="{FF2B5EF4-FFF2-40B4-BE49-F238E27FC236}">
                <a16:creationId xmlns:a16="http://schemas.microsoft.com/office/drawing/2014/main" id="{5ED1D8F5-92FF-475B-A5E3-2A1F521333A3}"/>
              </a:ext>
            </a:extLst>
          </p:cNvPr>
          <p:cNvSpPr/>
          <p:nvPr/>
        </p:nvSpPr>
        <p:spPr>
          <a:xfrm>
            <a:off x="1793973" y="3545973"/>
            <a:ext cx="9118404" cy="553998"/>
          </a:xfrm>
          <a:prstGeom prst="roundRect">
            <a:avLst/>
          </a:prstGeom>
          <a:solidFill>
            <a:srgbClr val="87A4D8"/>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dirty="0">
                <a:latin typeface="Sakkal Majalla" panose="02000000000000000000" pitchFamily="2" charset="-78"/>
                <a:cs typeface="Sakkal Majalla" panose="02000000000000000000" pitchFamily="2" charset="-78"/>
              </a:rPr>
              <a:t> وتعالى جدك أي :ارتفع قدرك وعظم</a:t>
            </a:r>
          </a:p>
        </p:txBody>
      </p:sp>
      <p:sp>
        <p:nvSpPr>
          <p:cNvPr id="15" name="مستطيل: زوايا مستديرة 14">
            <a:extLst>
              <a:ext uri="{FF2B5EF4-FFF2-40B4-BE49-F238E27FC236}">
                <a16:creationId xmlns:a16="http://schemas.microsoft.com/office/drawing/2014/main" id="{9E81C706-B5F4-4687-BC57-BDD33116AD57}"/>
              </a:ext>
            </a:extLst>
          </p:cNvPr>
          <p:cNvSpPr/>
          <p:nvPr/>
        </p:nvSpPr>
        <p:spPr>
          <a:xfrm>
            <a:off x="1793972" y="4328442"/>
            <a:ext cx="9226453" cy="1007037"/>
          </a:xfrm>
          <a:prstGeom prst="roundRect">
            <a:avLst/>
          </a:prstGeom>
          <a:solidFill>
            <a:srgbClr val="87A4D8"/>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dirty="0">
                <a:latin typeface="Sakkal Majalla" panose="02000000000000000000" pitchFamily="2" charset="-78"/>
                <a:cs typeface="Sakkal Majalla" panose="02000000000000000000" pitchFamily="2" charset="-78"/>
              </a:rPr>
              <a:t> ولا إله غيرك أي: لا إله يستحق أن يعبد غيرك. كان - عَلَيْهِ الصَّلَاةُ وَالسَّلَامُ - يستفتح بذلك، رواه أحمد وغيره.</a:t>
            </a:r>
          </a:p>
        </p:txBody>
      </p:sp>
    </p:spTree>
    <p:extLst>
      <p:ext uri="{BB962C8B-B14F-4D97-AF65-F5344CB8AC3E}">
        <p14:creationId xmlns:p14="http://schemas.microsoft.com/office/powerpoint/2010/main" val="359467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7F5CF48E-623D-4C2C-A257-EB1EF2F48A80}"/>
              </a:ext>
            </a:extLst>
          </p:cNvPr>
          <p:cNvSpPr txBox="1"/>
          <p:nvPr/>
        </p:nvSpPr>
        <p:spPr>
          <a:xfrm>
            <a:off x="4448175" y="732159"/>
            <a:ext cx="726810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 من شروط قتل تارك الصلاة تهاونًا  أو جحودًا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زاوية مطوية 19">
            <a:extLst>
              <a:ext uri="{FF2B5EF4-FFF2-40B4-BE49-F238E27FC236}">
                <a16:creationId xmlns:a16="http://schemas.microsoft.com/office/drawing/2014/main" id="{95AC7E39-70A3-4ACC-84D1-D096BA777FB1}"/>
              </a:ext>
            </a:extLst>
          </p:cNvPr>
          <p:cNvSpPr/>
          <p:nvPr/>
        </p:nvSpPr>
        <p:spPr>
          <a:xfrm>
            <a:off x="8187283" y="2256281"/>
            <a:ext cx="2339752" cy="2160240"/>
          </a:xfrm>
          <a:prstGeom prst="foldedCorner">
            <a:avLst/>
          </a:prstGeom>
          <a:solidFill>
            <a:srgbClr val="FCBFBD"/>
          </a:solidFill>
          <a:ln w="25400" cap="flat" cmpd="sng" algn="ctr">
            <a:solidFill>
              <a:schemeClr val="accent1"/>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000" b="1"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rPr>
              <a:t>لا يقتل حتى يستتاب ثلاثا فيهما</a:t>
            </a:r>
            <a:endParaRPr kumimoji="0" lang="ar-SA" sz="3000" b="0"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6" name="زاوية مطوية 25">
            <a:extLst>
              <a:ext uri="{FF2B5EF4-FFF2-40B4-BE49-F238E27FC236}">
                <a16:creationId xmlns:a16="http://schemas.microsoft.com/office/drawing/2014/main" id="{6B4130F1-AF16-4CC9-A578-737F4DBDF41B}"/>
              </a:ext>
            </a:extLst>
          </p:cNvPr>
          <p:cNvSpPr/>
          <p:nvPr/>
        </p:nvSpPr>
        <p:spPr>
          <a:xfrm>
            <a:off x="5188993" y="2256281"/>
            <a:ext cx="2394768" cy="2160240"/>
          </a:xfrm>
          <a:prstGeom prst="foldedCorner">
            <a:avLst/>
          </a:prstGeom>
          <a:solidFill>
            <a:srgbClr val="FCBFBD"/>
          </a:solidFill>
          <a:ln w="25400" cap="flat" cmpd="sng" algn="ctr">
            <a:solidFill>
              <a:schemeClr val="accent1"/>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7" name="مستطيل 6">
            <a:extLst>
              <a:ext uri="{FF2B5EF4-FFF2-40B4-BE49-F238E27FC236}">
                <a16:creationId xmlns:a16="http://schemas.microsoft.com/office/drawing/2014/main" id="{F4C8CD5C-DDBF-49F9-8C4E-655E3C7943B9}"/>
              </a:ext>
            </a:extLst>
          </p:cNvPr>
          <p:cNvSpPr/>
          <p:nvPr/>
        </p:nvSpPr>
        <p:spPr>
          <a:xfrm>
            <a:off x="5188993" y="2342963"/>
            <a:ext cx="2339752" cy="1938992"/>
          </a:xfrm>
          <a:prstGeom prst="rect">
            <a:avLst/>
          </a:prstGeom>
        </p:spPr>
        <p:txBody>
          <a:bodyPr wrap="square">
            <a:spAutoFit/>
          </a:bodyPr>
          <a:lstStyle/>
          <a:p>
            <a:pPr algn="ctr"/>
            <a:r>
              <a:rPr lang="ar-SA" sz="3000" dirty="0">
                <a:solidFill>
                  <a:prstClr val="black"/>
                </a:solidFill>
                <a:latin typeface="Sakkal Majalla" pitchFamily="2" charset="-78"/>
                <a:cs typeface="Sakkal Majalla" pitchFamily="2" charset="-78"/>
              </a:rPr>
              <a:t>أي فيما إذا جحد وجوبها وفيما إذا تركها تهاونا فإن تابا وإلا ضربت عنقهما.</a:t>
            </a:r>
          </a:p>
        </p:txBody>
      </p:sp>
      <p:cxnSp>
        <p:nvCxnSpPr>
          <p:cNvPr id="8" name="رابط كسهم مستقيم 7">
            <a:extLst>
              <a:ext uri="{FF2B5EF4-FFF2-40B4-BE49-F238E27FC236}">
                <a16:creationId xmlns:a16="http://schemas.microsoft.com/office/drawing/2014/main" id="{D3F92CC9-CE23-4DE0-8AFA-F28B2F7BFE77}"/>
              </a:ext>
            </a:extLst>
          </p:cNvPr>
          <p:cNvCxnSpPr/>
          <p:nvPr/>
        </p:nvCxnSpPr>
        <p:spPr>
          <a:xfrm flipH="1">
            <a:off x="7737233" y="3109273"/>
            <a:ext cx="180020" cy="0"/>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 name="زاوية مطوية 31">
            <a:extLst>
              <a:ext uri="{FF2B5EF4-FFF2-40B4-BE49-F238E27FC236}">
                <a16:creationId xmlns:a16="http://schemas.microsoft.com/office/drawing/2014/main" id="{24F7FB1C-392B-48FB-860C-478C004D05F1}"/>
              </a:ext>
            </a:extLst>
          </p:cNvPr>
          <p:cNvSpPr/>
          <p:nvPr/>
        </p:nvSpPr>
        <p:spPr>
          <a:xfrm>
            <a:off x="2426643" y="2256281"/>
            <a:ext cx="2339752" cy="2160240"/>
          </a:xfrm>
          <a:prstGeom prst="foldedCorner">
            <a:avLst/>
          </a:prstGeom>
          <a:solidFill>
            <a:srgbClr val="FCBFBD"/>
          </a:solidFill>
          <a:ln w="25400" cap="flat" cmpd="sng" algn="ctr">
            <a:solidFill>
              <a:schemeClr val="accent1"/>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000" b="0"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rPr>
              <a:t>والجمعة كغيرها، وكذا ترك ركن أو شرط</a:t>
            </a:r>
          </a:p>
        </p:txBody>
      </p:sp>
    </p:spTree>
    <p:extLst>
      <p:ext uri="{BB962C8B-B14F-4D97-AF65-F5344CB8AC3E}">
        <p14:creationId xmlns:p14="http://schemas.microsoft.com/office/powerpoint/2010/main" val="33514219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4ADF8415-02FF-4B6C-8B69-82397E883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6">
            <a:extLst>
              <a:ext uri="{FF2B5EF4-FFF2-40B4-BE49-F238E27FC236}">
                <a16:creationId xmlns:a16="http://schemas.microsoft.com/office/drawing/2014/main" id="{D8F6AFFC-8EBA-4A8A-8FBA-17537DC06350}"/>
              </a:ext>
            </a:extLst>
          </p:cNvPr>
          <p:cNvSpPr/>
          <p:nvPr/>
        </p:nvSpPr>
        <p:spPr>
          <a:xfrm>
            <a:off x="7212232" y="672629"/>
            <a:ext cx="4465417" cy="691116"/>
          </a:xfrm>
          <a:prstGeom prst="roundRect">
            <a:avLst/>
          </a:prstGeom>
          <a:solidFill>
            <a:srgbClr val="87A4D8"/>
          </a:solidFill>
          <a:ln>
            <a:solidFill>
              <a:srgbClr val="87A4D8"/>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en-US" sz="3000" dirty="0">
              <a:latin typeface="Sakkal Majalla" panose="02000000000000000000" pitchFamily="2" charset="-78"/>
              <a:cs typeface="Sakkal Majalla" panose="02000000000000000000" pitchFamily="2" charset="-78"/>
            </a:endParaRPr>
          </a:p>
          <a:p>
            <a:pPr algn="ctr"/>
            <a:r>
              <a:rPr lang="en-US" sz="3000" dirty="0">
                <a:latin typeface="Sakkal Majalla" panose="02000000000000000000" pitchFamily="2" charset="-78"/>
                <a:cs typeface="Sakkal Majalla" panose="02000000000000000000" pitchFamily="2" charset="-78"/>
              </a:rPr>
              <a:t>]</a:t>
            </a:r>
            <a:r>
              <a:rPr lang="ar-SA" sz="3000" dirty="0">
                <a:cs typeface="PT Bold Heading" panose="02010400000000000000" pitchFamily="2" charset="-78"/>
              </a:rPr>
              <a:t>الاستعاذة و البسملة</a:t>
            </a:r>
            <a:r>
              <a:rPr lang="en-US" sz="3000" dirty="0">
                <a:cs typeface="PT Bold Heading" panose="02010400000000000000" pitchFamily="2" charset="-78"/>
              </a:rPr>
              <a:t>[</a:t>
            </a:r>
            <a:r>
              <a:rPr lang="ar-SA" sz="3000" dirty="0">
                <a:cs typeface="PT Bold Heading" panose="02010400000000000000" pitchFamily="2" charset="-78"/>
              </a:rPr>
              <a:t> :-</a:t>
            </a:r>
          </a:p>
          <a:p>
            <a:pPr algn="ct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A95E6DF3-2A7C-42F9-82F0-821165CA98C0}"/>
              </a:ext>
            </a:extLst>
          </p:cNvPr>
          <p:cNvSpPr/>
          <p:nvPr/>
        </p:nvSpPr>
        <p:spPr>
          <a:xfrm>
            <a:off x="4733925" y="1816575"/>
            <a:ext cx="6861174" cy="3107849"/>
          </a:xfrm>
          <a:prstGeom prst="roundRect">
            <a:avLst/>
          </a:prstGeom>
          <a:noFill/>
          <a:ln w="19050">
            <a:solidFill>
              <a:srgbClr val="7AA9FF"/>
            </a:solidFill>
            <a:prstDash val="lgDash"/>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3200" dirty="0">
              <a:latin typeface="Sakkal Majalla" panose="02000000000000000000" pitchFamily="2" charset="-78"/>
              <a:cs typeface="Sakkal Majalla" panose="02000000000000000000" pitchFamily="2" charset="-78"/>
            </a:endParaRPr>
          </a:p>
          <a:p>
            <a:pPr algn="ctr"/>
            <a:r>
              <a:rPr lang="ar-SA" sz="3200" dirty="0">
                <a:latin typeface="Sakkal Majalla" panose="02000000000000000000" pitchFamily="2" charset="-78"/>
                <a:cs typeface="Sakkal Majalla" panose="02000000000000000000" pitchFamily="2" charset="-78"/>
              </a:rPr>
              <a:t>ثم يستعيذ ندبًا فيقول: أعوذ بالله من الشيطان الرجيم، ثم يبسمل ندبًا فيقول: بِسْم للَّهِ الرَّحْمَنِ الرَّحِيمِ</a:t>
            </a:r>
          </a:p>
          <a:p>
            <a:pPr algn="ctr"/>
            <a:r>
              <a:rPr lang="ar-SA" sz="3200" dirty="0">
                <a:latin typeface="Sakkal Majalla" panose="02000000000000000000" pitchFamily="2" charset="-78"/>
                <a:cs typeface="Sakkal Majalla" panose="02000000000000000000" pitchFamily="2" charset="-78"/>
              </a:rPr>
              <a:t> وهي قرآن آية, منه نزلت فصلاً بين السور, غير براءة, فيكره ابتداؤها بها.-</a:t>
            </a:r>
          </a:p>
          <a:p>
            <a:pPr algn="ctr"/>
            <a:r>
              <a:rPr lang="ar-SA" sz="3200" dirty="0">
                <a:latin typeface="Sakkal Majalla" panose="02000000000000000000" pitchFamily="2" charset="-78"/>
                <a:cs typeface="Sakkal Majalla" panose="02000000000000000000" pitchFamily="2" charset="-78"/>
              </a:rPr>
              <a:t> ويكون الاستفتاح والتعوذ والبسملة سرًا, </a:t>
            </a:r>
          </a:p>
          <a:p>
            <a:pPr algn="ctr"/>
            <a:r>
              <a:rPr lang="ar-SA" sz="3200" dirty="0">
                <a:latin typeface="Sakkal Majalla" panose="02000000000000000000" pitchFamily="2" charset="-78"/>
                <a:cs typeface="Sakkal Majalla" panose="02000000000000000000" pitchFamily="2" charset="-78"/>
              </a:rPr>
              <a:t>ويخير في غير صلاة في الجهر بالبسملة </a:t>
            </a:r>
          </a:p>
          <a:p>
            <a:pPr algn="ctr"/>
            <a:endParaRPr lang="ar-SA" sz="3200" dirty="0">
              <a:latin typeface="Sakkal Majalla" panose="02000000000000000000" pitchFamily="2" charset="-78"/>
              <a:cs typeface="Sakkal Majalla" panose="02000000000000000000" pitchFamily="2" charset="-78"/>
            </a:endParaRPr>
          </a:p>
        </p:txBody>
      </p:sp>
      <p:pic>
        <p:nvPicPr>
          <p:cNvPr id="9" name="صورة 8" descr="صورة تحتوي على غرفة&#10;&#10;تم إنشاء الوصف تلقائياً">
            <a:extLst>
              <a:ext uri="{FF2B5EF4-FFF2-40B4-BE49-F238E27FC236}">
                <a16:creationId xmlns:a16="http://schemas.microsoft.com/office/drawing/2014/main" id="{45563F21-B482-4602-8BE5-2FEEE23F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7" y="1816576"/>
            <a:ext cx="3822449" cy="3022124"/>
          </a:xfrm>
          <a:prstGeom prst="rect">
            <a:avLst/>
          </a:prstGeom>
          <a:ln>
            <a:solidFill>
              <a:schemeClr val="tx1">
                <a:lumMod val="85000"/>
                <a:lumOff val="15000"/>
              </a:schemeClr>
            </a:solid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404131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670E8E50-980F-4FBC-8C63-3595D8D74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42FBE2E3-D119-4F0D-B258-F055B18948B3}"/>
              </a:ext>
            </a:extLst>
          </p:cNvPr>
          <p:cNvSpPr/>
          <p:nvPr/>
        </p:nvSpPr>
        <p:spPr>
          <a:xfrm>
            <a:off x="4472829" y="3521935"/>
            <a:ext cx="7266725" cy="822870"/>
          </a:xfrm>
          <a:prstGeom prst="roundRect">
            <a:avLst/>
          </a:prstGeom>
          <a:solidFill>
            <a:srgbClr val="FACACA"/>
          </a:solidFill>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وسميت فاتحة الكتاب؛ لأنه يفتتح بقراءتها الصلاة وبكتابتها في المصاحف</a:t>
            </a:r>
          </a:p>
        </p:txBody>
      </p:sp>
      <p:sp>
        <p:nvSpPr>
          <p:cNvPr id="11" name="مربع نص 8">
            <a:extLst>
              <a:ext uri="{FF2B5EF4-FFF2-40B4-BE49-F238E27FC236}">
                <a16:creationId xmlns:a16="http://schemas.microsoft.com/office/drawing/2014/main" id="{08BF7766-6183-4A46-BB54-1FBDF93FC401}"/>
              </a:ext>
            </a:extLst>
          </p:cNvPr>
          <p:cNvSpPr txBox="1"/>
          <p:nvPr/>
        </p:nvSpPr>
        <p:spPr>
          <a:xfrm>
            <a:off x="8753426" y="413389"/>
            <a:ext cx="3041503" cy="5539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قراءة سورة الفاتحة</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 </a:t>
            </a:r>
          </a:p>
        </p:txBody>
      </p:sp>
      <p:sp>
        <p:nvSpPr>
          <p:cNvPr id="2" name="مستطيل: زوايا مستديرة 1">
            <a:extLst>
              <a:ext uri="{FF2B5EF4-FFF2-40B4-BE49-F238E27FC236}">
                <a16:creationId xmlns:a16="http://schemas.microsoft.com/office/drawing/2014/main" id="{E61CC81E-4EE1-4167-A5CB-A6A2F9B2243B}"/>
              </a:ext>
            </a:extLst>
          </p:cNvPr>
          <p:cNvSpPr/>
          <p:nvPr/>
        </p:nvSpPr>
        <p:spPr>
          <a:xfrm>
            <a:off x="4528204" y="1139692"/>
            <a:ext cx="7266725" cy="553998"/>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وليست البسملة من الفاتحة وتستحب عند كل فعل مهم</a:t>
            </a:r>
            <a:endParaRPr lang="ar-SA" sz="3000" dirty="0"/>
          </a:p>
        </p:txBody>
      </p:sp>
      <p:sp>
        <p:nvSpPr>
          <p:cNvPr id="4" name="مستطيل: زوايا مستديرة 3">
            <a:extLst>
              <a:ext uri="{FF2B5EF4-FFF2-40B4-BE49-F238E27FC236}">
                <a16:creationId xmlns:a16="http://schemas.microsoft.com/office/drawing/2014/main" id="{3931C01F-B7A0-4F56-8FC5-1F45BB0A2215}"/>
              </a:ext>
            </a:extLst>
          </p:cNvPr>
          <p:cNvSpPr/>
          <p:nvPr/>
        </p:nvSpPr>
        <p:spPr>
          <a:xfrm>
            <a:off x="4528205" y="1872914"/>
            <a:ext cx="7266724" cy="632715"/>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ثم يقرأ الفاتحة تامة بتشديداتها، وهي ركن في كل ركعة،</a:t>
            </a:r>
            <a:endParaRPr lang="ar-SA" sz="3000" dirty="0"/>
          </a:p>
        </p:txBody>
      </p:sp>
      <p:sp>
        <p:nvSpPr>
          <p:cNvPr id="7" name="مستطيل: زوايا مستديرة 6">
            <a:extLst>
              <a:ext uri="{FF2B5EF4-FFF2-40B4-BE49-F238E27FC236}">
                <a16:creationId xmlns:a16="http://schemas.microsoft.com/office/drawing/2014/main" id="{2BEADA3B-AD89-4202-9B22-8DEB7A3A0D8C}"/>
              </a:ext>
            </a:extLst>
          </p:cNvPr>
          <p:cNvSpPr/>
          <p:nvPr/>
        </p:nvSpPr>
        <p:spPr>
          <a:xfrm>
            <a:off x="4528203" y="2684111"/>
            <a:ext cx="7266726" cy="712381"/>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وهي أفضل سورة وآية الكرسي أعظم آية</a:t>
            </a:r>
            <a:r>
              <a:rPr lang="ar-SA" sz="1800" dirty="0">
                <a:latin typeface="Sakkal Majalla" panose="02000000000000000000" pitchFamily="2" charset="-78"/>
                <a:cs typeface="Sakkal Majalla" panose="02000000000000000000" pitchFamily="2" charset="-78"/>
              </a:rPr>
              <a:t>،</a:t>
            </a:r>
            <a:endParaRPr lang="ar-SA" dirty="0"/>
          </a:p>
        </p:txBody>
      </p:sp>
      <p:sp>
        <p:nvSpPr>
          <p:cNvPr id="12" name="مستطيل: زوايا مستديرة 11">
            <a:extLst>
              <a:ext uri="{FF2B5EF4-FFF2-40B4-BE49-F238E27FC236}">
                <a16:creationId xmlns:a16="http://schemas.microsoft.com/office/drawing/2014/main" id="{3DC2F4BD-A543-4E31-9753-C34D2F6CDE46}"/>
              </a:ext>
            </a:extLst>
          </p:cNvPr>
          <p:cNvSpPr/>
          <p:nvPr/>
        </p:nvSpPr>
        <p:spPr>
          <a:xfrm>
            <a:off x="4465322" y="4489321"/>
            <a:ext cx="7266725" cy="476228"/>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وفيها إحدى عشرة </a:t>
            </a:r>
            <a:r>
              <a:rPr lang="ar-SA" sz="3000" dirty="0" err="1">
                <a:latin typeface="Sakkal Majalla" panose="02000000000000000000" pitchFamily="2" charset="-78"/>
                <a:cs typeface="Sakkal Majalla" panose="02000000000000000000" pitchFamily="2" charset="-78"/>
              </a:rPr>
              <a:t>تشديدة</a:t>
            </a:r>
            <a:r>
              <a:rPr lang="ar-SA" sz="1800" dirty="0">
                <a:latin typeface="Sakkal Majalla" panose="02000000000000000000" pitchFamily="2" charset="-78"/>
                <a:cs typeface="Sakkal Majalla" panose="02000000000000000000" pitchFamily="2" charset="-78"/>
              </a:rPr>
              <a:t>،</a:t>
            </a:r>
            <a:endParaRPr lang="ar-SA" dirty="0"/>
          </a:p>
        </p:txBody>
      </p:sp>
      <p:sp>
        <p:nvSpPr>
          <p:cNvPr id="13" name="مستطيل: زوايا مستديرة 12">
            <a:extLst>
              <a:ext uri="{FF2B5EF4-FFF2-40B4-BE49-F238E27FC236}">
                <a16:creationId xmlns:a16="http://schemas.microsoft.com/office/drawing/2014/main" id="{E3A1B819-C40F-4633-92B4-AF506858D3DC}"/>
              </a:ext>
            </a:extLst>
          </p:cNvPr>
          <p:cNvSpPr/>
          <p:nvPr/>
        </p:nvSpPr>
        <p:spPr>
          <a:xfrm>
            <a:off x="4465323" y="5110065"/>
            <a:ext cx="5752566" cy="1062985"/>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ويقرأها مرتبة متوالية، فإن قطعها بذكر، أو سكوت غير مشروعين وطال عرفا أعادها،</a:t>
            </a:r>
            <a:endParaRPr lang="ar-SA" sz="3000" dirty="0"/>
          </a:p>
        </p:txBody>
      </p:sp>
      <p:pic>
        <p:nvPicPr>
          <p:cNvPr id="8" name="صورة 7" descr="صورة تحتوي على نص&#10;&#10;تم إنشاء الوصف تلقائياً">
            <a:extLst>
              <a:ext uri="{FF2B5EF4-FFF2-40B4-BE49-F238E27FC236}">
                <a16:creationId xmlns:a16="http://schemas.microsoft.com/office/drawing/2014/main" id="{44338284-40BA-4E07-A72E-81BBEFFB1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33" y="1911959"/>
            <a:ext cx="3488999" cy="3294854"/>
          </a:xfrm>
          <a:prstGeom prst="rect">
            <a:avLst/>
          </a:prstGeom>
          <a:ln>
            <a:solidFill>
              <a:schemeClr val="tx1">
                <a:lumMod val="85000"/>
                <a:lumOff val="15000"/>
              </a:schemeClr>
            </a:solid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1356811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25435A62-4929-4D4E-9755-6BC599581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278"/>
            <a:ext cx="12192000" cy="6857999"/>
          </a:xfrm>
          <a:prstGeom prst="rect">
            <a:avLst/>
          </a:prstGeom>
        </p:spPr>
      </p:pic>
      <p:sp>
        <p:nvSpPr>
          <p:cNvPr id="11" name="مربع نص 4">
            <a:extLst>
              <a:ext uri="{FF2B5EF4-FFF2-40B4-BE49-F238E27FC236}">
                <a16:creationId xmlns:a16="http://schemas.microsoft.com/office/drawing/2014/main" id="{2F409B63-1509-4971-9F90-246C584C397A}"/>
              </a:ext>
            </a:extLst>
          </p:cNvPr>
          <p:cNvSpPr txBox="1"/>
          <p:nvPr/>
        </p:nvSpPr>
        <p:spPr>
          <a:xfrm>
            <a:off x="8365361" y="449233"/>
            <a:ext cx="3184962" cy="553998"/>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قراءة سورة الفاتحة</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 </a:t>
            </a:r>
          </a:p>
        </p:txBody>
      </p:sp>
      <p:sp>
        <p:nvSpPr>
          <p:cNvPr id="2" name="مستطيل: زوايا مستديرة 1">
            <a:extLst>
              <a:ext uri="{FF2B5EF4-FFF2-40B4-BE49-F238E27FC236}">
                <a16:creationId xmlns:a16="http://schemas.microsoft.com/office/drawing/2014/main" id="{6D302B8E-B4E7-4B2A-90D5-3A362179CA12}"/>
              </a:ext>
            </a:extLst>
          </p:cNvPr>
          <p:cNvSpPr/>
          <p:nvPr/>
        </p:nvSpPr>
        <p:spPr>
          <a:xfrm>
            <a:off x="1000907" y="2362351"/>
            <a:ext cx="10685721" cy="658249"/>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أو ترك منها </a:t>
            </a:r>
            <a:r>
              <a:rPr lang="ar-SA" sz="3000" dirty="0" err="1">
                <a:latin typeface="Sakkal Majalla" panose="02000000000000000000" pitchFamily="2" charset="-78"/>
                <a:cs typeface="Sakkal Majalla" panose="02000000000000000000" pitchFamily="2" charset="-78"/>
              </a:rPr>
              <a:t>تشديدة</a:t>
            </a:r>
            <a:r>
              <a:rPr lang="ar-SA" sz="3000" dirty="0">
                <a:latin typeface="Sakkal Majalla" panose="02000000000000000000" pitchFamily="2" charset="-78"/>
                <a:cs typeface="Sakkal Majalla" panose="02000000000000000000" pitchFamily="2" charset="-78"/>
              </a:rPr>
              <a:t>، أو حرفا، أو ترتيبًا لزم غير مأموم إعادتها أي إعادة الفاتحة فيستأنفها إن تعمد</a:t>
            </a:r>
            <a:r>
              <a:rPr lang="ar-SA" sz="1800" dirty="0">
                <a:latin typeface="Sakkal Majalla" panose="02000000000000000000" pitchFamily="2" charset="-78"/>
                <a:cs typeface="Sakkal Majalla" panose="02000000000000000000" pitchFamily="2" charset="-78"/>
              </a:rPr>
              <a:t>.</a:t>
            </a:r>
            <a:endParaRPr lang="ar-SA" dirty="0"/>
          </a:p>
        </p:txBody>
      </p:sp>
      <p:sp>
        <p:nvSpPr>
          <p:cNvPr id="4" name="مستطيل: زوايا مستديرة 3">
            <a:extLst>
              <a:ext uri="{FF2B5EF4-FFF2-40B4-BE49-F238E27FC236}">
                <a16:creationId xmlns:a16="http://schemas.microsoft.com/office/drawing/2014/main" id="{AE45BB41-3058-444F-A835-0D17F59160E2}"/>
              </a:ext>
            </a:extLst>
          </p:cNvPr>
          <p:cNvSpPr/>
          <p:nvPr/>
        </p:nvSpPr>
        <p:spPr>
          <a:xfrm>
            <a:off x="894727" y="3115215"/>
            <a:ext cx="10791901" cy="658249"/>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ويستحب أن يقرأها :مرتلة معربة يقف عند كل آية كقراءته - عَلَيْهِ الصَّلَاةُ وَالسَّلَامُ -،</a:t>
            </a:r>
            <a:endParaRPr lang="ar-SA" sz="3000" dirty="0"/>
          </a:p>
        </p:txBody>
      </p:sp>
      <p:sp>
        <p:nvSpPr>
          <p:cNvPr id="8" name="مستطيل: زوايا مستديرة 7">
            <a:extLst>
              <a:ext uri="{FF2B5EF4-FFF2-40B4-BE49-F238E27FC236}">
                <a16:creationId xmlns:a16="http://schemas.microsoft.com/office/drawing/2014/main" id="{B87F0050-43F9-4F0D-8042-9CF6EF884445}"/>
              </a:ext>
            </a:extLst>
          </p:cNvPr>
          <p:cNvSpPr/>
          <p:nvPr/>
        </p:nvSpPr>
        <p:spPr>
          <a:xfrm>
            <a:off x="864602" y="3883830"/>
            <a:ext cx="10813311" cy="471064"/>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ويكره: الإفراط في التشديد والمد</a:t>
            </a:r>
            <a:endParaRPr lang="ar-SA" sz="3000" dirty="0"/>
          </a:p>
        </p:txBody>
      </p:sp>
      <p:sp>
        <p:nvSpPr>
          <p:cNvPr id="9" name="مستطيل: زوايا مستديرة 8">
            <a:extLst>
              <a:ext uri="{FF2B5EF4-FFF2-40B4-BE49-F238E27FC236}">
                <a16:creationId xmlns:a16="http://schemas.microsoft.com/office/drawing/2014/main" id="{ABAC9B26-FADD-44AB-9447-2520C16E161A}"/>
              </a:ext>
            </a:extLst>
          </p:cNvPr>
          <p:cNvSpPr/>
          <p:nvPr/>
        </p:nvSpPr>
        <p:spPr>
          <a:xfrm>
            <a:off x="894726" y="4465261"/>
            <a:ext cx="9886687" cy="1077671"/>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ويجهر الكل أي المنفرد والإمام والمأموم معا بآمين في الصلاة الجهرية بعد سكتة لطيفة ليعلم أنها ليست من القرآن، وإنما هي طابع الدعاء ومعناه اللهم استجب،</a:t>
            </a:r>
            <a:endParaRPr lang="ar-SA" sz="3000" dirty="0"/>
          </a:p>
        </p:txBody>
      </p:sp>
      <p:sp>
        <p:nvSpPr>
          <p:cNvPr id="10" name="مستطيل 4">
            <a:extLst>
              <a:ext uri="{FF2B5EF4-FFF2-40B4-BE49-F238E27FC236}">
                <a16:creationId xmlns:a16="http://schemas.microsoft.com/office/drawing/2014/main" id="{1EDFABE0-CE33-47D6-81DC-BC43C35FE4E3}"/>
              </a:ext>
            </a:extLst>
          </p:cNvPr>
          <p:cNvSpPr/>
          <p:nvPr/>
        </p:nvSpPr>
        <p:spPr>
          <a:xfrm>
            <a:off x="1000907" y="1456114"/>
            <a:ext cx="10685721" cy="791325"/>
          </a:xfrm>
          <a:prstGeom prst="roundRect">
            <a:avLst/>
          </a:prstGeom>
          <a:solidFill>
            <a:srgbClr val="FEC4C1"/>
          </a:solidFill>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فإن كان مشروعًا كسؤال الرحمة عند تلاوة آية رحمة وكالسكوت لاستماع قراءة إمامه وكسجوده للتلاوة مع إمامه لم يبطل ما مضى من قراءتها مطلقا.</a:t>
            </a:r>
          </a:p>
        </p:txBody>
      </p:sp>
    </p:spTree>
    <p:extLst>
      <p:ext uri="{BB962C8B-B14F-4D97-AF65-F5344CB8AC3E}">
        <p14:creationId xmlns:p14="http://schemas.microsoft.com/office/powerpoint/2010/main" val="40662446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10;&#10;تم إنشاء الوصف تلقائياً">
            <a:extLst>
              <a:ext uri="{FF2B5EF4-FFF2-40B4-BE49-F238E27FC236}">
                <a16:creationId xmlns:a16="http://schemas.microsoft.com/office/drawing/2014/main" id="{FAAAD336-32E3-4D01-9FBD-05B0E21C4353}"/>
              </a:ext>
            </a:extLst>
          </p:cNvPr>
          <p:cNvPicPr>
            <a:picLocks noChangeAspect="1"/>
          </p:cNvPicPr>
          <p:nvPr/>
        </p:nvPicPr>
        <p:blipFill rotWithShape="1">
          <a:blip r:embed="rId2">
            <a:extLst>
              <a:ext uri="{28A0092B-C50C-407E-A947-70E740481C1C}">
                <a14:useLocalDpi xmlns:a14="http://schemas.microsoft.com/office/drawing/2010/main" val="0"/>
              </a:ext>
            </a:extLst>
          </a:blip>
          <a:srcRect t="899"/>
          <a:stretch/>
        </p:blipFill>
        <p:spPr>
          <a:xfrm>
            <a:off x="-1524" y="1"/>
            <a:ext cx="12192000" cy="6857999"/>
          </a:xfrm>
          <a:prstGeom prst="rect">
            <a:avLst/>
          </a:prstGeom>
        </p:spPr>
      </p:pic>
      <p:sp>
        <p:nvSpPr>
          <p:cNvPr id="4" name="مستطيل 6">
            <a:extLst>
              <a:ext uri="{FF2B5EF4-FFF2-40B4-BE49-F238E27FC236}">
                <a16:creationId xmlns:a16="http://schemas.microsoft.com/office/drawing/2014/main" id="{B4E8B38D-C85E-4D0D-B039-6773D75AB3A2}"/>
              </a:ext>
            </a:extLst>
          </p:cNvPr>
          <p:cNvSpPr/>
          <p:nvPr/>
        </p:nvSpPr>
        <p:spPr>
          <a:xfrm>
            <a:off x="1029090" y="3993818"/>
            <a:ext cx="10441171" cy="914400"/>
          </a:xfrm>
          <a:prstGeom prst="roundRect">
            <a:avLst/>
          </a:prstGeom>
          <a:solidFill>
            <a:srgbClr val="FEC4C1"/>
          </a:solidFill>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a:p>
            <a:pPr algn="ctr"/>
            <a:r>
              <a:rPr lang="ar-SA" sz="3000" dirty="0">
                <a:latin typeface="Sakkal Majalla" panose="02000000000000000000" pitchFamily="2" charset="-78"/>
                <a:cs typeface="Sakkal Majalla" panose="02000000000000000000" pitchFamily="2" charset="-78"/>
              </a:rPr>
              <a:t>وتجوز آية إلا أن أحمد استحب كونها طويلة كآية الدين و الكرسي، ونص على جواز تفريق السورة في ركعتين لفعله - عَلَيْهِ الصَّلَاةُ وَالسَّلَامُ -، ولا يعتد بالسورة قبل الفاتحة</a:t>
            </a:r>
          </a:p>
          <a:p>
            <a:pPr lvl="1" algn="ctr"/>
            <a:endParaRPr lang="ar-SA" sz="3000" dirty="0">
              <a:latin typeface="Sakkal Majalla" panose="02000000000000000000" pitchFamily="2" charset="-78"/>
              <a:cs typeface="Sakkal Majalla" panose="02000000000000000000" pitchFamily="2" charset="-78"/>
            </a:endParaRPr>
          </a:p>
        </p:txBody>
      </p:sp>
      <p:sp>
        <p:nvSpPr>
          <p:cNvPr id="10" name="مربع نص 4">
            <a:extLst>
              <a:ext uri="{FF2B5EF4-FFF2-40B4-BE49-F238E27FC236}">
                <a16:creationId xmlns:a16="http://schemas.microsoft.com/office/drawing/2014/main" id="{807BB6F9-8132-41CB-B5DE-7633357F44C5}"/>
              </a:ext>
            </a:extLst>
          </p:cNvPr>
          <p:cNvSpPr txBox="1"/>
          <p:nvPr/>
        </p:nvSpPr>
        <p:spPr>
          <a:xfrm>
            <a:off x="8354729" y="673223"/>
            <a:ext cx="3184962" cy="553998"/>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قراءة سورة الفاتحة</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 </a:t>
            </a:r>
          </a:p>
        </p:txBody>
      </p:sp>
      <p:sp>
        <p:nvSpPr>
          <p:cNvPr id="3" name="مستطيل: زوايا مستديرة 2">
            <a:extLst>
              <a:ext uri="{FF2B5EF4-FFF2-40B4-BE49-F238E27FC236}">
                <a16:creationId xmlns:a16="http://schemas.microsoft.com/office/drawing/2014/main" id="{78E9A9AD-DFB5-4C3B-A80E-065AECDE4F32}"/>
              </a:ext>
            </a:extLst>
          </p:cNvPr>
          <p:cNvSpPr/>
          <p:nvPr/>
        </p:nvSpPr>
        <p:spPr>
          <a:xfrm>
            <a:off x="1098522" y="2276639"/>
            <a:ext cx="10412814" cy="723268"/>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ويلزم الجاهل تعلم الفاتحة والذكر الواجب ومن صلى وتلقف القراءة من غيره صحت.</a:t>
            </a:r>
          </a:p>
        </p:txBody>
      </p:sp>
      <p:sp>
        <p:nvSpPr>
          <p:cNvPr id="6" name="مستطيل: زوايا مستديرة 5">
            <a:extLst>
              <a:ext uri="{FF2B5EF4-FFF2-40B4-BE49-F238E27FC236}">
                <a16:creationId xmlns:a16="http://schemas.microsoft.com/office/drawing/2014/main" id="{E93B2A63-4975-44CD-A0DD-0A8D03FD6F8F}"/>
              </a:ext>
            </a:extLst>
          </p:cNvPr>
          <p:cNvSpPr/>
          <p:nvPr/>
        </p:nvSpPr>
        <p:spPr>
          <a:xfrm>
            <a:off x="1098521" y="3274635"/>
            <a:ext cx="10441170" cy="519218"/>
          </a:xfrm>
          <a:prstGeom prst="roundRect">
            <a:avLst/>
          </a:prstGeom>
          <a:solidFill>
            <a:srgbClr val="FEC4C1"/>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ثم يقرأ بعدها أي: بعد الفاتحة سورة ندبا كاملة يفتتحها بـ"بسم الله الرحمن الرحيم"،</a:t>
            </a:r>
          </a:p>
        </p:txBody>
      </p:sp>
      <p:sp>
        <p:nvSpPr>
          <p:cNvPr id="8" name="مستطيل 6">
            <a:extLst>
              <a:ext uri="{FF2B5EF4-FFF2-40B4-BE49-F238E27FC236}">
                <a16:creationId xmlns:a16="http://schemas.microsoft.com/office/drawing/2014/main" id="{CFB9D50D-DA78-4246-8882-D582655A7767}"/>
              </a:ext>
            </a:extLst>
          </p:cNvPr>
          <p:cNvSpPr/>
          <p:nvPr/>
        </p:nvSpPr>
        <p:spPr>
          <a:xfrm>
            <a:off x="1098521" y="1438286"/>
            <a:ext cx="10371740" cy="617446"/>
          </a:xfrm>
          <a:prstGeom prst="roundRect">
            <a:avLst/>
          </a:prstGeom>
          <a:solidFill>
            <a:srgbClr val="FEC4C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ويحرم تشديد </a:t>
            </a:r>
            <a:r>
              <a:rPr lang="ar-SA" sz="3000" dirty="0" err="1">
                <a:latin typeface="Sakkal Majalla" panose="02000000000000000000" pitchFamily="2" charset="-78"/>
                <a:cs typeface="Sakkal Majalla" panose="02000000000000000000" pitchFamily="2" charset="-78"/>
              </a:rPr>
              <a:t>ميمها</a:t>
            </a:r>
            <a:r>
              <a:rPr lang="ar-SA" sz="3000" dirty="0">
                <a:latin typeface="Sakkal Majalla" panose="02000000000000000000" pitchFamily="2" charset="-78"/>
                <a:cs typeface="Sakkal Majalla" panose="02000000000000000000" pitchFamily="2" charset="-78"/>
              </a:rPr>
              <a:t>، فإن تركه إمام، أو أسره أتى به مأموم جهرًا</a:t>
            </a:r>
          </a:p>
        </p:txBody>
      </p:sp>
    </p:spTree>
    <p:extLst>
      <p:ext uri="{BB962C8B-B14F-4D97-AF65-F5344CB8AC3E}">
        <p14:creationId xmlns:p14="http://schemas.microsoft.com/office/powerpoint/2010/main" val="329989843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9A6ED9CB-B02F-4AD2-B5D9-75A091E02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grpSp>
        <p:nvGrpSpPr>
          <p:cNvPr id="4" name="مجموعة 3">
            <a:extLst>
              <a:ext uri="{FF2B5EF4-FFF2-40B4-BE49-F238E27FC236}">
                <a16:creationId xmlns:a16="http://schemas.microsoft.com/office/drawing/2014/main" id="{6F5C8630-687F-4DEA-AAA7-969522E25B13}"/>
              </a:ext>
            </a:extLst>
          </p:cNvPr>
          <p:cNvGrpSpPr/>
          <p:nvPr/>
        </p:nvGrpSpPr>
        <p:grpSpPr>
          <a:xfrm>
            <a:off x="8920716" y="664532"/>
            <a:ext cx="2668772" cy="1972517"/>
            <a:chOff x="7527851" y="1414130"/>
            <a:chExt cx="2668772" cy="1972517"/>
          </a:xfrm>
        </p:grpSpPr>
        <p:sp>
          <p:nvSpPr>
            <p:cNvPr id="5" name="مستطيل 4">
              <a:extLst>
                <a:ext uri="{FF2B5EF4-FFF2-40B4-BE49-F238E27FC236}">
                  <a16:creationId xmlns:a16="http://schemas.microsoft.com/office/drawing/2014/main" id="{3BE083A9-21FD-40BA-AC6A-4F17AB983432}"/>
                </a:ext>
              </a:extLst>
            </p:cNvPr>
            <p:cNvSpPr/>
            <p:nvPr/>
          </p:nvSpPr>
          <p:spPr>
            <a:xfrm>
              <a:off x="8442251" y="1414130"/>
              <a:ext cx="1754372" cy="1903228"/>
            </a:xfrm>
            <a:prstGeom prst="round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a:r>
                <a:rPr lang="ar-SA" sz="3000" dirty="0">
                  <a:cs typeface="PT Bold Heading" panose="02010400000000000000" pitchFamily="2" charset="-78"/>
                </a:rPr>
                <a:t>ما يكره القراءة في الصلاة </a:t>
              </a:r>
            </a:p>
          </p:txBody>
        </p:sp>
        <p:cxnSp>
          <p:nvCxnSpPr>
            <p:cNvPr id="6" name="رابط مستقيم 5">
              <a:extLst>
                <a:ext uri="{FF2B5EF4-FFF2-40B4-BE49-F238E27FC236}">
                  <a16:creationId xmlns:a16="http://schemas.microsoft.com/office/drawing/2014/main" id="{10F12DA5-63D8-45C2-9E3D-84EE34A57E4F}"/>
                </a:ext>
              </a:extLst>
            </p:cNvPr>
            <p:cNvCxnSpPr>
              <a:cxnSpLocks/>
            </p:cNvCxnSpPr>
            <p:nvPr/>
          </p:nvCxnSpPr>
          <p:spPr>
            <a:xfrm flipH="1">
              <a:off x="7814930" y="2365744"/>
              <a:ext cx="62732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رابط مستقيم 6">
              <a:extLst>
                <a:ext uri="{FF2B5EF4-FFF2-40B4-BE49-F238E27FC236}">
                  <a16:creationId xmlns:a16="http://schemas.microsoft.com/office/drawing/2014/main" id="{735C7489-E7CC-4198-81E5-933184A5D8EB}"/>
                </a:ext>
              </a:extLst>
            </p:cNvPr>
            <p:cNvCxnSpPr/>
            <p:nvPr/>
          </p:nvCxnSpPr>
          <p:spPr>
            <a:xfrm flipV="1">
              <a:off x="7814930" y="1552353"/>
              <a:ext cx="0" cy="818707"/>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رابط كسهم مستقيم 7">
              <a:extLst>
                <a:ext uri="{FF2B5EF4-FFF2-40B4-BE49-F238E27FC236}">
                  <a16:creationId xmlns:a16="http://schemas.microsoft.com/office/drawing/2014/main" id="{50A2B4D4-CDBC-4A01-BF95-36F7B3678964}"/>
                </a:ext>
              </a:extLst>
            </p:cNvPr>
            <p:cNvCxnSpPr/>
            <p:nvPr/>
          </p:nvCxnSpPr>
          <p:spPr>
            <a:xfrm flipH="1">
              <a:off x="7527851" y="1552353"/>
              <a:ext cx="28707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 name="رابط مستقيم 8">
              <a:extLst>
                <a:ext uri="{FF2B5EF4-FFF2-40B4-BE49-F238E27FC236}">
                  <a16:creationId xmlns:a16="http://schemas.microsoft.com/office/drawing/2014/main" id="{994F38DC-FC61-44C6-830F-6F1BDBFC9818}"/>
                </a:ext>
              </a:extLst>
            </p:cNvPr>
            <p:cNvCxnSpPr/>
            <p:nvPr/>
          </p:nvCxnSpPr>
          <p:spPr>
            <a:xfrm>
              <a:off x="7814930" y="2365744"/>
              <a:ext cx="0" cy="951614"/>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رابط كسهم مستقيم 9">
              <a:extLst>
                <a:ext uri="{FF2B5EF4-FFF2-40B4-BE49-F238E27FC236}">
                  <a16:creationId xmlns:a16="http://schemas.microsoft.com/office/drawing/2014/main" id="{3CB8077E-D9C3-439C-A08C-A7A139B21130}"/>
                </a:ext>
              </a:extLst>
            </p:cNvPr>
            <p:cNvCxnSpPr/>
            <p:nvPr/>
          </p:nvCxnSpPr>
          <p:spPr>
            <a:xfrm flipH="1">
              <a:off x="7527851" y="3317358"/>
              <a:ext cx="28707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9" name="مستطيل 4">
              <a:extLst>
                <a:ext uri="{FF2B5EF4-FFF2-40B4-BE49-F238E27FC236}">
                  <a16:creationId xmlns:a16="http://schemas.microsoft.com/office/drawing/2014/main" id="{4C0D4554-7E01-40E7-BF72-7FE3F97B5766}"/>
                </a:ext>
              </a:extLst>
            </p:cNvPr>
            <p:cNvSpPr/>
            <p:nvPr/>
          </p:nvSpPr>
          <p:spPr>
            <a:xfrm>
              <a:off x="8335041" y="1483419"/>
              <a:ext cx="1754372" cy="1903228"/>
            </a:xfrm>
            <a:prstGeom prst="round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ما يكره القراءة في الصلاة</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 </a:t>
              </a:r>
            </a:p>
          </p:txBody>
        </p:sp>
      </p:grpSp>
      <p:sp>
        <p:nvSpPr>
          <p:cNvPr id="12" name="مستطيل 11">
            <a:extLst>
              <a:ext uri="{FF2B5EF4-FFF2-40B4-BE49-F238E27FC236}">
                <a16:creationId xmlns:a16="http://schemas.microsoft.com/office/drawing/2014/main" id="{4D1AE212-9D4B-4038-AA8F-A03E662F74C2}"/>
              </a:ext>
            </a:extLst>
          </p:cNvPr>
          <p:cNvSpPr/>
          <p:nvPr/>
        </p:nvSpPr>
        <p:spPr>
          <a:xfrm>
            <a:off x="5018567" y="616860"/>
            <a:ext cx="3758609" cy="818707"/>
          </a:xfrm>
          <a:prstGeom prst="roundRect">
            <a:avLst>
              <a:gd name="adj" fmla="val 14316"/>
            </a:avLst>
          </a:prstGeom>
          <a:solidFill>
            <a:srgbClr val="7AA9FF"/>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الاقتصار في الصلاة على الفاتحة </a:t>
            </a:r>
          </a:p>
        </p:txBody>
      </p:sp>
      <p:sp>
        <p:nvSpPr>
          <p:cNvPr id="14" name="مستطيل 13">
            <a:extLst>
              <a:ext uri="{FF2B5EF4-FFF2-40B4-BE49-F238E27FC236}">
                <a16:creationId xmlns:a16="http://schemas.microsoft.com/office/drawing/2014/main" id="{DDC98C85-DA50-4516-8F68-336BE1492332}"/>
              </a:ext>
            </a:extLst>
          </p:cNvPr>
          <p:cNvSpPr/>
          <p:nvPr/>
        </p:nvSpPr>
        <p:spPr>
          <a:xfrm>
            <a:off x="5295014" y="2052427"/>
            <a:ext cx="3482161" cy="800826"/>
          </a:xfrm>
          <a:prstGeom prst="roundRect">
            <a:avLst/>
          </a:prstGeom>
          <a:solidFill>
            <a:srgbClr val="7AA9FF"/>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والقراءة بكل القرآن في فرض</a:t>
            </a:r>
          </a:p>
        </p:txBody>
      </p:sp>
      <p:cxnSp>
        <p:nvCxnSpPr>
          <p:cNvPr id="15" name="رابط كسهم مستقيم 14">
            <a:extLst>
              <a:ext uri="{FF2B5EF4-FFF2-40B4-BE49-F238E27FC236}">
                <a16:creationId xmlns:a16="http://schemas.microsoft.com/office/drawing/2014/main" id="{C3A1FD46-DD8E-4012-A03A-7B07063178DC}"/>
              </a:ext>
            </a:extLst>
          </p:cNvPr>
          <p:cNvCxnSpPr>
            <a:cxnSpLocks/>
          </p:cNvCxnSpPr>
          <p:nvPr/>
        </p:nvCxnSpPr>
        <p:spPr>
          <a:xfrm flipH="1" flipV="1">
            <a:off x="5018568" y="2183404"/>
            <a:ext cx="276446" cy="269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رابط كسهم مستقيم 15">
            <a:extLst>
              <a:ext uri="{FF2B5EF4-FFF2-40B4-BE49-F238E27FC236}">
                <a16:creationId xmlns:a16="http://schemas.microsoft.com/office/drawing/2014/main" id="{55A7D958-9587-4755-884F-157A05B02D54}"/>
              </a:ext>
            </a:extLst>
          </p:cNvPr>
          <p:cNvCxnSpPr>
            <a:cxnSpLocks/>
          </p:cNvCxnSpPr>
          <p:nvPr/>
        </p:nvCxnSpPr>
        <p:spPr>
          <a:xfrm flipH="1">
            <a:off x="5018568" y="2452840"/>
            <a:ext cx="276446" cy="4004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مستطيل 17">
            <a:extLst>
              <a:ext uri="{FF2B5EF4-FFF2-40B4-BE49-F238E27FC236}">
                <a16:creationId xmlns:a16="http://schemas.microsoft.com/office/drawing/2014/main" id="{CD1CA823-515D-412D-87C1-D74F9472CA44}"/>
              </a:ext>
            </a:extLst>
          </p:cNvPr>
          <p:cNvSpPr/>
          <p:nvPr/>
        </p:nvSpPr>
        <p:spPr>
          <a:xfrm>
            <a:off x="2984204" y="1889213"/>
            <a:ext cx="1975885" cy="563627"/>
          </a:xfrm>
          <a:prstGeom prst="roundRect">
            <a:avLst/>
          </a:prstGeom>
          <a:solidFill>
            <a:srgbClr val="7F7F7F"/>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2000" dirty="0"/>
              <a:t> </a:t>
            </a:r>
            <a:r>
              <a:rPr lang="ar-SA" sz="3000" dirty="0">
                <a:latin typeface="Sakkal Majalla" panose="02000000000000000000" pitchFamily="2" charset="-78"/>
                <a:cs typeface="Sakkal Majalla" panose="02000000000000000000" pitchFamily="2" charset="-78"/>
              </a:rPr>
              <a:t>لعدم نقله</a:t>
            </a:r>
          </a:p>
        </p:txBody>
      </p:sp>
      <p:sp>
        <p:nvSpPr>
          <p:cNvPr id="20" name="مستطيل 19">
            <a:extLst>
              <a:ext uri="{FF2B5EF4-FFF2-40B4-BE49-F238E27FC236}">
                <a16:creationId xmlns:a16="http://schemas.microsoft.com/office/drawing/2014/main" id="{C7B0A081-030D-45C7-AF11-15D4BE0933D0}"/>
              </a:ext>
            </a:extLst>
          </p:cNvPr>
          <p:cNvSpPr/>
          <p:nvPr/>
        </p:nvSpPr>
        <p:spPr>
          <a:xfrm>
            <a:off x="2960280" y="2633758"/>
            <a:ext cx="1975885" cy="563628"/>
          </a:xfrm>
          <a:prstGeom prst="roundRect">
            <a:avLst/>
          </a:prstGeom>
          <a:solidFill>
            <a:srgbClr val="7F7F7F"/>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3000" dirty="0">
                <a:latin typeface="Sakkal Majalla" panose="02000000000000000000" pitchFamily="2" charset="-78"/>
                <a:cs typeface="Sakkal Majalla" panose="02000000000000000000" pitchFamily="2" charset="-78"/>
              </a:rPr>
              <a:t> وللإطالة</a:t>
            </a:r>
            <a:r>
              <a:rPr lang="ar-SA" sz="3000" dirty="0"/>
              <a:t>.</a:t>
            </a:r>
          </a:p>
        </p:txBody>
      </p:sp>
      <p:sp>
        <p:nvSpPr>
          <p:cNvPr id="22" name="مستطيل 21">
            <a:extLst>
              <a:ext uri="{FF2B5EF4-FFF2-40B4-BE49-F238E27FC236}">
                <a16:creationId xmlns:a16="http://schemas.microsoft.com/office/drawing/2014/main" id="{E70883E2-5506-4E0E-A5D5-7EEE43683635}"/>
              </a:ext>
            </a:extLst>
          </p:cNvPr>
          <p:cNvSpPr/>
          <p:nvPr/>
        </p:nvSpPr>
        <p:spPr>
          <a:xfrm>
            <a:off x="8218968" y="3909150"/>
            <a:ext cx="1839432" cy="2024047"/>
          </a:xfrm>
          <a:prstGeom prst="round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a:r>
              <a:rPr lang="ar-SA" sz="3000" dirty="0">
                <a:cs typeface="PT Bold Heading" panose="02010400000000000000" pitchFamily="2" charset="-78"/>
              </a:rPr>
              <a:t>مقدار السورة بعد الفاتحة </a:t>
            </a:r>
          </a:p>
        </p:txBody>
      </p:sp>
      <p:cxnSp>
        <p:nvCxnSpPr>
          <p:cNvPr id="23" name="رابط مستقيم 22">
            <a:extLst>
              <a:ext uri="{FF2B5EF4-FFF2-40B4-BE49-F238E27FC236}">
                <a16:creationId xmlns:a16="http://schemas.microsoft.com/office/drawing/2014/main" id="{632FE434-5ED1-48DE-8B47-7C84298EF6D1}"/>
              </a:ext>
            </a:extLst>
          </p:cNvPr>
          <p:cNvCxnSpPr>
            <a:cxnSpLocks/>
          </p:cNvCxnSpPr>
          <p:nvPr/>
        </p:nvCxnSpPr>
        <p:spPr>
          <a:xfrm flipH="1">
            <a:off x="7607595" y="4921174"/>
            <a:ext cx="611373" cy="1"/>
          </a:xfrm>
          <a:prstGeom prst="line">
            <a:avLst/>
          </a:prstGeom>
        </p:spPr>
        <p:style>
          <a:lnRef idx="1">
            <a:schemeClr val="dk1"/>
          </a:lnRef>
          <a:fillRef idx="0">
            <a:schemeClr val="dk1"/>
          </a:fillRef>
          <a:effectRef idx="0">
            <a:schemeClr val="dk1"/>
          </a:effectRef>
          <a:fontRef idx="minor">
            <a:schemeClr val="tx1"/>
          </a:fontRef>
        </p:style>
      </p:cxnSp>
      <p:sp>
        <p:nvSpPr>
          <p:cNvPr id="25" name="مستطيل 24">
            <a:extLst>
              <a:ext uri="{FF2B5EF4-FFF2-40B4-BE49-F238E27FC236}">
                <a16:creationId xmlns:a16="http://schemas.microsoft.com/office/drawing/2014/main" id="{630B6599-06E1-4FDD-ADC4-EA7C863861C4}"/>
              </a:ext>
            </a:extLst>
          </p:cNvPr>
          <p:cNvSpPr/>
          <p:nvPr/>
        </p:nvSpPr>
        <p:spPr>
          <a:xfrm>
            <a:off x="390525" y="3221671"/>
            <a:ext cx="7327547" cy="2973909"/>
          </a:xfrm>
          <a:custGeom>
            <a:avLst/>
            <a:gdLst>
              <a:gd name="connsiteX0" fmla="*/ 495661 w 7327547"/>
              <a:gd name="connsiteY0" fmla="*/ 0 h 2973909"/>
              <a:gd name="connsiteX1" fmla="*/ 7327547 w 7327547"/>
              <a:gd name="connsiteY1" fmla="*/ 0 h 2973909"/>
              <a:gd name="connsiteX2" fmla="*/ 7327547 w 7327547"/>
              <a:gd name="connsiteY2" fmla="*/ 0 h 2973909"/>
              <a:gd name="connsiteX3" fmla="*/ 7327547 w 7327547"/>
              <a:gd name="connsiteY3" fmla="*/ 2478248 h 2973909"/>
              <a:gd name="connsiteX4" fmla="*/ 6831886 w 7327547"/>
              <a:gd name="connsiteY4" fmla="*/ 2973909 h 2973909"/>
              <a:gd name="connsiteX5" fmla="*/ 0 w 7327547"/>
              <a:gd name="connsiteY5" fmla="*/ 2973909 h 2973909"/>
              <a:gd name="connsiteX6" fmla="*/ 0 w 7327547"/>
              <a:gd name="connsiteY6" fmla="*/ 2973909 h 2973909"/>
              <a:gd name="connsiteX7" fmla="*/ 0 w 7327547"/>
              <a:gd name="connsiteY7" fmla="*/ 495661 h 2973909"/>
              <a:gd name="connsiteX8" fmla="*/ 495661 w 7327547"/>
              <a:gd name="connsiteY8" fmla="*/ 0 h 29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7547" h="2973909" extrusionOk="0">
                <a:moveTo>
                  <a:pt x="495661" y="0"/>
                </a:moveTo>
                <a:cubicBezTo>
                  <a:pt x="3791643" y="118645"/>
                  <a:pt x="4360120" y="116012"/>
                  <a:pt x="7327547" y="0"/>
                </a:cubicBezTo>
                <a:lnTo>
                  <a:pt x="7327547" y="0"/>
                </a:lnTo>
                <a:cubicBezTo>
                  <a:pt x="7194665" y="523794"/>
                  <a:pt x="7412498" y="2185621"/>
                  <a:pt x="7327547" y="2478248"/>
                </a:cubicBezTo>
                <a:cubicBezTo>
                  <a:pt x="7308053" y="2771031"/>
                  <a:pt x="7103653" y="2984846"/>
                  <a:pt x="6831886" y="2973909"/>
                </a:cubicBezTo>
                <a:cubicBezTo>
                  <a:pt x="5162281" y="2994096"/>
                  <a:pt x="1009672" y="3126389"/>
                  <a:pt x="0" y="2973909"/>
                </a:cubicBezTo>
                <a:lnTo>
                  <a:pt x="0" y="2973909"/>
                </a:lnTo>
                <a:cubicBezTo>
                  <a:pt x="-49533" y="2254526"/>
                  <a:pt x="-14809" y="846065"/>
                  <a:pt x="0" y="495661"/>
                </a:cubicBezTo>
                <a:cubicBezTo>
                  <a:pt x="-6644" y="220898"/>
                  <a:pt x="213745" y="7692"/>
                  <a:pt x="495661" y="0"/>
                </a:cubicBezTo>
                <a:close/>
              </a:path>
            </a:pathLst>
          </a:custGeom>
          <a:noFill/>
          <a:ln w="44450" cap="sq">
            <a:solidFill>
              <a:srgbClr val="FACACA"/>
            </a:solidFill>
            <a:prstDash val="sysDash"/>
            <a:bevel/>
            <a:extLst>
              <a:ext uri="{C807C97D-BFC1-408E-A445-0C87EB9F89A2}">
                <ask:lineSketchStyleProps xmlns:ask="http://schemas.microsoft.com/office/drawing/2018/sketchyshapes" sd="1219033472">
                  <a:prstGeom prst="round2DiagRect">
                    <a:avLst>
                      <a:gd name="adj1" fmla="val 16667"/>
                      <a:gd name="adj2" fmla="val 0"/>
                    </a:avLst>
                  </a:prstGeom>
                  <ask:type>
                    <ask:lineSketchCurved/>
                  </ask:type>
                </ask:lineSketchStyleProps>
              </a:ext>
            </a:extLst>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21" name="مستطيل 21">
            <a:extLst>
              <a:ext uri="{FF2B5EF4-FFF2-40B4-BE49-F238E27FC236}">
                <a16:creationId xmlns:a16="http://schemas.microsoft.com/office/drawing/2014/main" id="{C6537BB6-0A95-41B2-94F4-60B3E06989F1}"/>
              </a:ext>
            </a:extLst>
          </p:cNvPr>
          <p:cNvSpPr/>
          <p:nvPr/>
        </p:nvSpPr>
        <p:spPr>
          <a:xfrm>
            <a:off x="8060366" y="3978438"/>
            <a:ext cx="1839432" cy="2024047"/>
          </a:xfrm>
          <a:prstGeom prst="round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مقدار السورة بعد الفاتحة </a:t>
            </a:r>
          </a:p>
        </p:txBody>
      </p:sp>
      <p:sp>
        <p:nvSpPr>
          <p:cNvPr id="24" name="مستطيل 24">
            <a:extLst>
              <a:ext uri="{FF2B5EF4-FFF2-40B4-BE49-F238E27FC236}">
                <a16:creationId xmlns:a16="http://schemas.microsoft.com/office/drawing/2014/main" id="{681D2692-C01F-4ADE-8808-6BA41AC5B5AD}"/>
              </a:ext>
            </a:extLst>
          </p:cNvPr>
          <p:cNvSpPr/>
          <p:nvPr/>
        </p:nvSpPr>
        <p:spPr>
          <a:xfrm>
            <a:off x="390525" y="3373712"/>
            <a:ext cx="7217070" cy="2973909"/>
          </a:xfrm>
          <a:prstGeom prst="round2DiagRect">
            <a:avLst/>
          </a:prstGeom>
          <a:solidFill>
            <a:srgbClr val="FACACA"/>
          </a:solidFill>
          <a:ln>
            <a:solidFill>
              <a:srgbClr val="FACACA"/>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وتكون السورة في صلاة الصبح من طوال المفصل بكسر الطاء</a:t>
            </a:r>
          </a:p>
          <a:p>
            <a:pPr algn="ctr"/>
            <a:r>
              <a:rPr lang="ar-SA" sz="3000" dirty="0">
                <a:latin typeface="Sakkal Majalla" panose="02000000000000000000" pitchFamily="2" charset="-78"/>
                <a:cs typeface="Sakkal Majalla" panose="02000000000000000000" pitchFamily="2" charset="-78"/>
              </a:rPr>
              <a:t> وأوله ق </a:t>
            </a:r>
          </a:p>
          <a:p>
            <a:pPr algn="ctr"/>
            <a:r>
              <a:rPr lang="ar-SA" sz="3000" dirty="0">
                <a:latin typeface="Sakkal Majalla" panose="02000000000000000000" pitchFamily="2" charset="-78"/>
                <a:cs typeface="Sakkal Majalla" panose="02000000000000000000" pitchFamily="2" charset="-78"/>
              </a:rPr>
              <a:t>ولا يكره لعذر- كمرض وسفر- بقصاره.</a:t>
            </a:r>
          </a:p>
          <a:p>
            <a:pPr algn="ctr"/>
            <a:r>
              <a:rPr lang="ar-SA" sz="3000" dirty="0">
                <a:latin typeface="Sakkal Majalla" panose="02000000000000000000" pitchFamily="2" charset="-78"/>
                <a:cs typeface="Sakkal Majalla" panose="02000000000000000000" pitchFamily="2" charset="-78"/>
              </a:rPr>
              <a:t> ولا يكره </a:t>
            </a:r>
            <a:r>
              <a:rPr lang="ar-SA" sz="3000" dirty="0" err="1">
                <a:latin typeface="Sakkal Majalla" panose="02000000000000000000" pitchFamily="2" charset="-78"/>
                <a:cs typeface="Sakkal Majalla" panose="02000000000000000000" pitchFamily="2" charset="-78"/>
              </a:rPr>
              <a:t>بطواله</a:t>
            </a:r>
            <a:r>
              <a:rPr lang="ar-SA" sz="3000" dirty="0">
                <a:latin typeface="Sakkal Majalla" panose="02000000000000000000" pitchFamily="2" charset="-78"/>
                <a:cs typeface="Sakkal Majalla" panose="02000000000000000000" pitchFamily="2" charset="-78"/>
              </a:rPr>
              <a:t> و تكون في صلاة المغرب من قصاره،</a:t>
            </a:r>
          </a:p>
          <a:p>
            <a:pPr algn="ctr"/>
            <a:r>
              <a:rPr lang="ar-SA" sz="3000" dirty="0">
                <a:latin typeface="Sakkal Majalla" panose="02000000000000000000" pitchFamily="2" charset="-78"/>
                <a:cs typeface="Sakkal Majalla" panose="02000000000000000000" pitchFamily="2" charset="-78"/>
              </a:rPr>
              <a:t> ولا يكره </a:t>
            </a:r>
            <a:r>
              <a:rPr lang="ar-SA" sz="3000" dirty="0" err="1">
                <a:latin typeface="Sakkal Majalla" panose="02000000000000000000" pitchFamily="2" charset="-78"/>
                <a:cs typeface="Sakkal Majalla" panose="02000000000000000000" pitchFamily="2" charset="-78"/>
              </a:rPr>
              <a:t>بطواله</a:t>
            </a:r>
            <a:r>
              <a:rPr lang="ar-SA" sz="3000" dirty="0">
                <a:latin typeface="Sakkal Majalla" panose="02000000000000000000" pitchFamily="2" charset="-78"/>
                <a:cs typeface="Sakkal Majalla" panose="02000000000000000000" pitchFamily="2" charset="-78"/>
              </a:rPr>
              <a:t> .</a:t>
            </a:r>
          </a:p>
          <a:p>
            <a:pPr algn="ctr"/>
            <a:r>
              <a:rPr lang="ar-SA" sz="3000" dirty="0">
                <a:latin typeface="Sakkal Majalla" panose="02000000000000000000" pitchFamily="2" charset="-78"/>
                <a:cs typeface="Sakkal Majalla" panose="02000000000000000000" pitchFamily="2" charset="-78"/>
              </a:rPr>
              <a:t>و تكون السورة في الباقي من الصلوات كالظهرين والعشاء من أوساطه.</a:t>
            </a:r>
          </a:p>
        </p:txBody>
      </p:sp>
    </p:spTree>
    <p:extLst>
      <p:ext uri="{BB962C8B-B14F-4D97-AF65-F5344CB8AC3E}">
        <p14:creationId xmlns:p14="http://schemas.microsoft.com/office/powerpoint/2010/main" val="23334002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26CE53F-EA29-43CC-8F04-1337A8B0D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3" y="0"/>
            <a:ext cx="12147107" cy="6857999"/>
          </a:xfrm>
          <a:prstGeom prst="rect">
            <a:avLst/>
          </a:prstGeom>
        </p:spPr>
      </p:pic>
      <p:sp>
        <p:nvSpPr>
          <p:cNvPr id="5" name="مستطيل 4">
            <a:extLst>
              <a:ext uri="{FF2B5EF4-FFF2-40B4-BE49-F238E27FC236}">
                <a16:creationId xmlns:a16="http://schemas.microsoft.com/office/drawing/2014/main" id="{24E463AC-F8A6-4723-B74A-E16AC416FD1B}"/>
              </a:ext>
            </a:extLst>
          </p:cNvPr>
          <p:cNvSpPr/>
          <p:nvPr/>
        </p:nvSpPr>
        <p:spPr>
          <a:xfrm>
            <a:off x="1449842" y="579436"/>
            <a:ext cx="3360813" cy="871507"/>
          </a:xfrm>
          <a:prstGeom prst="roundRect">
            <a:avLst/>
          </a:prstGeom>
          <a:solidFill>
            <a:srgbClr val="87A4D8"/>
          </a:solidFill>
          <a:ln>
            <a:solidFill>
              <a:srgbClr val="7AA9F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ويحرم تنكيسُ الكلمات، وتبطل به </a:t>
            </a:r>
          </a:p>
        </p:txBody>
      </p:sp>
      <p:grpSp>
        <p:nvGrpSpPr>
          <p:cNvPr id="6" name="مجموعة 5">
            <a:extLst>
              <a:ext uri="{FF2B5EF4-FFF2-40B4-BE49-F238E27FC236}">
                <a16:creationId xmlns:a16="http://schemas.microsoft.com/office/drawing/2014/main" id="{25B8C45C-DE9A-4420-8A78-0CAAC8D534F1}"/>
              </a:ext>
            </a:extLst>
          </p:cNvPr>
          <p:cNvGrpSpPr/>
          <p:nvPr/>
        </p:nvGrpSpPr>
        <p:grpSpPr>
          <a:xfrm>
            <a:off x="7613508" y="769874"/>
            <a:ext cx="4032085" cy="1997283"/>
            <a:chOff x="7527851" y="1347948"/>
            <a:chExt cx="3303238" cy="1997283"/>
          </a:xfrm>
        </p:grpSpPr>
        <p:sp>
          <p:nvSpPr>
            <p:cNvPr id="10" name="مستطيل 9">
              <a:extLst>
                <a:ext uri="{FF2B5EF4-FFF2-40B4-BE49-F238E27FC236}">
                  <a16:creationId xmlns:a16="http://schemas.microsoft.com/office/drawing/2014/main" id="{309CEFD2-D2BD-43FD-B53F-3668FAD724AC}"/>
                </a:ext>
              </a:extLst>
            </p:cNvPr>
            <p:cNvSpPr/>
            <p:nvPr/>
          </p:nvSpPr>
          <p:spPr>
            <a:xfrm>
              <a:off x="8525606" y="1347948"/>
              <a:ext cx="2305483" cy="1903228"/>
            </a:xfrm>
            <a:prstGeom prst="roundRect">
              <a:avLst/>
            </a:prstGeom>
            <a:ln w="38100"/>
          </p:spPr>
          <p:style>
            <a:lnRef idx="2">
              <a:schemeClr val="dk1"/>
            </a:lnRef>
            <a:fillRef idx="1">
              <a:schemeClr val="lt1"/>
            </a:fillRef>
            <a:effectRef idx="0">
              <a:schemeClr val="dk1"/>
            </a:effectRef>
            <a:fontRef idx="minor">
              <a:schemeClr val="dk1"/>
            </a:fontRef>
          </p:style>
          <p:txBody>
            <a:bodyPr rtlCol="1" anchor="ctr"/>
            <a:lstStyle/>
            <a:p>
              <a:pPr algn="ctr"/>
              <a:r>
                <a:rPr lang="ar-SA" sz="3000" dirty="0">
                  <a:cs typeface="PT Bold Heading" panose="02010400000000000000" pitchFamily="2" charset="-78"/>
                </a:rPr>
                <a:t>حكم التنكيس :</a:t>
              </a:r>
            </a:p>
          </p:txBody>
        </p:sp>
        <p:cxnSp>
          <p:nvCxnSpPr>
            <p:cNvPr id="11" name="رابط مستقيم 10">
              <a:extLst>
                <a:ext uri="{FF2B5EF4-FFF2-40B4-BE49-F238E27FC236}">
                  <a16:creationId xmlns:a16="http://schemas.microsoft.com/office/drawing/2014/main" id="{FBD9FA72-84C7-44E5-97A7-ADE8AADD1158}"/>
                </a:ext>
              </a:extLst>
            </p:cNvPr>
            <p:cNvCxnSpPr>
              <a:cxnSpLocks/>
            </p:cNvCxnSpPr>
            <p:nvPr/>
          </p:nvCxnSpPr>
          <p:spPr>
            <a:xfrm flipH="1">
              <a:off x="7814930" y="2365744"/>
              <a:ext cx="627322" cy="0"/>
            </a:xfrm>
            <a:prstGeom prst="line">
              <a:avLst/>
            </a:prstGeom>
          </p:spPr>
          <p:style>
            <a:lnRef idx="1">
              <a:schemeClr val="dk1"/>
            </a:lnRef>
            <a:fillRef idx="0">
              <a:schemeClr val="dk1"/>
            </a:fillRef>
            <a:effectRef idx="0">
              <a:schemeClr val="dk1"/>
            </a:effectRef>
            <a:fontRef idx="minor">
              <a:schemeClr val="tx1"/>
            </a:fontRef>
          </p:style>
        </p:cxnSp>
        <p:cxnSp>
          <p:nvCxnSpPr>
            <p:cNvPr id="12" name="رابط مستقيم 11">
              <a:extLst>
                <a:ext uri="{FF2B5EF4-FFF2-40B4-BE49-F238E27FC236}">
                  <a16:creationId xmlns:a16="http://schemas.microsoft.com/office/drawing/2014/main" id="{8576ECF6-EC7D-4C0D-A644-DF328D48F3CD}"/>
                </a:ext>
              </a:extLst>
            </p:cNvPr>
            <p:cNvCxnSpPr/>
            <p:nvPr/>
          </p:nvCxnSpPr>
          <p:spPr>
            <a:xfrm flipV="1">
              <a:off x="7814930" y="1552353"/>
              <a:ext cx="0" cy="818707"/>
            </a:xfrm>
            <a:prstGeom prst="line">
              <a:avLst/>
            </a:prstGeom>
          </p:spPr>
          <p:style>
            <a:lnRef idx="1">
              <a:schemeClr val="dk1"/>
            </a:lnRef>
            <a:fillRef idx="0">
              <a:schemeClr val="dk1"/>
            </a:fillRef>
            <a:effectRef idx="0">
              <a:schemeClr val="dk1"/>
            </a:effectRef>
            <a:fontRef idx="minor">
              <a:schemeClr val="tx1"/>
            </a:fontRef>
          </p:style>
        </p:cxnSp>
        <p:cxnSp>
          <p:nvCxnSpPr>
            <p:cNvPr id="13" name="رابط كسهم مستقيم 12">
              <a:extLst>
                <a:ext uri="{FF2B5EF4-FFF2-40B4-BE49-F238E27FC236}">
                  <a16:creationId xmlns:a16="http://schemas.microsoft.com/office/drawing/2014/main" id="{8385382F-4BEA-42BE-BE75-BA74863BE5AC}"/>
                </a:ext>
              </a:extLst>
            </p:cNvPr>
            <p:cNvCxnSpPr/>
            <p:nvPr/>
          </p:nvCxnSpPr>
          <p:spPr>
            <a:xfrm flipH="1">
              <a:off x="7527851" y="1552353"/>
              <a:ext cx="2870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رابط مستقيم 13">
              <a:extLst>
                <a:ext uri="{FF2B5EF4-FFF2-40B4-BE49-F238E27FC236}">
                  <a16:creationId xmlns:a16="http://schemas.microsoft.com/office/drawing/2014/main" id="{1344D3D8-C2AA-4BCC-A64C-385473D3F3A2}"/>
                </a:ext>
              </a:extLst>
            </p:cNvPr>
            <p:cNvCxnSpPr/>
            <p:nvPr/>
          </p:nvCxnSpPr>
          <p:spPr>
            <a:xfrm>
              <a:off x="7814930" y="2365744"/>
              <a:ext cx="0" cy="951614"/>
            </a:xfrm>
            <a:prstGeom prst="line">
              <a:avLst/>
            </a:prstGeom>
          </p:spPr>
          <p:style>
            <a:lnRef idx="1">
              <a:schemeClr val="dk1"/>
            </a:lnRef>
            <a:fillRef idx="0">
              <a:schemeClr val="dk1"/>
            </a:fillRef>
            <a:effectRef idx="0">
              <a:schemeClr val="dk1"/>
            </a:effectRef>
            <a:fontRef idx="minor">
              <a:schemeClr val="tx1"/>
            </a:fontRef>
          </p:style>
        </p:cxnSp>
        <p:cxnSp>
          <p:nvCxnSpPr>
            <p:cNvPr id="15" name="رابط كسهم مستقيم 14">
              <a:extLst>
                <a:ext uri="{FF2B5EF4-FFF2-40B4-BE49-F238E27FC236}">
                  <a16:creationId xmlns:a16="http://schemas.microsoft.com/office/drawing/2014/main" id="{698082EB-674A-4C0C-8EBC-C7F547FE04E8}"/>
                </a:ext>
              </a:extLst>
            </p:cNvPr>
            <p:cNvCxnSpPr/>
            <p:nvPr/>
          </p:nvCxnSpPr>
          <p:spPr>
            <a:xfrm flipH="1">
              <a:off x="7527851" y="3317358"/>
              <a:ext cx="2870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مستطيل 9">
              <a:extLst>
                <a:ext uri="{FF2B5EF4-FFF2-40B4-BE49-F238E27FC236}">
                  <a16:creationId xmlns:a16="http://schemas.microsoft.com/office/drawing/2014/main" id="{5E3188C6-C04D-41DE-ADA6-651DF12AA36C}"/>
                </a:ext>
              </a:extLst>
            </p:cNvPr>
            <p:cNvSpPr/>
            <p:nvPr/>
          </p:nvSpPr>
          <p:spPr>
            <a:xfrm>
              <a:off x="8376178" y="1442003"/>
              <a:ext cx="2305483" cy="1903228"/>
            </a:xfrm>
            <a:prstGeom prst="roundRect">
              <a:avLst/>
            </a:prstGeom>
            <a:ln w="38100"/>
          </p:spPr>
          <p:style>
            <a:lnRef idx="2">
              <a:schemeClr val="dk1"/>
            </a:lnRef>
            <a:fillRef idx="1">
              <a:schemeClr val="lt1"/>
            </a:fillRef>
            <a:effectRef idx="0">
              <a:schemeClr val="dk1"/>
            </a:effectRef>
            <a:fontRef idx="minor">
              <a:schemeClr val="dk1"/>
            </a:fontRef>
          </p:style>
          <p:txBody>
            <a:bodyPr rtlCol="1" anchor="ct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حكم التنكيس</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a:t>
              </a:r>
            </a:p>
          </p:txBody>
        </p:sp>
      </p:grpSp>
      <p:sp>
        <p:nvSpPr>
          <p:cNvPr id="7" name="مستطيل 6">
            <a:extLst>
              <a:ext uri="{FF2B5EF4-FFF2-40B4-BE49-F238E27FC236}">
                <a16:creationId xmlns:a16="http://schemas.microsoft.com/office/drawing/2014/main" id="{4A1169B8-9A93-4D3D-9B7A-7557C3D5289C}"/>
              </a:ext>
            </a:extLst>
          </p:cNvPr>
          <p:cNvSpPr/>
          <p:nvPr/>
        </p:nvSpPr>
        <p:spPr>
          <a:xfrm>
            <a:off x="5062462" y="2271509"/>
            <a:ext cx="2551045" cy="818707"/>
          </a:xfrm>
          <a:prstGeom prst="round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تنكيس السور والآيات</a:t>
            </a:r>
            <a:r>
              <a:rPr lang="en-US" sz="3000" dirty="0">
                <a:latin typeface="Sakkal Majalla" panose="02000000000000000000" pitchFamily="2" charset="-78"/>
                <a:cs typeface="Sakkal Majalla" panose="02000000000000000000" pitchFamily="2" charset="-78"/>
              </a:rPr>
              <a:t>[ </a:t>
            </a:r>
            <a:endParaRPr lang="ar-SA" sz="3000" dirty="0">
              <a:latin typeface="Sakkal Majalla" panose="02000000000000000000" pitchFamily="2" charset="-78"/>
              <a:cs typeface="Sakkal Majalla" panose="02000000000000000000" pitchFamily="2" charset="-78"/>
            </a:endParaRPr>
          </a:p>
        </p:txBody>
      </p:sp>
      <p:cxnSp>
        <p:nvCxnSpPr>
          <p:cNvPr id="8" name="رابط كسهم مستقيم 7">
            <a:extLst>
              <a:ext uri="{FF2B5EF4-FFF2-40B4-BE49-F238E27FC236}">
                <a16:creationId xmlns:a16="http://schemas.microsoft.com/office/drawing/2014/main" id="{96CF817E-E149-457B-AFA2-38954B6BF8E1}"/>
              </a:ext>
            </a:extLst>
          </p:cNvPr>
          <p:cNvCxnSpPr>
            <a:cxnSpLocks/>
          </p:cNvCxnSpPr>
          <p:nvPr/>
        </p:nvCxnSpPr>
        <p:spPr>
          <a:xfrm flipH="1">
            <a:off x="4865847" y="1061855"/>
            <a:ext cx="41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رابط كسهم مستقيم 8">
            <a:extLst>
              <a:ext uri="{FF2B5EF4-FFF2-40B4-BE49-F238E27FC236}">
                <a16:creationId xmlns:a16="http://schemas.microsoft.com/office/drawing/2014/main" id="{A865956E-F708-42BA-BA5F-5814E09205FB}"/>
              </a:ext>
            </a:extLst>
          </p:cNvPr>
          <p:cNvCxnSpPr>
            <a:cxnSpLocks/>
          </p:cNvCxnSpPr>
          <p:nvPr/>
        </p:nvCxnSpPr>
        <p:spPr>
          <a:xfrm flipH="1">
            <a:off x="4664144" y="2649182"/>
            <a:ext cx="3983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مستطيل 16">
            <a:extLst>
              <a:ext uri="{FF2B5EF4-FFF2-40B4-BE49-F238E27FC236}">
                <a16:creationId xmlns:a16="http://schemas.microsoft.com/office/drawing/2014/main" id="{D73BD3E4-7A81-42C4-B82C-13931DB765C7}"/>
              </a:ext>
            </a:extLst>
          </p:cNvPr>
          <p:cNvSpPr/>
          <p:nvPr/>
        </p:nvSpPr>
        <p:spPr>
          <a:xfrm>
            <a:off x="5299177" y="679878"/>
            <a:ext cx="2184202" cy="818707"/>
          </a:xfrm>
          <a:prstGeom prst="round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تنكيس الكلمات</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19" name="مستطيل 18">
            <a:extLst>
              <a:ext uri="{FF2B5EF4-FFF2-40B4-BE49-F238E27FC236}">
                <a16:creationId xmlns:a16="http://schemas.microsoft.com/office/drawing/2014/main" id="{1DAEF4FA-E73B-4E50-90F2-B83A7BF9A330}"/>
              </a:ext>
            </a:extLst>
          </p:cNvPr>
          <p:cNvSpPr/>
          <p:nvPr/>
        </p:nvSpPr>
        <p:spPr>
          <a:xfrm>
            <a:off x="901883" y="1999755"/>
            <a:ext cx="3723890" cy="1270832"/>
          </a:xfrm>
          <a:prstGeom prst="roundRect">
            <a:avLst/>
          </a:prstGeom>
          <a:solidFill>
            <a:srgbClr val="87A4D8"/>
          </a:solidFill>
          <a:ln>
            <a:solidFill>
              <a:srgbClr val="7AA9F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ويكره تنكيس السور والآيات، ولا يكره ملازمة سورة مع اعتقاد جواز غيرها</a:t>
            </a:r>
            <a:r>
              <a:rPr lang="ar-SA" sz="2000" dirty="0"/>
              <a:t>.</a:t>
            </a:r>
          </a:p>
        </p:txBody>
      </p:sp>
      <p:sp>
        <p:nvSpPr>
          <p:cNvPr id="24" name="مربع نص 23">
            <a:extLst>
              <a:ext uri="{FF2B5EF4-FFF2-40B4-BE49-F238E27FC236}">
                <a16:creationId xmlns:a16="http://schemas.microsoft.com/office/drawing/2014/main" id="{8E293585-C4EB-4B6F-8D92-E38C649C9BC4}"/>
              </a:ext>
            </a:extLst>
          </p:cNvPr>
          <p:cNvSpPr txBox="1"/>
          <p:nvPr/>
        </p:nvSpPr>
        <p:spPr>
          <a:xfrm>
            <a:off x="2079552" y="3655353"/>
            <a:ext cx="8032896" cy="553998"/>
          </a:xfrm>
          <a:prstGeom prst="rect">
            <a:avLst/>
          </a:prstGeom>
          <a:solidFill>
            <a:srgbClr val="8793C5"/>
          </a:solidFill>
          <a:ln>
            <a:solidFill>
              <a:srgbClr val="848A98"/>
            </a:solidFill>
          </a:ln>
        </p:spPr>
        <p:style>
          <a:lnRef idx="2">
            <a:schemeClr val="dk1"/>
          </a:lnRef>
          <a:fillRef idx="1">
            <a:schemeClr val="lt1"/>
          </a:fillRef>
          <a:effectRef idx="0">
            <a:schemeClr val="dk1"/>
          </a:effectRef>
          <a:fontRef idx="minor">
            <a:schemeClr val="dk1"/>
          </a:fontRef>
        </p:style>
        <p:txBody>
          <a:bodyPr wrap="square" rtlCol="1">
            <a:spAutoFit/>
          </a:bodyPr>
          <a:lstStyle/>
          <a:p>
            <a:r>
              <a:rPr lang="en-US" sz="3000" dirty="0">
                <a:cs typeface="PT Bold Heading" panose="02010400000000000000" pitchFamily="2" charset="-78"/>
              </a:rPr>
              <a:t>]</a:t>
            </a:r>
            <a:r>
              <a:rPr lang="ar-SA" sz="3000" dirty="0">
                <a:cs typeface="PT Bold Heading" panose="02010400000000000000" pitchFamily="2" charset="-78"/>
              </a:rPr>
              <a:t>حكم القراءة بما خرج عن مصحف عثمان-رضي الله عنه</a:t>
            </a:r>
            <a:r>
              <a:rPr lang="en-US" sz="3000" dirty="0">
                <a:cs typeface="PT Bold Heading" panose="02010400000000000000" pitchFamily="2" charset="-78"/>
              </a:rPr>
              <a:t>[</a:t>
            </a:r>
            <a:r>
              <a:rPr lang="ar-SA" sz="3000" dirty="0">
                <a:cs typeface="PT Bold Heading" panose="02010400000000000000" pitchFamily="2" charset="-78"/>
              </a:rPr>
              <a:t>:</a:t>
            </a:r>
          </a:p>
        </p:txBody>
      </p:sp>
      <p:sp>
        <p:nvSpPr>
          <p:cNvPr id="26" name="مربع نص 25">
            <a:extLst>
              <a:ext uri="{FF2B5EF4-FFF2-40B4-BE49-F238E27FC236}">
                <a16:creationId xmlns:a16="http://schemas.microsoft.com/office/drawing/2014/main" id="{7B2A186A-15B9-408C-8772-0E0F2A9E3A90}"/>
              </a:ext>
            </a:extLst>
          </p:cNvPr>
          <p:cNvSpPr txBox="1"/>
          <p:nvPr/>
        </p:nvSpPr>
        <p:spPr>
          <a:xfrm>
            <a:off x="390525" y="4396695"/>
            <a:ext cx="9939557" cy="193899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ولا تصح الصلاة  بقراءة خارجة عن مصحف عثمان بن عفان - رَضِيَ اللَّهُ تَعَالَى عَنْهُ - كقراءة ابن مسعود: "فصيام ثلاثة أيام متتابعات"</a:t>
            </a:r>
          </a:p>
          <a:p>
            <a:r>
              <a:rPr lang="ar-SA" sz="3000" dirty="0">
                <a:latin typeface="Sakkal Majalla" panose="02000000000000000000" pitchFamily="2" charset="-78"/>
                <a:cs typeface="Sakkal Majalla" panose="02000000000000000000" pitchFamily="2" charset="-78"/>
              </a:rPr>
              <a:t> وتصح بما وافق مصحف عثمان وصح سنده، وإن لم يكن من العشر، وتتعلق به الأحكام، وإن كان في القراءة زيادة حرف فهي أولى لأجل العشر حسنات.</a:t>
            </a:r>
          </a:p>
        </p:txBody>
      </p:sp>
      <p:sp>
        <p:nvSpPr>
          <p:cNvPr id="4" name="مربع نص 3">
            <a:extLst>
              <a:ext uri="{FF2B5EF4-FFF2-40B4-BE49-F238E27FC236}">
                <a16:creationId xmlns:a16="http://schemas.microsoft.com/office/drawing/2014/main" id="{01D564CA-7E24-4CEA-BEAB-DA802A14875D}"/>
              </a:ext>
            </a:extLst>
          </p:cNvPr>
          <p:cNvSpPr txBox="1"/>
          <p:nvPr/>
        </p:nvSpPr>
        <p:spPr>
          <a:xfrm>
            <a:off x="2079552" y="3587607"/>
            <a:ext cx="8122683" cy="631362"/>
          </a:xfrm>
          <a:prstGeom prst="rect">
            <a:avLst/>
          </a:prstGeom>
          <a:noFill/>
          <a:ln w="28575">
            <a:solidFill>
              <a:srgbClr val="87A4D8"/>
            </a:solidFill>
            <a:prstDash val="lgDash"/>
          </a:ln>
        </p:spPr>
        <p:style>
          <a:lnRef idx="2">
            <a:schemeClr val="dk1"/>
          </a:lnRef>
          <a:fillRef idx="1">
            <a:schemeClr val="lt1"/>
          </a:fillRef>
          <a:effectRef idx="0">
            <a:schemeClr val="dk1"/>
          </a:effectRef>
          <a:fontRef idx="minor">
            <a:schemeClr val="dk1"/>
          </a:fontRef>
        </p:style>
        <p:txBody>
          <a:bodyPr wrap="square" rtlCol="1">
            <a:spAutoFit/>
          </a:bodyPr>
          <a:lstStyle/>
          <a:p>
            <a:endParaRPr lang="ar-SA" sz="3000" dirty="0">
              <a:cs typeface="PT Bold Heading" panose="02010400000000000000" pitchFamily="2" charset="-78"/>
            </a:endParaRPr>
          </a:p>
        </p:txBody>
      </p:sp>
    </p:spTree>
    <p:extLst>
      <p:ext uri="{BB962C8B-B14F-4D97-AF65-F5344CB8AC3E}">
        <p14:creationId xmlns:p14="http://schemas.microsoft.com/office/powerpoint/2010/main" val="24865071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E120F25-2208-4512-9647-87210D1AF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1A7A2DDC-52E3-48BD-816F-FE8C38E5F98E}"/>
              </a:ext>
            </a:extLst>
          </p:cNvPr>
          <p:cNvSpPr txBox="1"/>
          <p:nvPr/>
        </p:nvSpPr>
        <p:spPr>
          <a:xfrm>
            <a:off x="9937898" y="415904"/>
            <a:ext cx="1546476" cy="646331"/>
          </a:xfrm>
          <a:prstGeom prst="rect">
            <a:avLst/>
          </a:prstGeom>
          <a:noFill/>
        </p:spPr>
        <p:txBody>
          <a:bodyPr wrap="square" rtlCol="1">
            <a:spAutoFit/>
          </a:bodyPr>
          <a:lstStyle/>
          <a:p>
            <a:r>
              <a:rPr lang="en-US" sz="3600" u="sng" dirty="0">
                <a:solidFill>
                  <a:srgbClr val="396743"/>
                </a:solidFill>
                <a:cs typeface="PT Bold Heading" panose="02010400000000000000" pitchFamily="2" charset="-78"/>
              </a:rPr>
              <a:t>]</a:t>
            </a:r>
            <a:r>
              <a:rPr lang="ar-SA" sz="3600" u="sng" dirty="0">
                <a:solidFill>
                  <a:srgbClr val="396743"/>
                </a:solidFill>
                <a:cs typeface="PT Bold Heading" panose="02010400000000000000" pitchFamily="2" charset="-78"/>
              </a:rPr>
              <a:t>الركوع</a:t>
            </a:r>
            <a:r>
              <a:rPr lang="en-US" sz="3600" u="sng" dirty="0">
                <a:solidFill>
                  <a:srgbClr val="396743"/>
                </a:solidFill>
                <a:cs typeface="PT Bold Heading" panose="02010400000000000000" pitchFamily="2" charset="-78"/>
              </a:rPr>
              <a:t>[</a:t>
            </a:r>
            <a:r>
              <a:rPr lang="ar-SA" sz="3000" dirty="0">
                <a:solidFill>
                  <a:srgbClr val="396743"/>
                </a:solidFill>
              </a:rPr>
              <a:t> </a:t>
            </a:r>
          </a:p>
        </p:txBody>
      </p:sp>
      <p:sp>
        <p:nvSpPr>
          <p:cNvPr id="7" name="مستطيل 6">
            <a:extLst>
              <a:ext uri="{FF2B5EF4-FFF2-40B4-BE49-F238E27FC236}">
                <a16:creationId xmlns:a16="http://schemas.microsoft.com/office/drawing/2014/main" id="{C7AC28C5-D149-4CA7-964B-C684C3187FF3}"/>
              </a:ext>
            </a:extLst>
          </p:cNvPr>
          <p:cNvSpPr/>
          <p:nvPr/>
        </p:nvSpPr>
        <p:spPr>
          <a:xfrm>
            <a:off x="3286125" y="611172"/>
            <a:ext cx="6116308" cy="691116"/>
          </a:xfrm>
          <a:prstGeom prst="roundRect">
            <a:avLst/>
          </a:prstGeom>
          <a:solidFill>
            <a:schemeClr val="bg1"/>
          </a:solidFill>
          <a:ln>
            <a:solidFill>
              <a:srgbClr val="7F7F7F"/>
            </a:solidFill>
            <a:prstDash val="dash"/>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800" dirty="0">
                <a:latin typeface="Sakkal Majalla" panose="02000000000000000000" pitchFamily="2" charset="-78"/>
                <a:cs typeface="Sakkal Majalla" panose="02000000000000000000" pitchFamily="2" charset="-78"/>
              </a:rPr>
              <a:t>صفة الركوع</a:t>
            </a:r>
          </a:p>
        </p:txBody>
      </p:sp>
      <p:sp>
        <p:nvSpPr>
          <p:cNvPr id="9" name="مستطيل 8">
            <a:extLst>
              <a:ext uri="{FF2B5EF4-FFF2-40B4-BE49-F238E27FC236}">
                <a16:creationId xmlns:a16="http://schemas.microsoft.com/office/drawing/2014/main" id="{DE571502-711F-47F7-B325-51657B8CBFBD}"/>
              </a:ext>
            </a:extLst>
          </p:cNvPr>
          <p:cNvSpPr/>
          <p:nvPr/>
        </p:nvSpPr>
        <p:spPr>
          <a:xfrm>
            <a:off x="819150" y="1671835"/>
            <a:ext cx="10017983" cy="4241195"/>
          </a:xfrm>
          <a:prstGeom prst="roundRect">
            <a:avLst/>
          </a:prstGeom>
          <a:solidFill>
            <a:srgbClr val="FACACA"/>
          </a:solidFill>
          <a:ln>
            <a:solidFill>
              <a:srgbClr val="FACACA"/>
            </a:solid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ثم بعد فراغه من قراءة السورة: يركع مكبرًا؛</a:t>
            </a:r>
          </a:p>
          <a:p>
            <a:pPr algn="ctr"/>
            <a:r>
              <a:rPr lang="ar-SA" sz="3000" dirty="0">
                <a:latin typeface="Sakkal Majalla" panose="02000000000000000000" pitchFamily="2" charset="-78"/>
                <a:cs typeface="Sakkal Majalla" panose="02000000000000000000" pitchFamily="2" charset="-78"/>
              </a:rPr>
              <a:t> لقول أبي هريرة: «كان النبي - صَلَّى اللَّهُ عَلَيْهِ وَسَلَّمَ - يكبر إذا قام إلى الصلاة، ثم يكبر حين يركع» ، متفق عليه.</a:t>
            </a:r>
          </a:p>
          <a:p>
            <a:pPr algn="ctr"/>
            <a:r>
              <a:rPr lang="ar-SA" sz="3000" dirty="0">
                <a:latin typeface="Sakkal Majalla" panose="02000000000000000000" pitchFamily="2" charset="-78"/>
                <a:cs typeface="Sakkal Majalla" panose="02000000000000000000" pitchFamily="2" charset="-78"/>
              </a:rPr>
              <a:t> رافعًا يديه مع ابتداء الركوع لقول ابن عمر: «رأيت النبي - صَلَّى اللَّهُ عَلَيْهِ وَسَلَّمَ - إذا استفتح للصلاة رفع يديه حتى يحاذي منكبيه، وإذا أراد أن يركع وبعدما يرفع رأسه» متفق عليه.</a:t>
            </a:r>
          </a:p>
          <a:p>
            <a:pPr algn="ctr"/>
            <a:endParaRPr lang="ar-SA" sz="3000" dirty="0">
              <a:latin typeface="Sakkal Majalla" panose="02000000000000000000" pitchFamily="2" charset="-78"/>
              <a:cs typeface="Sakkal Majalla" panose="02000000000000000000" pitchFamily="2" charset="-78"/>
            </a:endParaRPr>
          </a:p>
          <a:p>
            <a:pPr algn="ctr"/>
            <a:r>
              <a:rPr lang="ar-SA" sz="3000" dirty="0">
                <a:latin typeface="Sakkal Majalla" panose="02000000000000000000" pitchFamily="2" charset="-78"/>
                <a:cs typeface="Sakkal Majalla" panose="02000000000000000000" pitchFamily="2" charset="-78"/>
              </a:rPr>
              <a:t> و يضعهما أي يديه على ركبتيه مفرجتي الأصابع استحبابًا، ويكره التطبيق بأن يجعل إحدى كفيه على الأخرى، ثم يجعلهما بين ركبتيه إذا ركع، وهذا كان في أول الإسلام، ثم نسخ</a:t>
            </a:r>
            <a:r>
              <a:rPr lang="ar-SA" sz="3000" dirty="0"/>
              <a:t>،</a:t>
            </a:r>
          </a:p>
        </p:txBody>
      </p:sp>
      <p:sp>
        <p:nvSpPr>
          <p:cNvPr id="6" name="مستطيل 6">
            <a:extLst>
              <a:ext uri="{FF2B5EF4-FFF2-40B4-BE49-F238E27FC236}">
                <a16:creationId xmlns:a16="http://schemas.microsoft.com/office/drawing/2014/main" id="{5BA5D370-D37B-4C22-9C78-A985FB1DC950}"/>
              </a:ext>
            </a:extLst>
          </p:cNvPr>
          <p:cNvSpPr/>
          <p:nvPr/>
        </p:nvSpPr>
        <p:spPr>
          <a:xfrm>
            <a:off x="3286125" y="706488"/>
            <a:ext cx="5981700" cy="691116"/>
          </a:xfrm>
          <a:prstGeom prst="roundRect">
            <a:avLst/>
          </a:prstGeom>
          <a:solidFill>
            <a:srgbClr val="848A98"/>
          </a:solidFill>
          <a:ln>
            <a:solidFill>
              <a:srgbClr val="848A98"/>
            </a:solidFill>
          </a:ln>
        </p:spPr>
        <p:style>
          <a:lnRef idx="3">
            <a:schemeClr val="lt1"/>
          </a:lnRef>
          <a:fillRef idx="1">
            <a:schemeClr val="accent4"/>
          </a:fillRef>
          <a:effectRef idx="1">
            <a:schemeClr val="accent4"/>
          </a:effectRef>
          <a:fontRef idx="minor">
            <a:schemeClr val="lt1"/>
          </a:fontRef>
        </p:style>
        <p:txBody>
          <a:bodyPr rtlCol="1" anchor="ctr"/>
          <a:lstStyle/>
          <a:p>
            <a:pPr algn="ctr"/>
            <a:r>
              <a:rPr lang="en-US"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صفة الركوع</a:t>
            </a:r>
            <a:r>
              <a:rPr lang="en-US" sz="2800" dirty="0">
                <a:latin typeface="Sakkal Majalla" panose="02000000000000000000" pitchFamily="2" charset="-78"/>
                <a:cs typeface="Sakkal Majalla" panose="02000000000000000000" pitchFamily="2" charset="-78"/>
              </a:rPr>
              <a:t>[</a:t>
            </a:r>
            <a:endParaRPr lang="ar-SA"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873978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AD2E21A-54B2-4416-B0EB-1B3631F56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7" y="-1"/>
            <a:ext cx="12192000" cy="6857999"/>
          </a:xfrm>
          <a:prstGeom prst="rect">
            <a:avLst/>
          </a:prstGeom>
        </p:spPr>
      </p:pic>
      <p:sp>
        <p:nvSpPr>
          <p:cNvPr id="9" name="مربع نص 8">
            <a:extLst>
              <a:ext uri="{FF2B5EF4-FFF2-40B4-BE49-F238E27FC236}">
                <a16:creationId xmlns:a16="http://schemas.microsoft.com/office/drawing/2014/main" id="{5D935FAC-DCBD-492F-9D51-C58A135CA156}"/>
              </a:ext>
            </a:extLst>
          </p:cNvPr>
          <p:cNvSpPr txBox="1"/>
          <p:nvPr/>
        </p:nvSpPr>
        <p:spPr>
          <a:xfrm>
            <a:off x="9937898" y="415904"/>
            <a:ext cx="1546476" cy="646331"/>
          </a:xfrm>
          <a:prstGeom prst="rect">
            <a:avLst/>
          </a:prstGeom>
          <a:noFill/>
        </p:spPr>
        <p:txBody>
          <a:bodyPr wrap="square" rtlCol="1">
            <a:spAutoFit/>
          </a:bodyPr>
          <a:lstStyle/>
          <a:p>
            <a:r>
              <a:rPr lang="en-US" sz="3600" dirty="0">
                <a:solidFill>
                  <a:srgbClr val="396743"/>
                </a:solidFill>
                <a:cs typeface="PT Bold Heading" panose="02010400000000000000" pitchFamily="2" charset="-78"/>
              </a:rPr>
              <a:t>]</a:t>
            </a:r>
            <a:r>
              <a:rPr lang="ar-SA" sz="3600" dirty="0">
                <a:solidFill>
                  <a:srgbClr val="396743"/>
                </a:solidFill>
                <a:cs typeface="PT Bold Heading" panose="02010400000000000000" pitchFamily="2" charset="-78"/>
              </a:rPr>
              <a:t>الركوع</a:t>
            </a:r>
            <a:r>
              <a:rPr lang="en-US" sz="3600" dirty="0">
                <a:solidFill>
                  <a:srgbClr val="396743"/>
                </a:solidFill>
                <a:cs typeface="PT Bold Heading" panose="02010400000000000000" pitchFamily="2" charset="-78"/>
              </a:rPr>
              <a:t>[</a:t>
            </a:r>
            <a:r>
              <a:rPr lang="ar-SA" dirty="0">
                <a:solidFill>
                  <a:srgbClr val="396743"/>
                </a:solidFill>
              </a:rPr>
              <a:t> </a:t>
            </a:r>
          </a:p>
        </p:txBody>
      </p:sp>
      <p:sp>
        <p:nvSpPr>
          <p:cNvPr id="2" name="مستطيل 6">
            <a:extLst>
              <a:ext uri="{FF2B5EF4-FFF2-40B4-BE49-F238E27FC236}">
                <a16:creationId xmlns:a16="http://schemas.microsoft.com/office/drawing/2014/main" id="{27DD816F-6C3D-45CD-B746-7D3674D21865}"/>
              </a:ext>
            </a:extLst>
          </p:cNvPr>
          <p:cNvSpPr/>
          <p:nvPr/>
        </p:nvSpPr>
        <p:spPr>
          <a:xfrm>
            <a:off x="2514600" y="657272"/>
            <a:ext cx="6844009" cy="691116"/>
          </a:xfrm>
          <a:prstGeom prst="roundRect">
            <a:avLst/>
          </a:prstGeom>
          <a:noFill/>
          <a:ln>
            <a:solidFill>
              <a:srgbClr val="7F7F7F"/>
            </a:solidFill>
            <a:prstDash val="dash"/>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800" dirty="0">
                <a:latin typeface="Sakkal Majalla" panose="02000000000000000000" pitchFamily="2" charset="-78"/>
                <a:cs typeface="Sakkal Majalla" panose="02000000000000000000" pitchFamily="2" charset="-78"/>
              </a:rPr>
              <a:t>صفة الركوع</a:t>
            </a:r>
          </a:p>
        </p:txBody>
      </p:sp>
      <p:sp>
        <p:nvSpPr>
          <p:cNvPr id="8" name="مستطيل 6">
            <a:extLst>
              <a:ext uri="{FF2B5EF4-FFF2-40B4-BE49-F238E27FC236}">
                <a16:creationId xmlns:a16="http://schemas.microsoft.com/office/drawing/2014/main" id="{0B892696-3C8C-4A4C-BB9C-0EAA1F024012}"/>
              </a:ext>
            </a:extLst>
          </p:cNvPr>
          <p:cNvSpPr/>
          <p:nvPr/>
        </p:nvSpPr>
        <p:spPr>
          <a:xfrm>
            <a:off x="2688979" y="739069"/>
            <a:ext cx="6555330" cy="691116"/>
          </a:xfrm>
          <a:prstGeom prst="roundRect">
            <a:avLst/>
          </a:prstGeom>
          <a:solidFill>
            <a:srgbClr val="848A98"/>
          </a:solidFill>
          <a:ln>
            <a:solidFill>
              <a:srgbClr val="848A98"/>
            </a:solidFill>
          </a:ln>
        </p:spPr>
        <p:style>
          <a:lnRef idx="3">
            <a:schemeClr val="lt1"/>
          </a:lnRef>
          <a:fillRef idx="1">
            <a:schemeClr val="accent4"/>
          </a:fillRef>
          <a:effectRef idx="1">
            <a:schemeClr val="accent4"/>
          </a:effectRef>
          <a:fontRef idx="minor">
            <a:schemeClr val="lt1"/>
          </a:fontRef>
        </p:style>
        <p:txBody>
          <a:bodyPr rtlCol="1" anchor="ctr"/>
          <a:lstStyle/>
          <a:p>
            <a:pPr algn="ctr"/>
            <a:r>
              <a:rPr lang="en-US"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صفة الظهر في الركوع </a:t>
            </a:r>
            <a:r>
              <a:rPr lang="en-US" sz="2800" dirty="0">
                <a:latin typeface="Sakkal Majalla" panose="02000000000000000000" pitchFamily="2" charset="-78"/>
                <a:cs typeface="Sakkal Majalla" panose="02000000000000000000" pitchFamily="2" charset="-78"/>
              </a:rPr>
              <a:t>[</a:t>
            </a:r>
            <a:endParaRPr lang="ar-SA" sz="2800" dirty="0">
              <a:latin typeface="Sakkal Majalla" panose="02000000000000000000" pitchFamily="2" charset="-78"/>
              <a:cs typeface="Sakkal Majalla" panose="02000000000000000000" pitchFamily="2" charset="-78"/>
            </a:endParaRPr>
          </a:p>
        </p:txBody>
      </p:sp>
      <p:sp>
        <p:nvSpPr>
          <p:cNvPr id="11" name="مستطيل: زوايا مستديرة 10">
            <a:extLst>
              <a:ext uri="{FF2B5EF4-FFF2-40B4-BE49-F238E27FC236}">
                <a16:creationId xmlns:a16="http://schemas.microsoft.com/office/drawing/2014/main" id="{1BBE4D05-8B0C-40B1-B4E9-10F6585DEF33}"/>
              </a:ext>
            </a:extLst>
          </p:cNvPr>
          <p:cNvSpPr/>
          <p:nvPr/>
        </p:nvSpPr>
        <p:spPr>
          <a:xfrm>
            <a:off x="2061394" y="1741144"/>
            <a:ext cx="7810500" cy="3714867"/>
          </a:xfrm>
          <a:prstGeom prst="roundRect">
            <a:avLst/>
          </a:prstGeom>
          <a:solidFill>
            <a:srgbClr val="FACACA"/>
          </a:solidFill>
          <a:ln>
            <a:solidFill>
              <a:srgbClr val="FCDCDB"/>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ويكون المصلي مستويا ظهره</a:t>
            </a:r>
          </a:p>
          <a:p>
            <a:pPr algn="ctr"/>
            <a:r>
              <a:rPr lang="ar-SA" sz="3000" dirty="0">
                <a:latin typeface="Sakkal Majalla" panose="02000000000000000000" pitchFamily="2" charset="-78"/>
                <a:cs typeface="Sakkal Majalla" panose="02000000000000000000" pitchFamily="2" charset="-78"/>
              </a:rPr>
              <a:t> ويجعل رأسه حيال ظهره فلا يرفعه، ولا يخفضه، روى ابن ماجه عن </a:t>
            </a:r>
            <a:r>
              <a:rPr lang="ar-SA" sz="3000" dirty="0" err="1">
                <a:latin typeface="Sakkal Majalla" panose="02000000000000000000" pitchFamily="2" charset="-78"/>
                <a:cs typeface="Sakkal Majalla" panose="02000000000000000000" pitchFamily="2" charset="-78"/>
              </a:rPr>
              <a:t>وابصة</a:t>
            </a:r>
            <a:r>
              <a:rPr lang="ar-SA" sz="3000" dirty="0">
                <a:latin typeface="Sakkal Majalla" panose="02000000000000000000" pitchFamily="2" charset="-78"/>
                <a:cs typeface="Sakkal Majalla" panose="02000000000000000000" pitchFamily="2" charset="-78"/>
              </a:rPr>
              <a:t> بن معبد قال: «رأيت النبي - صَلَّى اللَّهُ عَلَيْهِ وَسَلَّمَ - يصلي، وكان إذا ركع سوى ظهره حتى لو صب الماء عليه لاستقر» ،</a:t>
            </a:r>
          </a:p>
          <a:p>
            <a:pPr algn="ctr"/>
            <a:r>
              <a:rPr lang="ar-SA" sz="3000" dirty="0">
                <a:latin typeface="Sakkal Majalla" panose="02000000000000000000" pitchFamily="2" charset="-78"/>
                <a:cs typeface="Sakkal Majalla" panose="02000000000000000000" pitchFamily="2" charset="-78"/>
              </a:rPr>
              <a:t> ويجافي مرفقيه عن جنبيه. والمجزئ :الانحناء بحيث يمكن مس ركبتيه بيديه إن كان وسطا في الخلقة، أو قدره من غيره،</a:t>
            </a:r>
          </a:p>
          <a:p>
            <a:pPr algn="ctr"/>
            <a:r>
              <a:rPr lang="ar-SA" sz="3000" dirty="0">
                <a:latin typeface="Sakkal Majalla" panose="02000000000000000000" pitchFamily="2" charset="-78"/>
                <a:cs typeface="Sakkal Majalla" panose="02000000000000000000" pitchFamily="2" charset="-78"/>
              </a:rPr>
              <a:t>ومن قاعد : مقابلة وجهه ما وراء ركبتيه من الأرض أدنى مقابلة وتتمتها الكمال </a:t>
            </a:r>
          </a:p>
        </p:txBody>
      </p:sp>
      <p:pic>
        <p:nvPicPr>
          <p:cNvPr id="4" name="صورة 3" descr="صورة تحتوي على ساعة حائط, غرفة&#10;&#10;تم إنشاء الوصف تلقائياً">
            <a:extLst>
              <a:ext uri="{FF2B5EF4-FFF2-40B4-BE49-F238E27FC236}">
                <a16:creationId xmlns:a16="http://schemas.microsoft.com/office/drawing/2014/main" id="{EC5C3BDE-D1CA-498B-983B-61CBEE8EE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14" y="4258547"/>
            <a:ext cx="2090486" cy="1818355"/>
          </a:xfrm>
          <a:prstGeom prst="rect">
            <a:avLst/>
          </a:prstGeom>
          <a:ln>
            <a:solidFill>
              <a:schemeClr val="tx1">
                <a:lumMod val="95000"/>
                <a:lumOff val="5000"/>
              </a:schemeClr>
            </a:solid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182172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3734722F-82D7-4FE7-BDCB-87677A0A2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ربع نص 4">
            <a:extLst>
              <a:ext uri="{FF2B5EF4-FFF2-40B4-BE49-F238E27FC236}">
                <a16:creationId xmlns:a16="http://schemas.microsoft.com/office/drawing/2014/main" id="{A3517B2B-C3C0-4EBA-8BBA-96BB9D33D919}"/>
              </a:ext>
            </a:extLst>
          </p:cNvPr>
          <p:cNvSpPr txBox="1"/>
          <p:nvPr/>
        </p:nvSpPr>
        <p:spPr>
          <a:xfrm>
            <a:off x="10033932" y="279920"/>
            <a:ext cx="1681817" cy="646331"/>
          </a:xfrm>
          <a:prstGeom prst="rect">
            <a:avLst/>
          </a:prstGeom>
          <a:noFill/>
        </p:spPr>
        <p:txBody>
          <a:bodyPr wrap="square" rtlCol="1">
            <a:spAutoFit/>
          </a:bodyPr>
          <a:lstStyle/>
          <a:p>
            <a:r>
              <a:rPr lang="ar-SA" sz="3600" dirty="0">
                <a:solidFill>
                  <a:srgbClr val="396743"/>
                </a:solidFill>
                <a:cs typeface="PT Bold Heading" panose="02010400000000000000" pitchFamily="2" charset="-78"/>
              </a:rPr>
              <a:t>[الركوع]</a:t>
            </a:r>
            <a:r>
              <a:rPr lang="ar-SA" dirty="0">
                <a:solidFill>
                  <a:srgbClr val="396743"/>
                </a:solidFill>
              </a:rPr>
              <a:t> </a:t>
            </a:r>
          </a:p>
        </p:txBody>
      </p:sp>
      <p:sp>
        <p:nvSpPr>
          <p:cNvPr id="2" name="مستطيل 6">
            <a:extLst>
              <a:ext uri="{FF2B5EF4-FFF2-40B4-BE49-F238E27FC236}">
                <a16:creationId xmlns:a16="http://schemas.microsoft.com/office/drawing/2014/main" id="{ED1EFE68-270C-4DBE-A8E8-1B03B3216279}"/>
              </a:ext>
            </a:extLst>
          </p:cNvPr>
          <p:cNvSpPr/>
          <p:nvPr/>
        </p:nvSpPr>
        <p:spPr>
          <a:xfrm>
            <a:off x="2171699" y="658198"/>
            <a:ext cx="7974358" cy="691116"/>
          </a:xfrm>
          <a:prstGeom prst="roundRect">
            <a:avLst/>
          </a:prstGeom>
          <a:noFill/>
          <a:ln>
            <a:solidFill>
              <a:srgbClr val="7F7F7F"/>
            </a:solidFill>
            <a:prstDash val="dash"/>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800" dirty="0">
                <a:latin typeface="Sakkal Majalla" panose="02000000000000000000" pitchFamily="2" charset="-78"/>
                <a:cs typeface="Sakkal Majalla" panose="02000000000000000000" pitchFamily="2" charset="-78"/>
              </a:rPr>
              <a:t>صفة الركوع</a:t>
            </a:r>
          </a:p>
        </p:txBody>
      </p:sp>
      <p:sp>
        <p:nvSpPr>
          <p:cNvPr id="4" name="مستطيل 6">
            <a:extLst>
              <a:ext uri="{FF2B5EF4-FFF2-40B4-BE49-F238E27FC236}">
                <a16:creationId xmlns:a16="http://schemas.microsoft.com/office/drawing/2014/main" id="{55FB845C-0865-44D0-96DC-FD7AB8A38DC7}"/>
              </a:ext>
            </a:extLst>
          </p:cNvPr>
          <p:cNvSpPr/>
          <p:nvPr/>
        </p:nvSpPr>
        <p:spPr>
          <a:xfrm>
            <a:off x="2171699" y="739069"/>
            <a:ext cx="7811421" cy="691116"/>
          </a:xfrm>
          <a:prstGeom prst="roundRect">
            <a:avLst/>
          </a:prstGeom>
          <a:solidFill>
            <a:srgbClr val="848A98"/>
          </a:solidFill>
          <a:ln>
            <a:solidFill>
              <a:srgbClr val="848A98"/>
            </a:solidFill>
          </a:ln>
        </p:spPr>
        <p:style>
          <a:lnRef idx="3">
            <a:schemeClr val="lt1"/>
          </a:lnRef>
          <a:fillRef idx="1">
            <a:schemeClr val="accent4"/>
          </a:fillRef>
          <a:effectRef idx="1">
            <a:schemeClr val="accent4"/>
          </a:effectRef>
          <a:fontRef idx="minor">
            <a:schemeClr val="lt1"/>
          </a:fontRef>
        </p:style>
        <p:txBody>
          <a:bodyPr rtlCol="1" anchor="ctr"/>
          <a:lstStyle/>
          <a:p>
            <a:pPr algn="ctr"/>
            <a:r>
              <a:rPr lang="en-US"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ما يقال في الركوع</a:t>
            </a:r>
            <a:r>
              <a:rPr lang="en-US"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p>
        </p:txBody>
      </p:sp>
      <p:sp>
        <p:nvSpPr>
          <p:cNvPr id="10" name="مستطيل: زوايا مستديرة 9">
            <a:extLst>
              <a:ext uri="{FF2B5EF4-FFF2-40B4-BE49-F238E27FC236}">
                <a16:creationId xmlns:a16="http://schemas.microsoft.com/office/drawing/2014/main" id="{3CCB5F33-343F-49F1-A0F0-93CCF782BDEC}"/>
              </a:ext>
            </a:extLst>
          </p:cNvPr>
          <p:cNvSpPr/>
          <p:nvPr/>
        </p:nvSpPr>
        <p:spPr>
          <a:xfrm>
            <a:off x="1355408" y="1584448"/>
            <a:ext cx="9481184" cy="3951942"/>
          </a:xfrm>
          <a:prstGeom prst="roundRect">
            <a:avLst/>
          </a:prstGeom>
          <a:solidFill>
            <a:srgbClr val="FACACA"/>
          </a:solidFill>
          <a:ln>
            <a:solidFill>
              <a:srgbClr val="FACACA"/>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ويقولان بعد قيامهما واعتدالهما: (ربنا ولك الحمد ملء السماء وملء الأرض وملء ما شئت من شيء بعد) أي: حمدا لو كان أجساما لملأ ذلك،</a:t>
            </a:r>
          </a:p>
          <a:p>
            <a:pPr algn="ctr"/>
            <a:r>
              <a:rPr lang="ar-SA" sz="3000" dirty="0">
                <a:latin typeface="Sakkal Majalla" panose="02000000000000000000" pitchFamily="2" charset="-78"/>
                <a:cs typeface="Sakkal Majalla" panose="02000000000000000000" pitchFamily="2" charset="-78"/>
              </a:rPr>
              <a:t> وله قول: اللهم ربنا ولك الحمد - وبلا واو أفضل - عكس ربنا ولك الحمد و يقول مأموم في رفعه: ربنا ولك الحمد فقط</a:t>
            </a:r>
          </a:p>
          <a:p>
            <a:pPr algn="ctr"/>
            <a:r>
              <a:rPr lang="ar-SA" sz="3000" dirty="0">
                <a:latin typeface="Sakkal Majalla" panose="02000000000000000000" pitchFamily="2" charset="-78"/>
                <a:cs typeface="Sakkal Majalla" panose="02000000000000000000" pitchFamily="2" charset="-78"/>
              </a:rPr>
              <a:t> لقوله - صَلَّى اللَّهُ عَلَيْهِ وَسَلَّمَ -: «إذا قال الإمام: سمع الله لمن حمده، فقولوا: ربنا ولك الحمد» متفق عليه من حديث أبي هريرة، </a:t>
            </a:r>
          </a:p>
          <a:p>
            <a:pPr algn="ctr"/>
            <a:r>
              <a:rPr lang="ar-SA" sz="3000" dirty="0">
                <a:latin typeface="Sakkal Majalla" panose="02000000000000000000" pitchFamily="2" charset="-78"/>
                <a:cs typeface="Sakkal Majalla" panose="02000000000000000000" pitchFamily="2" charset="-78"/>
              </a:rPr>
              <a:t>وإذا رفع المصلي من الركوع، فإن شاء وضع يمينه على شماله، أو أرسلهما.</a:t>
            </a:r>
          </a:p>
        </p:txBody>
      </p:sp>
    </p:spTree>
    <p:extLst>
      <p:ext uri="{BB962C8B-B14F-4D97-AF65-F5344CB8AC3E}">
        <p14:creationId xmlns:p14="http://schemas.microsoft.com/office/powerpoint/2010/main" val="15108589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39DD5871-65BA-4F36-B301-F7EC2E37C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6">
            <a:extLst>
              <a:ext uri="{FF2B5EF4-FFF2-40B4-BE49-F238E27FC236}">
                <a16:creationId xmlns:a16="http://schemas.microsoft.com/office/drawing/2014/main" id="{1C6C9550-ABA8-4A47-A411-099AEDEEF24D}"/>
              </a:ext>
            </a:extLst>
          </p:cNvPr>
          <p:cNvSpPr/>
          <p:nvPr/>
        </p:nvSpPr>
        <p:spPr>
          <a:xfrm>
            <a:off x="1790699" y="739069"/>
            <a:ext cx="8192421" cy="691116"/>
          </a:xfrm>
          <a:prstGeom prst="roundRect">
            <a:avLst/>
          </a:prstGeom>
          <a:solidFill>
            <a:srgbClr val="848A98"/>
          </a:solidFill>
          <a:ln>
            <a:solidFill>
              <a:srgbClr val="848A98"/>
            </a:solidFill>
          </a:ln>
        </p:spPr>
        <p:style>
          <a:lnRef idx="3">
            <a:schemeClr val="lt1"/>
          </a:lnRef>
          <a:fillRef idx="1">
            <a:schemeClr val="accent4"/>
          </a:fillRef>
          <a:effectRef idx="1">
            <a:schemeClr val="accent4"/>
          </a:effectRef>
          <a:fontRef idx="minor">
            <a:schemeClr val="lt1"/>
          </a:fontRef>
        </p:style>
        <p:txBody>
          <a:bodyPr rtlCol="1" anchor="ctr"/>
          <a:lstStyle/>
          <a:p>
            <a:pPr algn="ctr"/>
            <a:r>
              <a:rPr lang="en-US"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ما يقال في الركوع</a:t>
            </a:r>
            <a:r>
              <a:rPr lang="en-US"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p>
        </p:txBody>
      </p:sp>
      <p:sp>
        <p:nvSpPr>
          <p:cNvPr id="7" name="مستطيل 6">
            <a:extLst>
              <a:ext uri="{FF2B5EF4-FFF2-40B4-BE49-F238E27FC236}">
                <a16:creationId xmlns:a16="http://schemas.microsoft.com/office/drawing/2014/main" id="{C38B4CB3-78C5-42B7-8098-0610BB81C860}"/>
              </a:ext>
            </a:extLst>
          </p:cNvPr>
          <p:cNvSpPr/>
          <p:nvPr/>
        </p:nvSpPr>
        <p:spPr>
          <a:xfrm>
            <a:off x="1790699" y="658198"/>
            <a:ext cx="8355357" cy="691116"/>
          </a:xfrm>
          <a:prstGeom prst="roundRect">
            <a:avLst/>
          </a:prstGeom>
          <a:noFill/>
          <a:ln>
            <a:solidFill>
              <a:srgbClr val="7F7F7F"/>
            </a:solidFill>
            <a:prstDash val="dash"/>
          </a:ln>
        </p:spPr>
        <p:style>
          <a:lnRef idx="3">
            <a:schemeClr val="lt1"/>
          </a:lnRef>
          <a:fillRef idx="1">
            <a:schemeClr val="accent4"/>
          </a:fillRef>
          <a:effectRef idx="1">
            <a:schemeClr val="accent4"/>
          </a:effectRef>
          <a:fontRef idx="minor">
            <a:schemeClr val="lt1"/>
          </a:fontRef>
        </p:style>
        <p:txBody>
          <a:bodyPr rtlCol="1" anchor="ctr"/>
          <a:lstStyle/>
          <a:p>
            <a:pPr algn="ctr"/>
            <a:endParaRPr lang="ar-SA" sz="2800" dirty="0">
              <a:latin typeface="Sakkal Majalla" panose="02000000000000000000" pitchFamily="2" charset="-78"/>
              <a:cs typeface="Sakkal Majalla" panose="02000000000000000000" pitchFamily="2" charset="-78"/>
            </a:endParaRPr>
          </a:p>
        </p:txBody>
      </p:sp>
      <p:sp>
        <p:nvSpPr>
          <p:cNvPr id="8" name="مستطيل: زوايا مستديرة 7">
            <a:extLst>
              <a:ext uri="{FF2B5EF4-FFF2-40B4-BE49-F238E27FC236}">
                <a16:creationId xmlns:a16="http://schemas.microsoft.com/office/drawing/2014/main" id="{6C803DA2-1783-4876-A5F6-AB684CC1E78B}"/>
              </a:ext>
            </a:extLst>
          </p:cNvPr>
          <p:cNvSpPr/>
          <p:nvPr/>
        </p:nvSpPr>
        <p:spPr>
          <a:xfrm>
            <a:off x="830290" y="1747746"/>
            <a:ext cx="9870305" cy="3881529"/>
          </a:xfrm>
          <a:prstGeom prst="roundRect">
            <a:avLst/>
          </a:prstGeom>
          <a:solidFill>
            <a:srgbClr val="FEC4C1"/>
          </a:solidFill>
          <a:ln>
            <a:solidFill>
              <a:srgbClr val="FEC4C1"/>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ويقول راكعا: سبحان ربي العظيم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لأنه - عَلَيْهِ الصَّلَاةُ وَالسَّلَامُ - كان يقولها في ركوعه، رواه مسلم وغيره.</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والاقتصار عليها أفضل،  والواجب مرة، وأدنى الكمال ثلاث، وأعلاه للإمام عشر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 قال أحمد: "جاء عن الحسن التسبيح التام سبع، والوسط خمس، وأدناه ثلاث"</a:t>
            </a:r>
          </a:p>
          <a:p>
            <a:pPr algn="ctr"/>
            <a:r>
              <a:rPr lang="ar-SA" sz="3000" dirty="0">
                <a:latin typeface="Sakkal Majalla" panose="02000000000000000000" pitchFamily="2" charset="-78"/>
                <a:cs typeface="Sakkal Majalla" panose="02000000000000000000" pitchFamily="2" charset="-78"/>
              </a:rPr>
              <a:t>ثم يرفع رأسه ويديه لحديث ابن عمر السابق قائلا إمام ومنفرد سمع الله لمن حمده مرتبًا وجوبا؛ لأنه - صَلَّى اللَّهُ عَلَيْهِ وَسَلَّمَ - كان يقول ذلك، قاله، في " المبدع " </a:t>
            </a:r>
          </a:p>
          <a:p>
            <a:pPr algn="ctr"/>
            <a:r>
              <a:rPr lang="ar-SA" sz="3000" dirty="0">
                <a:latin typeface="Sakkal Majalla" panose="02000000000000000000" pitchFamily="2" charset="-78"/>
                <a:cs typeface="Sakkal Majalla" panose="02000000000000000000" pitchFamily="2" charset="-78"/>
              </a:rPr>
              <a:t>ومعنى سمع: استجاب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75735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27109" y="0"/>
            <a:ext cx="12192000" cy="6858000"/>
          </a:xfrm>
          <a:prstGeom prst="rect">
            <a:avLst/>
          </a:prstGeom>
        </p:spPr>
      </p:pic>
      <p:sp>
        <p:nvSpPr>
          <p:cNvPr id="8" name="مخطط انسيابي: معالجة متعاقبة 7">
            <a:extLst>
              <a:ext uri="{FF2B5EF4-FFF2-40B4-BE49-F238E27FC236}">
                <a16:creationId xmlns:a16="http://schemas.microsoft.com/office/drawing/2014/main" id="{93FF511C-BB99-4EE4-A9EC-1ADAC6DAFDE9}"/>
              </a:ext>
            </a:extLst>
          </p:cNvPr>
          <p:cNvSpPr/>
          <p:nvPr/>
        </p:nvSpPr>
        <p:spPr>
          <a:xfrm>
            <a:off x="5771243" y="1615326"/>
            <a:ext cx="5582602" cy="720080"/>
          </a:xfrm>
          <a:prstGeom prst="flowChartAlternateProcess">
            <a:avLst/>
          </a:prstGeom>
          <a:solidFill>
            <a:srgbClr val="FCBF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وينبغي الإشاعة عن تاركها بتركها حتى يصلي</a:t>
            </a:r>
            <a:endParaRPr lang="ar-SA" sz="3000" dirty="0">
              <a:solidFill>
                <a:schemeClr val="tx1"/>
              </a:solidFill>
              <a:latin typeface="Sakkal Majalla" pitchFamily="2" charset="-78"/>
              <a:cs typeface="Sakkal Majalla" pitchFamily="2" charset="-78"/>
            </a:endParaRPr>
          </a:p>
        </p:txBody>
      </p:sp>
      <p:sp>
        <p:nvSpPr>
          <p:cNvPr id="10" name="دمعة 9">
            <a:extLst>
              <a:ext uri="{FF2B5EF4-FFF2-40B4-BE49-F238E27FC236}">
                <a16:creationId xmlns:a16="http://schemas.microsoft.com/office/drawing/2014/main" id="{7ABD4637-C36C-4D0F-8D1F-E35EF4257583}"/>
              </a:ext>
            </a:extLst>
          </p:cNvPr>
          <p:cNvSpPr/>
          <p:nvPr/>
        </p:nvSpPr>
        <p:spPr>
          <a:xfrm>
            <a:off x="11010982" y="1473103"/>
            <a:ext cx="512645" cy="468052"/>
          </a:xfrm>
          <a:prstGeom prst="teardrop">
            <a:avLst/>
          </a:prstGeom>
          <a:solidFill>
            <a:srgbClr val="7AA9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solidFill>
                  <a:schemeClr val="tx1"/>
                </a:solidFill>
                <a:cs typeface="PT Bold Heading" pitchFamily="2" charset="-78"/>
              </a:rPr>
              <a:t>1</a:t>
            </a:r>
          </a:p>
        </p:txBody>
      </p:sp>
      <p:sp>
        <p:nvSpPr>
          <p:cNvPr id="12" name="مخطط انسيابي: معالجة متعاقبة 11">
            <a:extLst>
              <a:ext uri="{FF2B5EF4-FFF2-40B4-BE49-F238E27FC236}">
                <a16:creationId xmlns:a16="http://schemas.microsoft.com/office/drawing/2014/main" id="{B4F4529F-18FF-4839-82D2-1B2E47DD9825}"/>
              </a:ext>
            </a:extLst>
          </p:cNvPr>
          <p:cNvSpPr/>
          <p:nvPr/>
        </p:nvSpPr>
        <p:spPr>
          <a:xfrm>
            <a:off x="7679455" y="3525331"/>
            <a:ext cx="3816424" cy="720080"/>
          </a:xfrm>
          <a:prstGeom prst="flowChartAlternateProcess">
            <a:avLst/>
          </a:prstGeom>
          <a:solidFill>
            <a:srgbClr val="FCBF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ولا إجابة دعوته</a:t>
            </a:r>
            <a:endParaRPr lang="ar-SA" sz="3000" dirty="0">
              <a:solidFill>
                <a:schemeClr val="tx1"/>
              </a:solidFill>
              <a:latin typeface="Sakkal Majalla" pitchFamily="2" charset="-78"/>
              <a:cs typeface="Sakkal Majalla" pitchFamily="2" charset="-78"/>
            </a:endParaRPr>
          </a:p>
        </p:txBody>
      </p:sp>
      <p:sp>
        <p:nvSpPr>
          <p:cNvPr id="14" name="دمعة 13">
            <a:extLst>
              <a:ext uri="{FF2B5EF4-FFF2-40B4-BE49-F238E27FC236}">
                <a16:creationId xmlns:a16="http://schemas.microsoft.com/office/drawing/2014/main" id="{2810BFC9-8A52-4022-9697-909803AA0AB0}"/>
              </a:ext>
            </a:extLst>
          </p:cNvPr>
          <p:cNvSpPr/>
          <p:nvPr/>
        </p:nvSpPr>
        <p:spPr>
          <a:xfrm>
            <a:off x="11125268" y="3291305"/>
            <a:ext cx="512645" cy="468052"/>
          </a:xfrm>
          <a:prstGeom prst="teardrop">
            <a:avLst/>
          </a:prstGeom>
          <a:solidFill>
            <a:srgbClr val="7AA9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solidFill>
                  <a:schemeClr val="tx1"/>
                </a:solidFill>
                <a:cs typeface="PT Bold Heading" pitchFamily="2" charset="-78"/>
              </a:rPr>
              <a:t>3</a:t>
            </a:r>
          </a:p>
        </p:txBody>
      </p:sp>
      <p:sp>
        <p:nvSpPr>
          <p:cNvPr id="16" name="مخطط انسيابي: معالجة متعاقبة 15">
            <a:extLst>
              <a:ext uri="{FF2B5EF4-FFF2-40B4-BE49-F238E27FC236}">
                <a16:creationId xmlns:a16="http://schemas.microsoft.com/office/drawing/2014/main" id="{5183FF2D-F2BE-42B7-8B18-9DCAB3E39CB0}"/>
              </a:ext>
            </a:extLst>
          </p:cNvPr>
          <p:cNvSpPr/>
          <p:nvPr/>
        </p:nvSpPr>
        <p:spPr>
          <a:xfrm>
            <a:off x="3863031" y="2646704"/>
            <a:ext cx="3816424" cy="720080"/>
          </a:xfrm>
          <a:prstGeom prst="flowChartAlternateProcess">
            <a:avLst/>
          </a:prstGeom>
          <a:solidFill>
            <a:srgbClr val="FCBF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ولا ينبغي السلام عليه</a:t>
            </a:r>
            <a:endParaRPr lang="ar-SA" sz="3000" dirty="0">
              <a:solidFill>
                <a:schemeClr val="tx1"/>
              </a:solidFill>
              <a:latin typeface="Sakkal Majalla" pitchFamily="2" charset="-78"/>
              <a:cs typeface="Sakkal Majalla" pitchFamily="2" charset="-78"/>
            </a:endParaRPr>
          </a:p>
        </p:txBody>
      </p:sp>
      <p:sp>
        <p:nvSpPr>
          <p:cNvPr id="18" name="دمعة 17">
            <a:extLst>
              <a:ext uri="{FF2B5EF4-FFF2-40B4-BE49-F238E27FC236}">
                <a16:creationId xmlns:a16="http://schemas.microsoft.com/office/drawing/2014/main" id="{C044BD83-34D5-4184-8ADD-AA55B5EF5FD8}"/>
              </a:ext>
            </a:extLst>
          </p:cNvPr>
          <p:cNvSpPr/>
          <p:nvPr/>
        </p:nvSpPr>
        <p:spPr>
          <a:xfrm>
            <a:off x="7346958" y="2429002"/>
            <a:ext cx="512645" cy="468052"/>
          </a:xfrm>
          <a:prstGeom prst="teardrop">
            <a:avLst/>
          </a:prstGeom>
          <a:solidFill>
            <a:srgbClr val="7AA9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solidFill>
                  <a:schemeClr val="tx1"/>
                </a:solidFill>
                <a:cs typeface="PT Bold Heading" pitchFamily="2" charset="-78"/>
              </a:rPr>
              <a:t>2</a:t>
            </a:r>
          </a:p>
        </p:txBody>
      </p:sp>
      <p:sp>
        <p:nvSpPr>
          <p:cNvPr id="22" name="مربع نص 88">
            <a:extLst>
              <a:ext uri="{FF2B5EF4-FFF2-40B4-BE49-F238E27FC236}">
                <a16:creationId xmlns:a16="http://schemas.microsoft.com/office/drawing/2014/main" id="{89E6772F-ADF3-42D1-BEA1-A4794FA0E655}"/>
              </a:ext>
            </a:extLst>
          </p:cNvPr>
          <p:cNvSpPr txBox="1"/>
          <p:nvPr/>
        </p:nvSpPr>
        <p:spPr>
          <a:xfrm>
            <a:off x="6867524" y="604997"/>
            <a:ext cx="4628355"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التعامل مع تارك الصلاة</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25" name="مخطط انسيابي: معالجة متعاقبة 24">
            <a:extLst>
              <a:ext uri="{FF2B5EF4-FFF2-40B4-BE49-F238E27FC236}">
                <a16:creationId xmlns:a16="http://schemas.microsoft.com/office/drawing/2014/main" id="{AA5B0F7A-5695-480E-867E-BEEAB58E47FE}"/>
              </a:ext>
            </a:extLst>
          </p:cNvPr>
          <p:cNvSpPr/>
          <p:nvPr/>
        </p:nvSpPr>
        <p:spPr>
          <a:xfrm>
            <a:off x="405263" y="3366784"/>
            <a:ext cx="2803403" cy="2763814"/>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r>
              <a:rPr lang="ar-SA" sz="3000" dirty="0">
                <a:latin typeface="Sakkal Majalla" panose="02000000000000000000" pitchFamily="2" charset="-78"/>
                <a:cs typeface="Sakkal Majalla" panose="02000000000000000000" pitchFamily="2" charset="-78"/>
              </a:rPr>
              <a:t>        </a:t>
            </a:r>
          </a:p>
          <a:p>
            <a:r>
              <a:rPr lang="ar-SA" sz="3000" b="1">
                <a:solidFill>
                  <a:schemeClr val="tx1"/>
                </a:solidFill>
                <a:latin typeface="Sakkal Majalla" pitchFamily="2" charset="-78"/>
                <a:cs typeface="Sakkal Majalla" pitchFamily="2" charset="-78"/>
              </a:rPr>
              <a:t>يصير </a:t>
            </a:r>
            <a:r>
              <a:rPr lang="ar-SA" sz="3000" b="1" dirty="0">
                <a:solidFill>
                  <a:schemeClr val="tx1"/>
                </a:solidFill>
                <a:latin typeface="Sakkal Majalla" pitchFamily="2" charset="-78"/>
                <a:cs typeface="Sakkal Majalla" pitchFamily="2" charset="-78"/>
              </a:rPr>
              <a:t>مسلما بالصلاة ولا يكفر بترك غيرها من زكاة وصوم وحج تهاونا وبخلا.</a:t>
            </a:r>
            <a:endParaRPr lang="ar-SA" sz="3000" dirty="0">
              <a:latin typeface="Sakkal Majalla" panose="02000000000000000000" pitchFamily="2" charset="-78"/>
              <a:cs typeface="Sakkal Majalla" panose="02000000000000000000" pitchFamily="2" charset="-78"/>
            </a:endParaRPr>
          </a:p>
        </p:txBody>
      </p:sp>
      <p:pic>
        <p:nvPicPr>
          <p:cNvPr id="26" name="صورة 25">
            <a:extLst>
              <a:ext uri="{FF2B5EF4-FFF2-40B4-BE49-F238E27FC236}">
                <a16:creationId xmlns:a16="http://schemas.microsoft.com/office/drawing/2014/main" id="{97464DB5-B272-4832-A631-8AA572DF4A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2541341" y="3525331"/>
            <a:ext cx="483407" cy="510074"/>
          </a:xfrm>
          <a:prstGeom prst="rect">
            <a:avLst/>
          </a:prstGeom>
        </p:spPr>
      </p:pic>
    </p:spTree>
    <p:extLst>
      <p:ext uri="{BB962C8B-B14F-4D97-AF65-F5344CB8AC3E}">
        <p14:creationId xmlns:p14="http://schemas.microsoft.com/office/powerpoint/2010/main" val="255822634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079417C3-B84D-4A8F-8D40-3AA7CA596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0" y="1"/>
            <a:ext cx="12192000" cy="6857999"/>
          </a:xfrm>
          <a:prstGeom prst="rect">
            <a:avLst/>
          </a:prstGeom>
        </p:spPr>
      </p:pic>
      <p:sp>
        <p:nvSpPr>
          <p:cNvPr id="5" name="مربع نص 4">
            <a:extLst>
              <a:ext uri="{FF2B5EF4-FFF2-40B4-BE49-F238E27FC236}">
                <a16:creationId xmlns:a16="http://schemas.microsoft.com/office/drawing/2014/main" id="{4295C1B0-22E8-48A5-8F53-5ECD4D62DDA3}"/>
              </a:ext>
            </a:extLst>
          </p:cNvPr>
          <p:cNvSpPr txBox="1"/>
          <p:nvPr/>
        </p:nvSpPr>
        <p:spPr>
          <a:xfrm>
            <a:off x="4504660" y="464101"/>
            <a:ext cx="2775098" cy="553998"/>
          </a:xfrm>
          <a:prstGeom prst="rect">
            <a:avLst/>
          </a:prstGeom>
          <a:noFill/>
        </p:spPr>
        <p:txBody>
          <a:bodyPr wrap="square" rtlCol="1">
            <a:spAutoFit/>
          </a:bodyPr>
          <a:lstStyle/>
          <a:p>
            <a:pPr algn="ct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السجود</a:t>
            </a:r>
            <a:r>
              <a:rPr lang="en-US" sz="3000" dirty="0">
                <a:solidFill>
                  <a:srgbClr val="396743"/>
                </a:solidFill>
                <a:cs typeface="PT Bold Heading" panose="02010400000000000000" pitchFamily="2" charset="-78"/>
              </a:rPr>
              <a:t>[</a:t>
            </a:r>
            <a:r>
              <a:rPr lang="ar-SA" sz="2800" dirty="0">
                <a:solidFill>
                  <a:srgbClr val="396743"/>
                </a:solidFill>
              </a:rPr>
              <a:t> </a:t>
            </a:r>
          </a:p>
        </p:txBody>
      </p:sp>
      <p:sp>
        <p:nvSpPr>
          <p:cNvPr id="7" name="مستطيل 6">
            <a:extLst>
              <a:ext uri="{FF2B5EF4-FFF2-40B4-BE49-F238E27FC236}">
                <a16:creationId xmlns:a16="http://schemas.microsoft.com/office/drawing/2014/main" id="{0A6B0900-CADD-4215-9B93-F41272D88082}"/>
              </a:ext>
            </a:extLst>
          </p:cNvPr>
          <p:cNvSpPr/>
          <p:nvPr/>
        </p:nvSpPr>
        <p:spPr>
          <a:xfrm>
            <a:off x="8270697" y="894282"/>
            <a:ext cx="2825393" cy="936023"/>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صفة السجود</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EF57DF0E-282D-4932-A918-410FB9270E49}"/>
              </a:ext>
            </a:extLst>
          </p:cNvPr>
          <p:cNvSpPr/>
          <p:nvPr/>
        </p:nvSpPr>
        <p:spPr>
          <a:xfrm>
            <a:off x="8270697" y="783510"/>
            <a:ext cx="2928136" cy="1038768"/>
          </a:xfrm>
          <a:prstGeom prst="rect">
            <a:avLst/>
          </a:prstGeom>
          <a:noFill/>
          <a:ln w="19050">
            <a:solidFill>
              <a:srgbClr val="848A98"/>
            </a:solidFill>
            <a:prstDash val="sysDash"/>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10" name="مستطيل: زوايا مستديرة 9">
            <a:extLst>
              <a:ext uri="{FF2B5EF4-FFF2-40B4-BE49-F238E27FC236}">
                <a16:creationId xmlns:a16="http://schemas.microsoft.com/office/drawing/2014/main" id="{2E75039F-F67D-4F3C-9CDB-B8051FA6F4A3}"/>
              </a:ext>
            </a:extLst>
          </p:cNvPr>
          <p:cNvSpPr/>
          <p:nvPr/>
        </p:nvSpPr>
        <p:spPr>
          <a:xfrm>
            <a:off x="2790826" y="2009776"/>
            <a:ext cx="8122664" cy="3724274"/>
          </a:xfrm>
          <a:prstGeom prst="roundRect">
            <a:avLst/>
          </a:prstGeom>
          <a:solidFill>
            <a:srgbClr val="8793C5"/>
          </a:solidFill>
          <a:ln>
            <a:solidFill>
              <a:srgbClr val="8793C5"/>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ثم إذا فرغ من ذكر الاعتدال يخر مكبرًا ، ولا يرفع يديه ساجدًا على سبعة أعضاء: رجليه، ثم ركبتيه، ثم يديه، ثم جبهته مع أنفه </a:t>
            </a:r>
          </a:p>
          <a:p>
            <a:pPr algn="ctr"/>
            <a:r>
              <a:rPr lang="ar-SA" sz="3000" dirty="0">
                <a:latin typeface="Sakkal Majalla" panose="02000000000000000000" pitchFamily="2" charset="-78"/>
                <a:cs typeface="Sakkal Majalla" panose="02000000000000000000" pitchFamily="2" charset="-78"/>
              </a:rPr>
              <a:t>لقول ابن عباس: «أمر النبي - صَلَّى اللَّهُ عَلَيْهِ وَسَلَّمَ – أن يسجد على سبعة أعظم، ولا يكف شعرًا، ولا ثوبًا: الجبهة واليدين والركبتين والرجلين» متفق عليه</a:t>
            </a:r>
          </a:p>
          <a:p>
            <a:pPr algn="ctr"/>
            <a:r>
              <a:rPr lang="ar-SA" sz="3000" dirty="0">
                <a:latin typeface="Sakkal Majalla" panose="02000000000000000000" pitchFamily="2" charset="-78"/>
                <a:cs typeface="Sakkal Majalla" panose="02000000000000000000" pitchFamily="2" charset="-78"/>
              </a:rPr>
              <a:t>وللدارقطني عن عكرمة عن ابن عباس مرفوعًا «لا صلاة لمن لم يضع أنفه على الأرض» </a:t>
            </a:r>
          </a:p>
        </p:txBody>
      </p:sp>
      <p:pic>
        <p:nvPicPr>
          <p:cNvPr id="4" name="صورة 3">
            <a:extLst>
              <a:ext uri="{FF2B5EF4-FFF2-40B4-BE49-F238E27FC236}">
                <a16:creationId xmlns:a16="http://schemas.microsoft.com/office/drawing/2014/main" id="{47E0D2BF-511A-4073-8A1B-AEDA93A8A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11" y="2515451"/>
            <a:ext cx="2500115" cy="2123443"/>
          </a:xfrm>
          <a:prstGeom prst="rect">
            <a:avLst/>
          </a:prstGeom>
          <a:ln>
            <a:solidFill>
              <a:schemeClr val="tx1">
                <a:lumMod val="85000"/>
                <a:lumOff val="15000"/>
              </a:schemeClr>
            </a:solid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7759863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AD9F80A6-E025-4A51-8027-BBB7AAB25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9141E4B7-BD30-4903-BC0B-ADD77E79C74E}"/>
              </a:ext>
            </a:extLst>
          </p:cNvPr>
          <p:cNvSpPr/>
          <p:nvPr/>
        </p:nvSpPr>
        <p:spPr>
          <a:xfrm>
            <a:off x="9041258" y="852753"/>
            <a:ext cx="2702105" cy="980384"/>
          </a:xfrm>
          <a:prstGeom prst="rect">
            <a:avLst/>
          </a:prstGeom>
          <a:noFill/>
          <a:ln w="19050">
            <a:solidFill>
              <a:srgbClr val="848A98"/>
            </a:solidFill>
            <a:prstDash val="sysDash"/>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6CD354B0-06BB-4E3E-A4AA-0BD4327721F4}"/>
              </a:ext>
            </a:extLst>
          </p:cNvPr>
          <p:cNvSpPr/>
          <p:nvPr/>
        </p:nvSpPr>
        <p:spPr>
          <a:xfrm>
            <a:off x="9041258" y="932867"/>
            <a:ext cx="2604003" cy="893135"/>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أحكام في السجود</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AD33A02E-BC47-4C6B-AF37-82BF14414BBD}"/>
              </a:ext>
            </a:extLst>
          </p:cNvPr>
          <p:cNvSpPr/>
          <p:nvPr/>
        </p:nvSpPr>
        <p:spPr>
          <a:xfrm>
            <a:off x="1276350" y="1931543"/>
            <a:ext cx="9028631" cy="3993590"/>
          </a:xfrm>
          <a:prstGeom prst="roundRect">
            <a:avLst/>
          </a:prstGeom>
          <a:solidFill>
            <a:srgbClr val="8793C5"/>
          </a:solidFill>
          <a:ln>
            <a:solidFill>
              <a:srgbClr val="848A98"/>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kern="1200" cap="none" spc="0" normalizeH="0" baseline="0" noProof="0">
                <a:ln>
                  <a:noFill/>
                </a:ln>
                <a:solidFill>
                  <a:prstClr val="black"/>
                </a:solidFill>
                <a:uLnTx/>
                <a:uFillTx/>
                <a:latin typeface="Sakkal Majalla" panose="02000000000000000000" pitchFamily="2" charset="-78"/>
                <a:ea typeface="+mn-ea"/>
                <a:cs typeface="Sakkal Majalla" panose="02000000000000000000" pitchFamily="2" charset="-78"/>
              </a:rPr>
              <a:t>و لاتجب مباشرة المصلي بشيء منها، فتصح ولو سجد مع حائل بين الأعضاء ومصلاه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kern="1200" cap="none" spc="0" normalizeH="0" baseline="0" noProof="0">
                <a:ln>
                  <a:noFill/>
                </a:ln>
                <a:solidFill>
                  <a:prstClr val="black"/>
                </a:solidFill>
                <a:uLnTx/>
                <a:uFillTx/>
                <a:latin typeface="Sakkal Majalla" panose="02000000000000000000" pitchFamily="2" charset="-78"/>
                <a:ea typeface="+mn-ea"/>
                <a:cs typeface="Sakkal Majalla" panose="02000000000000000000" pitchFamily="2" charset="-78"/>
              </a:rPr>
              <a:t>قال البخاري في " صحيحه ": قال الحسن: "كان القوم يسجدون على لعمامة والقلنسوة"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kern="1200" cap="none" spc="0" normalizeH="0" baseline="0" noProof="0">
                <a:ln>
                  <a:noFill/>
                </a:ln>
                <a:solidFill>
                  <a:prstClr val="black"/>
                </a:solidFill>
                <a:uLnTx/>
                <a:uFillTx/>
                <a:latin typeface="Sakkal Majalla" panose="02000000000000000000" pitchFamily="2" charset="-78"/>
                <a:ea typeface="+mn-ea"/>
                <a:cs typeface="Sakkal Majalla" panose="02000000000000000000" pitchFamily="2" charset="-78"/>
              </a:rPr>
              <a:t>إذا كان الحائل ليس من أعضاء سجوده،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kern="1200" cap="none" spc="0" normalizeH="0" baseline="0" noProof="0">
                <a:ln>
                  <a:noFill/>
                </a:ln>
                <a:solidFill>
                  <a:prstClr val="black"/>
                </a:solidFill>
                <a:uLnTx/>
                <a:uFillTx/>
                <a:latin typeface="Sakkal Majalla" panose="02000000000000000000" pitchFamily="2" charset="-78"/>
                <a:ea typeface="+mn-ea"/>
                <a:cs typeface="Sakkal Majalla" panose="02000000000000000000" pitchFamily="2" charset="-78"/>
              </a:rPr>
              <a:t>فإن جعل بعض أعضاء السجود فوق بعض  كما لو وضع يديه على فخذيه،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kern="1200" cap="none" spc="0" normalizeH="0" baseline="0" noProof="0">
                <a:ln>
                  <a:noFill/>
                </a:ln>
                <a:solidFill>
                  <a:prstClr val="black"/>
                </a:solidFill>
                <a:uLnTx/>
                <a:uFillTx/>
                <a:latin typeface="Sakkal Majalla" panose="02000000000000000000" pitchFamily="2" charset="-78"/>
                <a:ea typeface="+mn-ea"/>
                <a:cs typeface="Sakkal Majalla" panose="02000000000000000000" pitchFamily="2" charset="-78"/>
              </a:rPr>
              <a:t>أو جبهته على يديه:  لم يجزئه. </a:t>
            </a:r>
            <a:endParaRPr kumimoji="0" lang="ar-SA" sz="3000" b="0" i="0" kern="1200" cap="none" spc="0" normalizeH="0" baseline="0" noProof="0" dirty="0">
              <a:ln>
                <a:noFill/>
              </a:ln>
              <a:solidFill>
                <a:prstClr val="black"/>
              </a:solidFill>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12118923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F4CB86B7-AC9C-45AC-88E6-FCD80C831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FD9042EF-D48F-41D9-A46E-A9DF5B0FC22D}"/>
              </a:ext>
            </a:extLst>
          </p:cNvPr>
          <p:cNvSpPr/>
          <p:nvPr/>
        </p:nvSpPr>
        <p:spPr>
          <a:xfrm>
            <a:off x="9041258" y="932867"/>
            <a:ext cx="2604003" cy="893135"/>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أحكام في السجود</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59A16123-7C14-458F-AC32-5FA5E56962C9}"/>
              </a:ext>
            </a:extLst>
          </p:cNvPr>
          <p:cNvSpPr/>
          <p:nvPr/>
        </p:nvSpPr>
        <p:spPr>
          <a:xfrm>
            <a:off x="9041258" y="852753"/>
            <a:ext cx="2702105" cy="980384"/>
          </a:xfrm>
          <a:prstGeom prst="rect">
            <a:avLst/>
          </a:prstGeom>
          <a:noFill/>
          <a:ln w="19050">
            <a:solidFill>
              <a:srgbClr val="848A98"/>
            </a:solidFill>
            <a:prstDash val="sysDash"/>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70AC92C1-7E56-4D6C-8743-AFC3536AF47A}"/>
              </a:ext>
            </a:extLst>
          </p:cNvPr>
          <p:cNvSpPr/>
          <p:nvPr/>
        </p:nvSpPr>
        <p:spPr>
          <a:xfrm>
            <a:off x="1343025" y="1931543"/>
            <a:ext cx="8961956" cy="4073704"/>
          </a:xfrm>
          <a:prstGeom prst="roundRect">
            <a:avLst/>
          </a:prstGeom>
          <a:solidFill>
            <a:srgbClr val="8793C5"/>
          </a:solidFill>
          <a:ln>
            <a:solidFill>
              <a:srgbClr val="848A98"/>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ويكره ترك مباشرتها بلا عذر، </a:t>
            </a:r>
          </a:p>
          <a:p>
            <a:pPr algn="ctr"/>
            <a:r>
              <a:rPr lang="ar-SA" sz="3000" dirty="0">
                <a:latin typeface="Sakkal Majalla" panose="02000000000000000000" pitchFamily="2" charset="-78"/>
                <a:cs typeface="Sakkal Majalla" panose="02000000000000000000" pitchFamily="2" charset="-78"/>
              </a:rPr>
              <a:t>ويجزئ بعض كل عضو،</a:t>
            </a:r>
          </a:p>
          <a:p>
            <a:pPr algn="ctr"/>
            <a:r>
              <a:rPr lang="ar-SA" sz="3000" dirty="0">
                <a:latin typeface="Sakkal Majalla" panose="02000000000000000000" pitchFamily="2" charset="-78"/>
                <a:cs typeface="Sakkal Majalla" panose="02000000000000000000" pitchFamily="2" charset="-78"/>
              </a:rPr>
              <a:t> وإن جعل ظهور كفيه، أو قدميه على الأرض، أو سجد على أطراف أصابع يديه فظاهر الخبر أنه يجزيه، ذكره في " الشرح "</a:t>
            </a:r>
          </a:p>
          <a:p>
            <a:pPr algn="ctr"/>
            <a:r>
              <a:rPr lang="ar-SA" sz="3000" dirty="0">
                <a:latin typeface="Sakkal Majalla" panose="02000000000000000000" pitchFamily="2" charset="-78"/>
                <a:cs typeface="Sakkal Majalla" panose="02000000000000000000" pitchFamily="2" charset="-78"/>
              </a:rPr>
              <a:t> ومن عجز بالجبهة لم يلزمه بغيرها ويومئ ما يمكنه</a:t>
            </a:r>
          </a:p>
          <a:p>
            <a:pPr algn="ctr"/>
            <a:r>
              <a:rPr lang="ar-SA" sz="3000" dirty="0">
                <a:latin typeface="Sakkal Majalla" panose="02000000000000000000" pitchFamily="2" charset="-78"/>
                <a:cs typeface="Sakkal Majalla" panose="02000000000000000000" pitchFamily="2" charset="-78"/>
              </a:rPr>
              <a:t> ويجافي الساجد : عضديه عن جنبيه وبطنه عن فخذيه وهما عن ساقيه ما لم يؤذ جاره، </a:t>
            </a:r>
          </a:p>
          <a:p>
            <a:pPr algn="ctr"/>
            <a:r>
              <a:rPr lang="ar-SA" sz="3000" dirty="0">
                <a:latin typeface="Sakkal Majalla" panose="02000000000000000000" pitchFamily="2" charset="-78"/>
                <a:cs typeface="Sakkal Majalla" panose="02000000000000000000" pitchFamily="2" charset="-78"/>
              </a:rPr>
              <a:t>ويفرق ركبتيه ورجليه وأصابع رجليه ويوجهها إلى القبلة وله أن يعتمد بمرفقيه على فخذيه إن طال.</a:t>
            </a:r>
          </a:p>
        </p:txBody>
      </p:sp>
    </p:spTree>
    <p:extLst>
      <p:ext uri="{BB962C8B-B14F-4D97-AF65-F5344CB8AC3E}">
        <p14:creationId xmlns:p14="http://schemas.microsoft.com/office/powerpoint/2010/main" val="18380204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AEB346EC-0004-4819-9D03-7FF24A4D2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BA39089B-BA1F-4460-BDC3-4A05984DBC2F}"/>
              </a:ext>
            </a:extLst>
          </p:cNvPr>
          <p:cNvSpPr/>
          <p:nvPr/>
        </p:nvSpPr>
        <p:spPr>
          <a:xfrm>
            <a:off x="8548578" y="981417"/>
            <a:ext cx="2968256" cy="893135"/>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الجلسة بين السجدتين</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DE8F599D-9A00-44C5-ABE6-4640F5534104}"/>
              </a:ext>
            </a:extLst>
          </p:cNvPr>
          <p:cNvSpPr txBox="1"/>
          <p:nvPr/>
        </p:nvSpPr>
        <p:spPr>
          <a:xfrm>
            <a:off x="4834270" y="427419"/>
            <a:ext cx="2775098" cy="646331"/>
          </a:xfrm>
          <a:prstGeom prst="rect">
            <a:avLst/>
          </a:prstGeom>
          <a:noFill/>
        </p:spPr>
        <p:txBody>
          <a:bodyPr wrap="square" rtlCol="1">
            <a:spAutoFit/>
          </a:bodyPr>
          <a:lstStyle/>
          <a:p>
            <a:pPr algn="ctr"/>
            <a:r>
              <a:rPr lang="en-US" sz="3600" dirty="0">
                <a:solidFill>
                  <a:srgbClr val="396743"/>
                </a:solidFill>
                <a:cs typeface="PT Bold Heading" panose="02010400000000000000" pitchFamily="2" charset="-78"/>
              </a:rPr>
              <a:t>]</a:t>
            </a:r>
            <a:r>
              <a:rPr lang="ar-SA" sz="3600" dirty="0">
                <a:solidFill>
                  <a:srgbClr val="396743"/>
                </a:solidFill>
                <a:cs typeface="PT Bold Heading" panose="02010400000000000000" pitchFamily="2" charset="-78"/>
              </a:rPr>
              <a:t>السجود</a:t>
            </a:r>
            <a:r>
              <a:rPr lang="en-US" sz="3600" dirty="0">
                <a:solidFill>
                  <a:srgbClr val="396743"/>
                </a:solidFill>
                <a:cs typeface="PT Bold Heading" panose="02010400000000000000" pitchFamily="2" charset="-78"/>
              </a:rPr>
              <a:t>[</a:t>
            </a:r>
            <a:r>
              <a:rPr lang="ar-SA" sz="3600" dirty="0">
                <a:solidFill>
                  <a:srgbClr val="396743"/>
                </a:solidFill>
              </a:rPr>
              <a:t> </a:t>
            </a:r>
          </a:p>
        </p:txBody>
      </p:sp>
      <p:sp>
        <p:nvSpPr>
          <p:cNvPr id="2" name="مستطيل: زوايا مستديرة 1">
            <a:extLst>
              <a:ext uri="{FF2B5EF4-FFF2-40B4-BE49-F238E27FC236}">
                <a16:creationId xmlns:a16="http://schemas.microsoft.com/office/drawing/2014/main" id="{FE0F1FF4-CDC6-406A-8A5D-38F2B8D414E6}"/>
              </a:ext>
            </a:extLst>
          </p:cNvPr>
          <p:cNvSpPr/>
          <p:nvPr/>
        </p:nvSpPr>
        <p:spPr>
          <a:xfrm>
            <a:off x="2924175" y="2003212"/>
            <a:ext cx="7886699" cy="3334650"/>
          </a:xfrm>
          <a:prstGeom prst="roundRect">
            <a:avLst/>
          </a:prstGeom>
          <a:solidFill>
            <a:srgbClr val="8793C5"/>
          </a:solidFill>
          <a:ln>
            <a:solidFill>
              <a:srgbClr val="8793C5"/>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ويقول بين السجدتين: رب اغفر لي الواجب مرة والكمال ثلاث .</a:t>
            </a:r>
          </a:p>
          <a:p>
            <a:pPr algn="ctr"/>
            <a:r>
              <a:rPr lang="ar-SA" sz="3000" dirty="0">
                <a:latin typeface="Sakkal Majalla" panose="02000000000000000000" pitchFamily="2" charset="-78"/>
                <a:cs typeface="Sakkal Majalla" panose="02000000000000000000" pitchFamily="2" charset="-78"/>
              </a:rPr>
              <a:t> ويسجد السجدة الثانية كالأولى فيما تقدم من التكبير والتسبيح وغيرهما.</a:t>
            </a:r>
          </a:p>
          <a:p>
            <a:pPr algn="ctr"/>
            <a:r>
              <a:rPr lang="ar-SA" sz="3000" dirty="0">
                <a:latin typeface="Sakkal Majalla" panose="02000000000000000000" pitchFamily="2" charset="-78"/>
                <a:cs typeface="Sakkal Majalla" panose="02000000000000000000" pitchFamily="2" charset="-78"/>
              </a:rPr>
              <a:t> ثم يرفع من السجود مكبرًا ناهضًا على صدور قدميه،</a:t>
            </a:r>
          </a:p>
          <a:p>
            <a:pPr algn="ctr"/>
            <a:r>
              <a:rPr lang="ar-SA" sz="3000" dirty="0">
                <a:latin typeface="Sakkal Majalla" panose="02000000000000000000" pitchFamily="2" charset="-78"/>
                <a:cs typeface="Sakkal Majalla" panose="02000000000000000000" pitchFamily="2" charset="-78"/>
              </a:rPr>
              <a:t>- ولا يجلس للاستراحة- معتمدًا على ركبتيه إن سهل وإلا اعتمد على الأرض، وفي " الغنية " يكره أن يقدم إحدى رجليه.</a:t>
            </a:r>
          </a:p>
        </p:txBody>
      </p:sp>
      <p:sp>
        <p:nvSpPr>
          <p:cNvPr id="4" name="مستطيل 3">
            <a:extLst>
              <a:ext uri="{FF2B5EF4-FFF2-40B4-BE49-F238E27FC236}">
                <a16:creationId xmlns:a16="http://schemas.microsoft.com/office/drawing/2014/main" id="{1563A65D-2D81-4EDF-8348-99F5C2E792E6}"/>
              </a:ext>
            </a:extLst>
          </p:cNvPr>
          <p:cNvSpPr/>
          <p:nvPr/>
        </p:nvSpPr>
        <p:spPr>
          <a:xfrm>
            <a:off x="8527551" y="852757"/>
            <a:ext cx="3092522" cy="1038768"/>
          </a:xfrm>
          <a:prstGeom prst="rect">
            <a:avLst/>
          </a:prstGeom>
          <a:noFill/>
          <a:ln w="19050">
            <a:solidFill>
              <a:srgbClr val="848A98"/>
            </a:solidFill>
            <a:prstDash val="sysDash"/>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pic>
        <p:nvPicPr>
          <p:cNvPr id="7" name="صورة 6" descr="صورة تحتوي على كمبيوتر&#10;&#10;تم إنشاء الوصف تلقائياً">
            <a:extLst>
              <a:ext uri="{FF2B5EF4-FFF2-40B4-BE49-F238E27FC236}">
                <a16:creationId xmlns:a16="http://schemas.microsoft.com/office/drawing/2014/main" id="{63CB850D-EA9B-431D-94F1-8311E9DA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2285100"/>
            <a:ext cx="2771775" cy="305276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8899981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502EB1DC-A346-42CA-A2EE-1F01CC49D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A19E8312-5552-4F8F-97AE-68D33722B15F}"/>
              </a:ext>
            </a:extLst>
          </p:cNvPr>
          <p:cNvSpPr/>
          <p:nvPr/>
        </p:nvSpPr>
        <p:spPr>
          <a:xfrm>
            <a:off x="8548578" y="981417"/>
            <a:ext cx="2968256" cy="893135"/>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الجلسة بين السجدتين</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55326BF6-B01F-499B-BF54-B5AE6BB71FF6}"/>
              </a:ext>
            </a:extLst>
          </p:cNvPr>
          <p:cNvSpPr/>
          <p:nvPr/>
        </p:nvSpPr>
        <p:spPr>
          <a:xfrm>
            <a:off x="8527551" y="852757"/>
            <a:ext cx="3092522" cy="1038768"/>
          </a:xfrm>
          <a:prstGeom prst="rect">
            <a:avLst/>
          </a:prstGeom>
          <a:noFill/>
          <a:ln w="19050">
            <a:solidFill>
              <a:srgbClr val="848A98"/>
            </a:solidFill>
            <a:prstDash val="sysDash"/>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B9C781DB-7A18-422C-858F-C80B4FC09EA1}"/>
              </a:ext>
            </a:extLst>
          </p:cNvPr>
          <p:cNvSpPr/>
          <p:nvPr/>
        </p:nvSpPr>
        <p:spPr>
          <a:xfrm>
            <a:off x="2924175" y="2003212"/>
            <a:ext cx="7886699" cy="3406988"/>
          </a:xfrm>
          <a:prstGeom prst="roundRect">
            <a:avLst/>
          </a:prstGeom>
          <a:solidFill>
            <a:srgbClr val="8793C5"/>
          </a:solidFill>
          <a:ln>
            <a:solidFill>
              <a:srgbClr val="8793C5"/>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a:latin typeface="Sakkal Majalla" panose="02000000000000000000" pitchFamily="2" charset="-78"/>
                <a:cs typeface="Sakkal Majalla" panose="02000000000000000000" pitchFamily="2" charset="-78"/>
              </a:rPr>
              <a:t> ويقول في السجود: سبحان ربي الأعلى على ما تقدم في تسبيح الركوع.</a:t>
            </a:r>
          </a:p>
          <a:p>
            <a:pPr algn="ctr"/>
            <a:r>
              <a:rPr lang="ar-SA" sz="3000">
                <a:latin typeface="Sakkal Majalla" panose="02000000000000000000" pitchFamily="2" charset="-78"/>
                <a:cs typeface="Sakkal Majalla" panose="02000000000000000000" pitchFamily="2" charset="-78"/>
              </a:rPr>
              <a:t> ثم يرفع رأسه إذا فرغ من السجدة مكبرًا </a:t>
            </a:r>
          </a:p>
          <a:p>
            <a:pPr algn="ctr"/>
            <a:r>
              <a:rPr lang="ar-SA" sz="3000">
                <a:latin typeface="Sakkal Majalla" panose="02000000000000000000" pitchFamily="2" charset="-78"/>
                <a:cs typeface="Sakkal Majalla" panose="02000000000000000000" pitchFamily="2" charset="-78"/>
              </a:rPr>
              <a:t>و يجلس: مفترشًا يسراه أي يسرى رجليه ناصبًا يمناه</a:t>
            </a:r>
          </a:p>
          <a:p>
            <a:pPr algn="ctr"/>
            <a:r>
              <a:rPr lang="ar-SA" sz="3000">
                <a:latin typeface="Sakkal Majalla" panose="02000000000000000000" pitchFamily="2" charset="-78"/>
                <a:cs typeface="Sakkal Majalla" panose="02000000000000000000" pitchFamily="2" charset="-78"/>
              </a:rPr>
              <a:t> ويخرجها من تحته ويثني أصابعها نحو القبلة </a:t>
            </a:r>
          </a:p>
          <a:p>
            <a:pPr algn="ctr"/>
            <a:r>
              <a:rPr lang="ar-SA" sz="3000">
                <a:latin typeface="Sakkal Majalla" panose="02000000000000000000" pitchFamily="2" charset="-78"/>
                <a:cs typeface="Sakkal Majalla" panose="02000000000000000000" pitchFamily="2" charset="-78"/>
              </a:rPr>
              <a:t>ويبسط يديه على فخذيه مضمومتي الأصابع.</a:t>
            </a:r>
            <a:endParaRPr lang="ar-SA" sz="3000" dirty="0">
              <a:latin typeface="Sakkal Majalla" panose="02000000000000000000" pitchFamily="2" charset="-78"/>
              <a:cs typeface="Sakkal Majalla" panose="02000000000000000000" pitchFamily="2" charset="-78"/>
            </a:endParaRPr>
          </a:p>
        </p:txBody>
      </p:sp>
      <p:pic>
        <p:nvPicPr>
          <p:cNvPr id="11" name="صورة 10" descr="صورة تحتوي على كمبيوتر&#10;&#10;تم إنشاء الوصف تلقائياً">
            <a:extLst>
              <a:ext uri="{FF2B5EF4-FFF2-40B4-BE49-F238E27FC236}">
                <a16:creationId xmlns:a16="http://schemas.microsoft.com/office/drawing/2014/main" id="{2659068D-9BA6-45F7-AE07-F0514DC29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2285100"/>
            <a:ext cx="2771775" cy="305276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990528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6F8B5F19-1024-477C-8167-9C0D897EF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CD1E0423-5DE5-4D15-B72C-2E091E2F4704}"/>
              </a:ext>
            </a:extLst>
          </p:cNvPr>
          <p:cNvSpPr/>
          <p:nvPr/>
        </p:nvSpPr>
        <p:spPr>
          <a:xfrm>
            <a:off x="8548578" y="981417"/>
            <a:ext cx="2968256" cy="893135"/>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الجلسة بين السجدتين</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1904B868-02E8-40B6-BE5B-6EE3FDEB1B0C}"/>
              </a:ext>
            </a:extLst>
          </p:cNvPr>
          <p:cNvSpPr/>
          <p:nvPr/>
        </p:nvSpPr>
        <p:spPr>
          <a:xfrm>
            <a:off x="8527551" y="852757"/>
            <a:ext cx="3092522" cy="1038768"/>
          </a:xfrm>
          <a:prstGeom prst="rect">
            <a:avLst/>
          </a:prstGeom>
          <a:noFill/>
          <a:ln w="19050">
            <a:solidFill>
              <a:srgbClr val="848A98"/>
            </a:solidFill>
            <a:prstDash val="sysDash"/>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Sakkal Majalla" panose="02000000000000000000" pitchFamily="2" charset="-78"/>
            </a:endParaRPr>
          </a:p>
        </p:txBody>
      </p:sp>
      <p:sp>
        <p:nvSpPr>
          <p:cNvPr id="9" name="مستطيل: زوايا مستديرة 8">
            <a:extLst>
              <a:ext uri="{FF2B5EF4-FFF2-40B4-BE49-F238E27FC236}">
                <a16:creationId xmlns:a16="http://schemas.microsoft.com/office/drawing/2014/main" id="{3F507C3B-51D4-47B4-AFFC-F1A4E56AB002}"/>
              </a:ext>
            </a:extLst>
          </p:cNvPr>
          <p:cNvSpPr/>
          <p:nvPr/>
        </p:nvSpPr>
        <p:spPr>
          <a:xfrm>
            <a:off x="2800350" y="2003212"/>
            <a:ext cx="8086725" cy="3334650"/>
          </a:xfrm>
          <a:prstGeom prst="roundRect">
            <a:avLst/>
          </a:prstGeom>
          <a:solidFill>
            <a:srgbClr val="8793C5"/>
          </a:solidFill>
          <a:ln>
            <a:solidFill>
              <a:srgbClr val="8793C5"/>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ويقول بين السجدتين: رب اغفر لي الواجب مرة والكمال ثلاث .</a:t>
            </a:r>
          </a:p>
          <a:p>
            <a:pPr algn="ctr"/>
            <a:r>
              <a:rPr lang="ar-SA" sz="3000" dirty="0">
                <a:latin typeface="Sakkal Majalla" panose="02000000000000000000" pitchFamily="2" charset="-78"/>
                <a:cs typeface="Sakkal Majalla" panose="02000000000000000000" pitchFamily="2" charset="-78"/>
              </a:rPr>
              <a:t> ويسجد السجدة الثانية كالأولى فيما تقدم من التكبير والتسبيح وغيرهما.</a:t>
            </a:r>
          </a:p>
          <a:p>
            <a:pPr algn="ctr"/>
            <a:r>
              <a:rPr lang="ar-SA" sz="3000" dirty="0">
                <a:latin typeface="Sakkal Majalla" panose="02000000000000000000" pitchFamily="2" charset="-78"/>
                <a:cs typeface="Sakkal Majalla" panose="02000000000000000000" pitchFamily="2" charset="-78"/>
              </a:rPr>
              <a:t> ثم يرفع من السجود مكبرًا ناهضًا على صدور قدميه،</a:t>
            </a:r>
          </a:p>
          <a:p>
            <a:pPr algn="ctr"/>
            <a:r>
              <a:rPr lang="ar-SA" sz="3000" dirty="0">
                <a:latin typeface="Sakkal Majalla" panose="02000000000000000000" pitchFamily="2" charset="-78"/>
                <a:cs typeface="Sakkal Majalla" panose="02000000000000000000" pitchFamily="2" charset="-78"/>
              </a:rPr>
              <a:t>- ولا يجلس للاستراحة- معتمدا على ركبتيه إن سهل وإلا اعتمد على الأرض، وفي " الغنية " يكره أن يقدم إحدى رجليه.</a:t>
            </a:r>
          </a:p>
        </p:txBody>
      </p:sp>
      <p:pic>
        <p:nvPicPr>
          <p:cNvPr id="11" name="صورة 10" descr="صورة تحتوي على كمبيوتر&#10;&#10;تم إنشاء الوصف تلقائياً">
            <a:extLst>
              <a:ext uri="{FF2B5EF4-FFF2-40B4-BE49-F238E27FC236}">
                <a16:creationId xmlns:a16="http://schemas.microsoft.com/office/drawing/2014/main" id="{F3E2F760-F28C-4E08-BF23-4D6DB03D9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2285100"/>
            <a:ext cx="2771775" cy="305276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415813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32B9BF0-BA9B-4B9E-AED3-CFBC76BE7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ربع نص 4">
            <a:extLst>
              <a:ext uri="{FF2B5EF4-FFF2-40B4-BE49-F238E27FC236}">
                <a16:creationId xmlns:a16="http://schemas.microsoft.com/office/drawing/2014/main" id="{08F92F35-A10B-4F66-A770-3A9F6EAF70C1}"/>
              </a:ext>
            </a:extLst>
          </p:cNvPr>
          <p:cNvSpPr txBox="1"/>
          <p:nvPr/>
        </p:nvSpPr>
        <p:spPr>
          <a:xfrm>
            <a:off x="1578795" y="1006868"/>
            <a:ext cx="8839201" cy="4678204"/>
          </a:xfrm>
          <a:custGeom>
            <a:avLst/>
            <a:gdLst>
              <a:gd name="connsiteX0" fmla="*/ 0 w 8839201"/>
              <a:gd name="connsiteY0" fmla="*/ 0 h 4678204"/>
              <a:gd name="connsiteX1" fmla="*/ 8839201 w 8839201"/>
              <a:gd name="connsiteY1" fmla="*/ 0 h 4678204"/>
              <a:gd name="connsiteX2" fmla="*/ 8839201 w 8839201"/>
              <a:gd name="connsiteY2" fmla="*/ 4678204 h 4678204"/>
              <a:gd name="connsiteX3" fmla="*/ 0 w 8839201"/>
              <a:gd name="connsiteY3" fmla="*/ 4678204 h 4678204"/>
              <a:gd name="connsiteX4" fmla="*/ 0 w 8839201"/>
              <a:gd name="connsiteY4" fmla="*/ 0 h 467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1" h="4678204" extrusionOk="0">
                <a:moveTo>
                  <a:pt x="0" y="0"/>
                </a:moveTo>
                <a:cubicBezTo>
                  <a:pt x="1402312" y="166498"/>
                  <a:pt x="6534593" y="-9416"/>
                  <a:pt x="8839201" y="0"/>
                </a:cubicBezTo>
                <a:cubicBezTo>
                  <a:pt x="8795266" y="1786214"/>
                  <a:pt x="8990390" y="3561256"/>
                  <a:pt x="8839201" y="4678204"/>
                </a:cubicBezTo>
                <a:cubicBezTo>
                  <a:pt x="7015954" y="4834922"/>
                  <a:pt x="4115973" y="4608805"/>
                  <a:pt x="0" y="4678204"/>
                </a:cubicBezTo>
                <a:cubicBezTo>
                  <a:pt x="142504" y="3189211"/>
                  <a:pt x="169858" y="574723"/>
                  <a:pt x="0" y="0"/>
                </a:cubicBezTo>
                <a:close/>
              </a:path>
            </a:pathLst>
          </a:custGeom>
          <a:noFill/>
          <a:ln w="19050">
            <a:solidFill>
              <a:srgbClr val="FACACA"/>
            </a:solidFill>
            <a:extLst>
              <a:ext uri="{C807C97D-BFC1-408E-A445-0C87EB9F89A2}">
                <ask:lineSketchStyleProps xmlns:ask="http://schemas.microsoft.com/office/drawing/2018/sketchyshapes" sd="514688415">
                  <a:prstGeom prst="rect">
                    <a:avLst/>
                  </a:prstGeom>
                  <ask:type>
                    <ask:lineSketchCurved/>
                  </ask:type>
                </ask:lineSketchStyleProps>
              </a:ext>
            </a:extLst>
          </a:ln>
        </p:spPr>
        <p:txBody>
          <a:bodyPr wrap="square" rtlCol="1">
            <a:spAutoFit/>
          </a:bodyPr>
          <a:lstStyle/>
          <a:p>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ما تختلف فيه الركعة الثانية عن الأولى</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a:t>
            </a:r>
          </a:p>
          <a:p>
            <a:endParaRPr lang="ar-SA" sz="3000" dirty="0">
              <a:cs typeface="PT Bold Heading" panose="02010400000000000000" pitchFamily="2" charset="-78"/>
            </a:endParaRPr>
          </a:p>
          <a:p>
            <a:r>
              <a:rPr lang="ar-SA" sz="3000" dirty="0">
                <a:latin typeface="Sakkal Majalla" panose="02000000000000000000" pitchFamily="2" charset="-78"/>
                <a:cs typeface="Sakkal Majalla" panose="02000000000000000000" pitchFamily="2" charset="-78"/>
              </a:rPr>
              <a:t>ويصلي الركعة الثانية كذلك أي كالأولى؛</a:t>
            </a:r>
          </a:p>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 ما عدا : </a:t>
            </a:r>
          </a:p>
          <a:p>
            <a:pPr marL="457200" indent="-457200">
              <a:buFont typeface="Courier New" panose="02070309020205020404" pitchFamily="49" charset="0"/>
              <a:buChar char="o"/>
            </a:pPr>
            <a:r>
              <a:rPr lang="ar-SA" sz="3000" dirty="0" err="1">
                <a:latin typeface="Sakkal Majalla" panose="02000000000000000000" pitchFamily="2" charset="-78"/>
                <a:cs typeface="Sakkal Majalla" panose="02000000000000000000" pitchFamily="2" charset="-78"/>
              </a:rPr>
              <a:t>التحريمة</a:t>
            </a:r>
            <a:r>
              <a:rPr lang="ar-SA" sz="3000" dirty="0">
                <a:latin typeface="Sakkal Majalla" panose="02000000000000000000" pitchFamily="2" charset="-78"/>
                <a:cs typeface="Sakkal Majalla" panose="02000000000000000000" pitchFamily="2" charset="-78"/>
              </a:rPr>
              <a:t> أي تكبيرة الإحرام </a:t>
            </a:r>
          </a:p>
          <a:p>
            <a:pPr marL="457200" indent="-457200">
              <a:buFont typeface="Courier New" panose="02070309020205020404" pitchFamily="49" charset="0"/>
              <a:buChar char="o"/>
            </a:pPr>
            <a:r>
              <a:rPr lang="ar-SA" sz="3000" dirty="0">
                <a:latin typeface="Sakkal Majalla" panose="02000000000000000000" pitchFamily="2" charset="-78"/>
                <a:cs typeface="Sakkal Majalla" panose="02000000000000000000" pitchFamily="2" charset="-78"/>
              </a:rPr>
              <a:t>والاستفتاح </a:t>
            </a:r>
          </a:p>
          <a:p>
            <a:pPr marL="457200" indent="-457200">
              <a:buFont typeface="Courier New" panose="02070309020205020404" pitchFamily="49" charset="0"/>
              <a:buChar char="o"/>
            </a:pPr>
            <a:r>
              <a:rPr lang="ar-SA" sz="3000" dirty="0">
                <a:latin typeface="Sakkal Majalla" panose="02000000000000000000" pitchFamily="2" charset="-78"/>
                <a:cs typeface="Sakkal Majalla" panose="02000000000000000000" pitchFamily="2" charset="-78"/>
              </a:rPr>
              <a:t>والتعوذ </a:t>
            </a:r>
          </a:p>
          <a:p>
            <a:pPr marL="457200" indent="-457200">
              <a:buFont typeface="Courier New" panose="02070309020205020404" pitchFamily="49" charset="0"/>
              <a:buChar char="o"/>
            </a:pPr>
            <a:r>
              <a:rPr lang="ar-SA" sz="3000" dirty="0">
                <a:latin typeface="Sakkal Majalla" panose="02000000000000000000" pitchFamily="2" charset="-78"/>
                <a:cs typeface="Sakkal Majalla" panose="02000000000000000000" pitchFamily="2" charset="-78"/>
              </a:rPr>
              <a:t>وتجديد النية</a:t>
            </a:r>
          </a:p>
          <a:p>
            <a:pPr marL="457200" indent="-457200">
              <a:buFont typeface="Wingdings" panose="05000000000000000000" pitchFamily="2" charset="2"/>
              <a:buChar char="§"/>
            </a:pPr>
            <a:r>
              <a:rPr lang="ar-SA" sz="3000" dirty="0">
                <a:latin typeface="Sakkal Majalla" panose="02000000000000000000" pitchFamily="2" charset="-78"/>
                <a:cs typeface="Sakkal Majalla" panose="02000000000000000000" pitchFamily="2" charset="-78"/>
              </a:rPr>
              <a:t> فلا تشرع إلا في الأولى لكن إن لم يتعوذ فيها تعوذ في الثانية.</a:t>
            </a:r>
          </a:p>
          <a:p>
            <a:endParaRPr lang="ar-SA" sz="2800" dirty="0">
              <a:cs typeface="PT Bold Heading" panose="02010400000000000000" pitchFamily="2" charset="-78"/>
            </a:endParaRPr>
          </a:p>
        </p:txBody>
      </p:sp>
    </p:spTree>
    <p:extLst>
      <p:ext uri="{BB962C8B-B14F-4D97-AF65-F5344CB8AC3E}">
        <p14:creationId xmlns:p14="http://schemas.microsoft.com/office/powerpoint/2010/main" val="422096824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2E2353F0-4FA9-40A6-B340-9531B4D89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0" y="0"/>
            <a:ext cx="12192000" cy="6857999"/>
          </a:xfrm>
          <a:prstGeom prst="rect">
            <a:avLst/>
          </a:prstGeom>
        </p:spPr>
      </p:pic>
      <p:sp>
        <p:nvSpPr>
          <p:cNvPr id="5" name="مستطيل 4">
            <a:extLst>
              <a:ext uri="{FF2B5EF4-FFF2-40B4-BE49-F238E27FC236}">
                <a16:creationId xmlns:a16="http://schemas.microsoft.com/office/drawing/2014/main" id="{58199C4B-BA4A-4679-B82F-7E5EC29523D8}"/>
              </a:ext>
            </a:extLst>
          </p:cNvPr>
          <p:cNvSpPr/>
          <p:nvPr/>
        </p:nvSpPr>
        <p:spPr>
          <a:xfrm>
            <a:off x="9622468" y="1763461"/>
            <a:ext cx="2115876" cy="3148781"/>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صفة الجلوس للتشهد الأول</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70A0C8F6-E2BC-4EDB-8CB2-8FC1DC7BF39F}"/>
              </a:ext>
            </a:extLst>
          </p:cNvPr>
          <p:cNvSpPr/>
          <p:nvPr/>
        </p:nvSpPr>
        <p:spPr>
          <a:xfrm>
            <a:off x="3667125" y="1763461"/>
            <a:ext cx="5735656" cy="3148781"/>
          </a:xfrm>
          <a:prstGeom prst="rect">
            <a:avLst/>
          </a:prstGeom>
          <a:solidFill>
            <a:srgbClr val="FACACA"/>
          </a:solidFill>
          <a:ln>
            <a:solidFill>
              <a:srgbClr val="FACACA"/>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ثم بعد فراغه من الركعة الثانية يجلس مفترشًا كجلوسه بين السجدتين ويداه على فخذيه ،</a:t>
            </a:r>
          </a:p>
          <a:p>
            <a:pPr algn="ctr"/>
            <a:r>
              <a:rPr lang="ar-SA" sz="3000" dirty="0">
                <a:latin typeface="Sakkal Majalla" panose="02000000000000000000" pitchFamily="2" charset="-78"/>
                <a:cs typeface="Sakkal Majalla" panose="02000000000000000000" pitchFamily="2" charset="-78"/>
              </a:rPr>
              <a:t> ولا يلقمهما ركبتيه </a:t>
            </a:r>
          </a:p>
        </p:txBody>
      </p:sp>
      <p:sp>
        <p:nvSpPr>
          <p:cNvPr id="27" name="مستطيل 26">
            <a:extLst>
              <a:ext uri="{FF2B5EF4-FFF2-40B4-BE49-F238E27FC236}">
                <a16:creationId xmlns:a16="http://schemas.microsoft.com/office/drawing/2014/main" id="{6BC99DB6-0DE6-4B99-BE32-D13A6152AE4B}"/>
              </a:ext>
            </a:extLst>
          </p:cNvPr>
          <p:cNvSpPr/>
          <p:nvPr/>
        </p:nvSpPr>
        <p:spPr>
          <a:xfrm>
            <a:off x="9242186" y="657225"/>
            <a:ext cx="2224755" cy="600075"/>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PT Bold Heading" panose="02010400000000000000" pitchFamily="2" charset="-78"/>
              </a:rPr>
              <a:t>]</a:t>
            </a:r>
            <a:r>
              <a:rPr lang="ar-SA" sz="3000" dirty="0">
                <a:latin typeface="Sakkal Majalla" panose="02000000000000000000" pitchFamily="2" charset="-78"/>
                <a:cs typeface="PT Bold Heading" panose="02010400000000000000" pitchFamily="2" charset="-78"/>
              </a:rPr>
              <a:t>التشهد الأول</a:t>
            </a:r>
            <a:r>
              <a:rPr lang="en-US" sz="3000" dirty="0">
                <a:latin typeface="Sakkal Majalla" panose="02000000000000000000" pitchFamily="2" charset="-78"/>
                <a:cs typeface="PT Bold Heading" panose="02010400000000000000" pitchFamily="2" charset="-78"/>
              </a:rPr>
              <a:t>[</a:t>
            </a:r>
            <a:r>
              <a:rPr lang="ar-SA" sz="3000" dirty="0">
                <a:latin typeface="Sakkal Majalla" panose="02000000000000000000" pitchFamily="2" charset="-78"/>
                <a:cs typeface="PT Bold Heading" panose="02010400000000000000" pitchFamily="2" charset="-78"/>
              </a:rPr>
              <a:t> </a:t>
            </a:r>
          </a:p>
        </p:txBody>
      </p:sp>
      <p:sp>
        <p:nvSpPr>
          <p:cNvPr id="2" name="مستطيل 1">
            <a:extLst>
              <a:ext uri="{FF2B5EF4-FFF2-40B4-BE49-F238E27FC236}">
                <a16:creationId xmlns:a16="http://schemas.microsoft.com/office/drawing/2014/main" id="{28AF3D38-0B2E-416C-A878-77B303C8790C}"/>
              </a:ext>
            </a:extLst>
          </p:cNvPr>
          <p:cNvSpPr/>
          <p:nvPr/>
        </p:nvSpPr>
        <p:spPr>
          <a:xfrm>
            <a:off x="9131378" y="552450"/>
            <a:ext cx="2335563" cy="733425"/>
          </a:xfrm>
          <a:custGeom>
            <a:avLst/>
            <a:gdLst>
              <a:gd name="connsiteX0" fmla="*/ 0 w 2335563"/>
              <a:gd name="connsiteY0" fmla="*/ 0 h 733425"/>
              <a:gd name="connsiteX1" fmla="*/ 2335563 w 2335563"/>
              <a:gd name="connsiteY1" fmla="*/ 0 h 733425"/>
              <a:gd name="connsiteX2" fmla="*/ 2335563 w 2335563"/>
              <a:gd name="connsiteY2" fmla="*/ 733425 h 733425"/>
              <a:gd name="connsiteX3" fmla="*/ 0 w 2335563"/>
              <a:gd name="connsiteY3" fmla="*/ 733425 h 733425"/>
              <a:gd name="connsiteX4" fmla="*/ 0 w 2335563"/>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63" h="733425" extrusionOk="0">
                <a:moveTo>
                  <a:pt x="0" y="0"/>
                </a:moveTo>
                <a:cubicBezTo>
                  <a:pt x="584985" y="-69504"/>
                  <a:pt x="1861299" y="115419"/>
                  <a:pt x="2335563" y="0"/>
                </a:cubicBezTo>
                <a:cubicBezTo>
                  <a:pt x="2293190" y="122828"/>
                  <a:pt x="2362830" y="556337"/>
                  <a:pt x="2335563" y="733425"/>
                </a:cubicBezTo>
                <a:cubicBezTo>
                  <a:pt x="1446188" y="722968"/>
                  <a:pt x="414292" y="698991"/>
                  <a:pt x="0" y="733425"/>
                </a:cubicBezTo>
                <a:cubicBezTo>
                  <a:pt x="-22348" y="620002"/>
                  <a:pt x="-25889" y="107642"/>
                  <a:pt x="0" y="0"/>
                </a:cubicBezTo>
                <a:close/>
              </a:path>
            </a:pathLst>
          </a:custGeom>
          <a:noFill/>
          <a:ln>
            <a:solidFill>
              <a:srgbClr val="7F7F7F"/>
            </a:solidFill>
            <a:extLst>
              <a:ext uri="{C807C97D-BFC1-408E-A445-0C87EB9F89A2}">
                <ask:lineSketchStyleProps xmlns:ask="http://schemas.microsoft.com/office/drawing/2018/sketchyshapes" sd="2031191285">
                  <a:prstGeom prst="rect">
                    <a:avLst/>
                  </a:prstGeom>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PT Bold Heading" panose="02010400000000000000" pitchFamily="2" charset="-78"/>
            </a:endParaRPr>
          </a:p>
        </p:txBody>
      </p:sp>
      <p:pic>
        <p:nvPicPr>
          <p:cNvPr id="6" name="صورة 5" descr="صورة تحتوي على نص&#10;&#10;تم إنشاء الوصف تلقائياً">
            <a:extLst>
              <a:ext uri="{FF2B5EF4-FFF2-40B4-BE49-F238E27FC236}">
                <a16:creationId xmlns:a16="http://schemas.microsoft.com/office/drawing/2014/main" id="{7D2712C9-78EF-4DDA-8BA9-8466B5E01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43" y="1763461"/>
            <a:ext cx="3455005" cy="347516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4831000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B08E310A-FE63-4A97-96BD-0762661CE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33"/>
            <a:ext cx="12192000" cy="6857999"/>
          </a:xfrm>
          <a:prstGeom prst="rect">
            <a:avLst/>
          </a:prstGeom>
        </p:spPr>
      </p:pic>
      <p:sp>
        <p:nvSpPr>
          <p:cNvPr id="5" name="مستطيل 4">
            <a:extLst>
              <a:ext uri="{FF2B5EF4-FFF2-40B4-BE49-F238E27FC236}">
                <a16:creationId xmlns:a16="http://schemas.microsoft.com/office/drawing/2014/main" id="{F9FBFD7F-8526-426F-A54E-95DA2588F888}"/>
              </a:ext>
            </a:extLst>
          </p:cNvPr>
          <p:cNvSpPr/>
          <p:nvPr/>
        </p:nvSpPr>
        <p:spPr>
          <a:xfrm>
            <a:off x="9234559" y="498562"/>
            <a:ext cx="2251949" cy="625388"/>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PT Bold Heading" panose="02010400000000000000" pitchFamily="2" charset="-78"/>
              </a:rPr>
              <a:t>]</a:t>
            </a:r>
            <a:r>
              <a:rPr lang="ar-SA" sz="3000" dirty="0">
                <a:latin typeface="Sakkal Majalla" panose="02000000000000000000" pitchFamily="2" charset="-78"/>
                <a:cs typeface="PT Bold Heading" panose="02010400000000000000" pitchFamily="2" charset="-78"/>
              </a:rPr>
              <a:t>التشهد الأول</a:t>
            </a:r>
            <a:r>
              <a:rPr lang="en-US" sz="3000" dirty="0">
                <a:latin typeface="Sakkal Majalla" panose="02000000000000000000" pitchFamily="2" charset="-78"/>
                <a:cs typeface="PT Bold Heading" panose="02010400000000000000" pitchFamily="2" charset="-78"/>
              </a:rPr>
              <a:t>[</a:t>
            </a:r>
            <a:r>
              <a:rPr lang="ar-SA" sz="3000" dirty="0">
                <a:latin typeface="Sakkal Majalla" panose="02000000000000000000" pitchFamily="2" charset="-78"/>
                <a:cs typeface="PT Bold Heading" panose="02010400000000000000" pitchFamily="2" charset="-78"/>
              </a:rPr>
              <a:t> </a:t>
            </a:r>
          </a:p>
        </p:txBody>
      </p:sp>
      <p:sp>
        <p:nvSpPr>
          <p:cNvPr id="9" name="مستطيل 8">
            <a:extLst>
              <a:ext uri="{FF2B5EF4-FFF2-40B4-BE49-F238E27FC236}">
                <a16:creationId xmlns:a16="http://schemas.microsoft.com/office/drawing/2014/main" id="{E7C9E124-6A83-4223-A634-B97C092BB874}"/>
              </a:ext>
            </a:extLst>
          </p:cNvPr>
          <p:cNvSpPr/>
          <p:nvPr/>
        </p:nvSpPr>
        <p:spPr>
          <a:xfrm>
            <a:off x="10209547" y="1582471"/>
            <a:ext cx="1424979" cy="3370529"/>
          </a:xfrm>
          <a:prstGeom prst="rect">
            <a:avLst/>
          </a:prstGeom>
        </p:spPr>
        <p:style>
          <a:lnRef idx="1">
            <a:schemeClr val="dk1"/>
          </a:lnRef>
          <a:fillRef idx="0">
            <a:schemeClr val="dk1"/>
          </a:fillRef>
          <a:effectRef idx="0">
            <a:schemeClr val="dk1"/>
          </a:effectRef>
          <a:fontRef idx="minor">
            <a:schemeClr val="tx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صفة أصابع اليد اليمنى واليسرى</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11" name="مستطيل 10">
            <a:extLst>
              <a:ext uri="{FF2B5EF4-FFF2-40B4-BE49-F238E27FC236}">
                <a16:creationId xmlns:a16="http://schemas.microsoft.com/office/drawing/2014/main" id="{535D2BF6-77E6-4430-9AD2-6955A12BD554}"/>
              </a:ext>
            </a:extLst>
          </p:cNvPr>
          <p:cNvSpPr/>
          <p:nvPr/>
        </p:nvSpPr>
        <p:spPr>
          <a:xfrm>
            <a:off x="257175" y="1582472"/>
            <a:ext cx="9694899" cy="4151578"/>
          </a:xfrm>
          <a:prstGeom prst="rect">
            <a:avLst/>
          </a:prstGeom>
          <a:solidFill>
            <a:srgbClr val="FACACA"/>
          </a:solidFill>
          <a:ln>
            <a:solidFill>
              <a:srgbClr val="FACACA"/>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latin typeface="Sakkal Majalla" panose="02000000000000000000" pitchFamily="2" charset="-78"/>
                <a:cs typeface="Sakkal Majalla" panose="02000000000000000000" pitchFamily="2" charset="-78"/>
              </a:rPr>
              <a:t> </a:t>
            </a:r>
            <a:r>
              <a:rPr lang="ar-SA" sz="3000" dirty="0">
                <a:latin typeface="Sakkal Majalla" panose="02000000000000000000" pitchFamily="2" charset="-78"/>
                <a:cs typeface="Sakkal Majalla" panose="02000000000000000000" pitchFamily="2" charset="-78"/>
              </a:rPr>
              <a:t>يجلس مفترشا كجلوسه بين السجدتين ويداه على فخذيه ، ولا يلقمهما ركبتيه,</a:t>
            </a:r>
          </a:p>
          <a:p>
            <a:pPr algn="ctr"/>
            <a:r>
              <a:rPr lang="ar-SA" sz="3000" dirty="0">
                <a:latin typeface="Sakkal Majalla" panose="02000000000000000000" pitchFamily="2" charset="-78"/>
                <a:cs typeface="Sakkal Majalla" panose="02000000000000000000" pitchFamily="2" charset="-78"/>
              </a:rPr>
              <a:t> ويقبض خنصر يده اليمنى وبنصرها </a:t>
            </a:r>
          </a:p>
          <a:p>
            <a:pPr algn="ctr"/>
            <a:r>
              <a:rPr lang="ar-SA" sz="3000" dirty="0">
                <a:latin typeface="Sakkal Majalla" panose="02000000000000000000" pitchFamily="2" charset="-78"/>
                <a:cs typeface="Sakkal Majalla" panose="02000000000000000000" pitchFamily="2" charset="-78"/>
              </a:rPr>
              <a:t>ويحلق إبهامها مع الوسطى بأن يجمع بين رأس الإبهام والوسطى فتشبه الحلقة من حديد ونحوه، ويشير بسبابتها- من غير تحريك- في تشهده ودعائه في الصلاة وغيرها عند ذكر الله تعالى تنبيها على التوحيد،</a:t>
            </a:r>
          </a:p>
          <a:p>
            <a:pPr algn="ctr"/>
            <a:r>
              <a:rPr lang="ar-SA" sz="3000" dirty="0">
                <a:latin typeface="Sakkal Majalla" panose="02000000000000000000" pitchFamily="2" charset="-78"/>
                <a:cs typeface="Sakkal Majalla" panose="02000000000000000000" pitchFamily="2" charset="-78"/>
              </a:rPr>
              <a:t> ويبسط أصابع اليسرى مضمومة إلى القبلة،  ويقول سرًا: التحيات لله أي الألفاظ التي تدل على السلام والملك والبقاء والعظمة لله تعالى أي: مملوكة له أو مختصة به،</a:t>
            </a:r>
          </a:p>
          <a:p>
            <a:pPr algn="ctr"/>
            <a:r>
              <a:rPr lang="ar-SA" sz="3000" dirty="0">
                <a:latin typeface="Sakkal Majalla" panose="02000000000000000000" pitchFamily="2" charset="-78"/>
                <a:cs typeface="Sakkal Majalla" panose="02000000000000000000" pitchFamily="2" charset="-78"/>
              </a:rPr>
              <a:t> والصلوات أي الخمس، أو الرحمة، أو المعبود بها، أو العبادات كلها، أو الأدعية، والطيبات أي الأعمال الصالحة، أو من الكلم </a:t>
            </a:r>
          </a:p>
        </p:txBody>
      </p:sp>
      <p:sp>
        <p:nvSpPr>
          <p:cNvPr id="2" name="مستطيل 1">
            <a:extLst>
              <a:ext uri="{FF2B5EF4-FFF2-40B4-BE49-F238E27FC236}">
                <a16:creationId xmlns:a16="http://schemas.microsoft.com/office/drawing/2014/main" id="{6EB9334E-6C0B-42E7-A2AC-297A5E91276A}"/>
              </a:ext>
            </a:extLst>
          </p:cNvPr>
          <p:cNvSpPr/>
          <p:nvPr/>
        </p:nvSpPr>
        <p:spPr>
          <a:xfrm>
            <a:off x="9150945" y="360729"/>
            <a:ext cx="2335563" cy="763222"/>
          </a:xfrm>
          <a:custGeom>
            <a:avLst/>
            <a:gdLst>
              <a:gd name="connsiteX0" fmla="*/ 0 w 2335563"/>
              <a:gd name="connsiteY0" fmla="*/ 0 h 763222"/>
              <a:gd name="connsiteX1" fmla="*/ 2335563 w 2335563"/>
              <a:gd name="connsiteY1" fmla="*/ 0 h 763222"/>
              <a:gd name="connsiteX2" fmla="*/ 2335563 w 2335563"/>
              <a:gd name="connsiteY2" fmla="*/ 763222 h 763222"/>
              <a:gd name="connsiteX3" fmla="*/ 0 w 2335563"/>
              <a:gd name="connsiteY3" fmla="*/ 763222 h 763222"/>
              <a:gd name="connsiteX4" fmla="*/ 0 w 2335563"/>
              <a:gd name="connsiteY4" fmla="*/ 0 h 76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63" h="763222" extrusionOk="0">
                <a:moveTo>
                  <a:pt x="0" y="0"/>
                </a:moveTo>
                <a:cubicBezTo>
                  <a:pt x="584985" y="-69504"/>
                  <a:pt x="1861299" y="115419"/>
                  <a:pt x="2335563" y="0"/>
                </a:cubicBezTo>
                <a:cubicBezTo>
                  <a:pt x="2295842" y="198323"/>
                  <a:pt x="2288645" y="604694"/>
                  <a:pt x="2335563" y="763222"/>
                </a:cubicBezTo>
                <a:cubicBezTo>
                  <a:pt x="1446188" y="752765"/>
                  <a:pt x="414292" y="728788"/>
                  <a:pt x="0" y="763222"/>
                </a:cubicBezTo>
                <a:cubicBezTo>
                  <a:pt x="1101" y="620486"/>
                  <a:pt x="-33336" y="320805"/>
                  <a:pt x="0" y="0"/>
                </a:cubicBezTo>
                <a:close/>
              </a:path>
            </a:pathLst>
          </a:custGeom>
          <a:noFill/>
          <a:ln>
            <a:solidFill>
              <a:srgbClr val="7F7F7F"/>
            </a:solidFill>
            <a:extLst>
              <a:ext uri="{C807C97D-BFC1-408E-A445-0C87EB9F89A2}">
                <ask:lineSketchStyleProps xmlns:ask="http://schemas.microsoft.com/office/drawing/2018/sketchyshapes" sd="2031191285">
                  <a:prstGeom prst="rect">
                    <a:avLst/>
                  </a:prstGeom>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PT Bold Heading" panose="02010400000000000000" pitchFamily="2" charset="-78"/>
            </a:endParaRPr>
          </a:p>
        </p:txBody>
      </p:sp>
    </p:spTree>
    <p:extLst>
      <p:ext uri="{BB962C8B-B14F-4D97-AF65-F5344CB8AC3E}">
        <p14:creationId xmlns:p14="http://schemas.microsoft.com/office/powerpoint/2010/main" val="21166970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D5BB8926-8750-4AF7-B795-0FAC6DF6C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5DA21092-72D9-476A-898A-3948229A6640}"/>
              </a:ext>
            </a:extLst>
          </p:cNvPr>
          <p:cNvSpPr/>
          <p:nvPr/>
        </p:nvSpPr>
        <p:spPr>
          <a:xfrm>
            <a:off x="9246743" y="541236"/>
            <a:ext cx="2245860" cy="563664"/>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latin typeface="Sakkal Majalla" panose="02000000000000000000" pitchFamily="2" charset="-78"/>
                <a:cs typeface="PT Bold Heading" panose="02010400000000000000" pitchFamily="2" charset="-78"/>
              </a:rPr>
              <a:t>]</a:t>
            </a:r>
            <a:r>
              <a:rPr lang="ar-SA" sz="3000" dirty="0">
                <a:latin typeface="Sakkal Majalla" panose="02000000000000000000" pitchFamily="2" charset="-78"/>
                <a:cs typeface="PT Bold Heading" panose="02010400000000000000" pitchFamily="2" charset="-78"/>
              </a:rPr>
              <a:t>التشهد الأول</a:t>
            </a:r>
            <a:r>
              <a:rPr lang="en-US" sz="3000" dirty="0">
                <a:latin typeface="Sakkal Majalla" panose="02000000000000000000" pitchFamily="2" charset="-78"/>
                <a:cs typeface="PT Bold Heading" panose="02010400000000000000" pitchFamily="2" charset="-78"/>
              </a:rPr>
              <a:t>[</a:t>
            </a:r>
            <a:r>
              <a:rPr lang="ar-SA" sz="3000" dirty="0">
                <a:latin typeface="Sakkal Majalla" panose="02000000000000000000" pitchFamily="2" charset="-78"/>
                <a:cs typeface="PT Bold Heading" panose="02010400000000000000" pitchFamily="2" charset="-78"/>
              </a:rPr>
              <a:t> </a:t>
            </a:r>
          </a:p>
        </p:txBody>
      </p:sp>
      <p:sp>
        <p:nvSpPr>
          <p:cNvPr id="7" name="مستطيل 6">
            <a:extLst>
              <a:ext uri="{FF2B5EF4-FFF2-40B4-BE49-F238E27FC236}">
                <a16:creationId xmlns:a16="http://schemas.microsoft.com/office/drawing/2014/main" id="{0588E926-AF03-4077-90B3-35A364D89CCB}"/>
              </a:ext>
            </a:extLst>
          </p:cNvPr>
          <p:cNvSpPr/>
          <p:nvPr/>
        </p:nvSpPr>
        <p:spPr>
          <a:xfrm>
            <a:off x="9570995" y="1647826"/>
            <a:ext cx="1988288" cy="3295650"/>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المراد بالنبي في الاصطلاح</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 </a:t>
            </a:r>
          </a:p>
        </p:txBody>
      </p:sp>
      <p:sp>
        <p:nvSpPr>
          <p:cNvPr id="9" name="مستطيل 8">
            <a:extLst>
              <a:ext uri="{FF2B5EF4-FFF2-40B4-BE49-F238E27FC236}">
                <a16:creationId xmlns:a16="http://schemas.microsoft.com/office/drawing/2014/main" id="{7D630535-B3BC-4703-B699-F5871AC66E76}"/>
              </a:ext>
            </a:extLst>
          </p:cNvPr>
          <p:cNvSpPr/>
          <p:nvPr/>
        </p:nvSpPr>
        <p:spPr>
          <a:xfrm>
            <a:off x="508130" y="1650538"/>
            <a:ext cx="8969245" cy="4426412"/>
          </a:xfrm>
          <a:prstGeom prst="rect">
            <a:avLst/>
          </a:prstGeom>
          <a:solidFill>
            <a:srgbClr val="FACACA"/>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السلام أي: اسم السلام وهو الله،</a:t>
            </a:r>
          </a:p>
          <a:p>
            <a:pPr algn="ctr"/>
            <a:r>
              <a:rPr lang="ar-SA" sz="3000" dirty="0">
                <a:latin typeface="Sakkal Majalla" panose="02000000000000000000" pitchFamily="2" charset="-78"/>
                <a:cs typeface="Sakkal Majalla" panose="02000000000000000000" pitchFamily="2" charset="-78"/>
              </a:rPr>
              <a:t> أو سلام الله عليك أيها النبي بالهمز من النبأ؛ لأنه يخبر عن الله وبلا همز إما تسهيلا، أو من النبوة، وهي: الرفعة وهو من ظهرت المعجزات على يده ورحمة الله وبركاته جمع بركة، وهي: النماء والزيادة السلام علينا أي :على الحاضرين من الإمام والمأموم</a:t>
            </a:r>
          </a:p>
          <a:p>
            <a:pPr algn="ctr"/>
            <a:r>
              <a:rPr lang="ar-SA" sz="3000" dirty="0">
                <a:latin typeface="Sakkal Majalla" panose="02000000000000000000" pitchFamily="2" charset="-78"/>
                <a:cs typeface="Sakkal Majalla" panose="02000000000000000000" pitchFamily="2" charset="-78"/>
              </a:rPr>
              <a:t> والملائكة وعلى عباد الله الصالحين جمع صالح وهو القائم بما عليه من حقوق الله وحقوق عباده. </a:t>
            </a:r>
          </a:p>
          <a:p>
            <a:pPr algn="ctr"/>
            <a:r>
              <a:rPr lang="ar-SA" sz="3000" dirty="0">
                <a:latin typeface="Sakkal Majalla" panose="02000000000000000000" pitchFamily="2" charset="-78"/>
                <a:cs typeface="Sakkal Majalla" panose="02000000000000000000" pitchFamily="2" charset="-78"/>
              </a:rPr>
              <a:t>وقيل: المكثر من العمل الصالح، ويدخل فيه النساء، ومن لم يشاركه في الصلاة،</a:t>
            </a:r>
          </a:p>
          <a:p>
            <a:pPr algn="ctr"/>
            <a:r>
              <a:rPr lang="ar-SA" sz="3000" dirty="0">
                <a:latin typeface="Sakkal Majalla" panose="02000000000000000000" pitchFamily="2" charset="-78"/>
                <a:cs typeface="Sakkal Majalla" panose="02000000000000000000" pitchFamily="2" charset="-78"/>
              </a:rPr>
              <a:t> أشهد أن لا إله إلا الله أي :أخبر بأني قاطع بالوحدانية</a:t>
            </a:r>
          </a:p>
          <a:p>
            <a:pPr algn="ctr"/>
            <a:r>
              <a:rPr lang="ar-SA" sz="3000" dirty="0">
                <a:latin typeface="Sakkal Majalla" panose="02000000000000000000" pitchFamily="2" charset="-78"/>
                <a:cs typeface="Sakkal Majalla" panose="02000000000000000000" pitchFamily="2" charset="-78"/>
              </a:rPr>
              <a:t> وأشهد أن محمدًا عبده ورسوله المرسل إلى الناس كافة. هذا التشهد الأول علمه النبي - صَلَّى اللَّهُ عَلَيْهِ وَسَلَّمَ - ابن مسعود وهو في " الصحيحين "،</a:t>
            </a:r>
          </a:p>
        </p:txBody>
      </p:sp>
      <p:sp>
        <p:nvSpPr>
          <p:cNvPr id="4" name="مستطيل 3">
            <a:extLst>
              <a:ext uri="{FF2B5EF4-FFF2-40B4-BE49-F238E27FC236}">
                <a16:creationId xmlns:a16="http://schemas.microsoft.com/office/drawing/2014/main" id="{9647893E-AF6C-4F9E-8661-0120B640752F}"/>
              </a:ext>
            </a:extLst>
          </p:cNvPr>
          <p:cNvSpPr/>
          <p:nvPr/>
        </p:nvSpPr>
        <p:spPr>
          <a:xfrm>
            <a:off x="9108424" y="381001"/>
            <a:ext cx="2335563" cy="716813"/>
          </a:xfrm>
          <a:custGeom>
            <a:avLst/>
            <a:gdLst>
              <a:gd name="connsiteX0" fmla="*/ 0 w 2335563"/>
              <a:gd name="connsiteY0" fmla="*/ 0 h 716813"/>
              <a:gd name="connsiteX1" fmla="*/ 2335563 w 2335563"/>
              <a:gd name="connsiteY1" fmla="*/ 0 h 716813"/>
              <a:gd name="connsiteX2" fmla="*/ 2335563 w 2335563"/>
              <a:gd name="connsiteY2" fmla="*/ 716813 h 716813"/>
              <a:gd name="connsiteX3" fmla="*/ 0 w 2335563"/>
              <a:gd name="connsiteY3" fmla="*/ 716813 h 716813"/>
              <a:gd name="connsiteX4" fmla="*/ 0 w 2335563"/>
              <a:gd name="connsiteY4" fmla="*/ 0 h 716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63" h="716813" extrusionOk="0">
                <a:moveTo>
                  <a:pt x="0" y="0"/>
                </a:moveTo>
                <a:cubicBezTo>
                  <a:pt x="584985" y="-69504"/>
                  <a:pt x="1861299" y="115419"/>
                  <a:pt x="2335563" y="0"/>
                </a:cubicBezTo>
                <a:cubicBezTo>
                  <a:pt x="2366342" y="327600"/>
                  <a:pt x="2387191" y="478967"/>
                  <a:pt x="2335563" y="716813"/>
                </a:cubicBezTo>
                <a:cubicBezTo>
                  <a:pt x="1446188" y="706356"/>
                  <a:pt x="414292" y="682379"/>
                  <a:pt x="0" y="716813"/>
                </a:cubicBezTo>
                <a:cubicBezTo>
                  <a:pt x="-2955" y="472417"/>
                  <a:pt x="-48677" y="129161"/>
                  <a:pt x="0" y="0"/>
                </a:cubicBezTo>
                <a:close/>
              </a:path>
            </a:pathLst>
          </a:custGeom>
          <a:noFill/>
          <a:ln>
            <a:solidFill>
              <a:srgbClr val="7F7F7F"/>
            </a:solidFill>
            <a:extLst>
              <a:ext uri="{C807C97D-BFC1-408E-A445-0C87EB9F89A2}">
                <ask:lineSketchStyleProps xmlns:ask="http://schemas.microsoft.com/office/drawing/2018/sketchyshapes" sd="2031191285">
                  <a:prstGeom prst="rect">
                    <a:avLst/>
                  </a:prstGeom>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PT Bold Heading" panose="02010400000000000000" pitchFamily="2" charset="-78"/>
            </a:endParaRPr>
          </a:p>
        </p:txBody>
      </p:sp>
    </p:spTree>
    <p:extLst>
      <p:ext uri="{BB962C8B-B14F-4D97-AF65-F5344CB8AC3E}">
        <p14:creationId xmlns:p14="http://schemas.microsoft.com/office/powerpoint/2010/main" val="33317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27109" y="0"/>
            <a:ext cx="12192000" cy="6858000"/>
          </a:xfrm>
          <a:prstGeom prst="rect">
            <a:avLst/>
          </a:prstGeom>
        </p:spPr>
      </p:pic>
      <p:sp>
        <p:nvSpPr>
          <p:cNvPr id="2" name="مخطط انسيابي: معالجة متعاقبة 1">
            <a:extLst>
              <a:ext uri="{FF2B5EF4-FFF2-40B4-BE49-F238E27FC236}">
                <a16:creationId xmlns:a16="http://schemas.microsoft.com/office/drawing/2014/main" id="{A893FE61-0164-4ED7-8670-A385088D5891}"/>
              </a:ext>
            </a:extLst>
          </p:cNvPr>
          <p:cNvSpPr/>
          <p:nvPr/>
        </p:nvSpPr>
        <p:spPr>
          <a:xfrm>
            <a:off x="3818618" y="643776"/>
            <a:ext cx="5582602" cy="720080"/>
          </a:xfrm>
          <a:prstGeom prst="flowChartAlternateProcess">
            <a:avLst/>
          </a:prstGeom>
          <a:solidFill>
            <a:srgbClr val="FCBF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الأسئلة </a:t>
            </a:r>
            <a:endParaRPr lang="ar-SA" sz="3000" dirty="0">
              <a:solidFill>
                <a:schemeClr val="tx1"/>
              </a:solidFill>
              <a:latin typeface="Sakkal Majalla" pitchFamily="2" charset="-78"/>
              <a:cs typeface="Sakkal Majalla" pitchFamily="2" charset="-78"/>
            </a:endParaRPr>
          </a:p>
        </p:txBody>
      </p:sp>
      <p:graphicFrame>
        <p:nvGraphicFramePr>
          <p:cNvPr id="4" name="جدول 4">
            <a:extLst>
              <a:ext uri="{FF2B5EF4-FFF2-40B4-BE49-F238E27FC236}">
                <a16:creationId xmlns:a16="http://schemas.microsoft.com/office/drawing/2014/main" id="{10FE5156-8E82-4F9B-9F61-2FA5920BE669}"/>
              </a:ext>
            </a:extLst>
          </p:cNvPr>
          <p:cNvGraphicFramePr>
            <a:graphicFrameLocks noGrp="1"/>
          </p:cNvGraphicFramePr>
          <p:nvPr>
            <p:extLst>
              <p:ext uri="{D42A27DB-BD31-4B8C-83A1-F6EECF244321}">
                <p14:modId xmlns:p14="http://schemas.microsoft.com/office/powerpoint/2010/main" val="1309710575"/>
              </p:ext>
            </p:extLst>
          </p:nvPr>
        </p:nvGraphicFramePr>
        <p:xfrm>
          <a:off x="2898775" y="2321957"/>
          <a:ext cx="8128000" cy="1645920"/>
        </p:xfrm>
        <a:graphic>
          <a:graphicData uri="http://schemas.openxmlformats.org/drawingml/2006/table">
            <a:tbl>
              <a:tblPr rtl="1" firstRow="1" bandRow="1">
                <a:tableStyleId>{BDBED569-4797-4DF1-A0F4-6AAB3CD982D8}</a:tableStyleId>
              </a:tblPr>
              <a:tblGrid>
                <a:gridCol w="6550025">
                  <a:extLst>
                    <a:ext uri="{9D8B030D-6E8A-4147-A177-3AD203B41FA5}">
                      <a16:colId xmlns:a16="http://schemas.microsoft.com/office/drawing/2014/main" val="3202632900"/>
                    </a:ext>
                  </a:extLst>
                </a:gridCol>
                <a:gridCol w="1577975">
                  <a:extLst>
                    <a:ext uri="{9D8B030D-6E8A-4147-A177-3AD203B41FA5}">
                      <a16:colId xmlns:a16="http://schemas.microsoft.com/office/drawing/2014/main" val="2681463710"/>
                    </a:ext>
                  </a:extLst>
                </a:gridCol>
              </a:tblGrid>
              <a:tr h="370840">
                <a:tc>
                  <a:txBody>
                    <a:bodyPr/>
                    <a:lstStyle/>
                    <a:p>
                      <a:pPr rtl="1"/>
                      <a:r>
                        <a:rPr lang="ar-SA" sz="3000" b="0" dirty="0">
                          <a:solidFill>
                            <a:schemeClr val="tx1"/>
                          </a:solidFill>
                          <a:latin typeface="Sakkal Majalla" panose="02000000000000000000" pitchFamily="2" charset="-78"/>
                          <a:cs typeface="Sakkal Majalla" panose="02000000000000000000" pitchFamily="2" charset="-78"/>
                        </a:rPr>
                        <a:t>الصلاة في اللغة الدعاء </a:t>
                      </a:r>
                    </a:p>
                  </a:txBody>
                  <a:tcPr/>
                </a:tc>
                <a:tc>
                  <a:txBody>
                    <a:bodyPr/>
                    <a:lstStyle/>
                    <a:p>
                      <a:pPr rtl="1"/>
                      <a:endParaRPr lang="ar-SA" sz="3000">
                        <a:solidFill>
                          <a:schemeClr val="tx1"/>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899942188"/>
                  </a:ext>
                </a:extLst>
              </a:tr>
              <a:tr h="370840">
                <a:tc>
                  <a:txBody>
                    <a:bodyPr/>
                    <a:lstStyle/>
                    <a:p>
                      <a:pPr rtl="1"/>
                      <a:r>
                        <a:rPr lang="ar-SA" sz="3000" dirty="0">
                          <a:solidFill>
                            <a:schemeClr val="tx1"/>
                          </a:solidFill>
                          <a:latin typeface="Sakkal Majalla" panose="02000000000000000000" pitchFamily="2" charset="-78"/>
                          <a:cs typeface="Sakkal Majalla" panose="02000000000000000000" pitchFamily="2" charset="-78"/>
                        </a:rPr>
                        <a:t>تجب الصلاة على المجنون </a:t>
                      </a:r>
                    </a:p>
                  </a:txBody>
                  <a:tcPr/>
                </a:tc>
                <a:tc>
                  <a:txBody>
                    <a:bodyPr/>
                    <a:lstStyle/>
                    <a:p>
                      <a:pPr rtl="1"/>
                      <a:endParaRPr lang="ar-SA" sz="3000">
                        <a:solidFill>
                          <a:schemeClr val="tx1"/>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4061076317"/>
                  </a:ext>
                </a:extLst>
              </a:tr>
              <a:tr h="370840">
                <a:tc>
                  <a:txBody>
                    <a:bodyPr/>
                    <a:lstStyle/>
                    <a:p>
                      <a:pPr rtl="1"/>
                      <a:r>
                        <a:rPr lang="ar-SA" sz="3000" dirty="0">
                          <a:solidFill>
                            <a:schemeClr val="tx1"/>
                          </a:solidFill>
                          <a:latin typeface="Sakkal Majalla" panose="02000000000000000000" pitchFamily="2" charset="-78"/>
                          <a:cs typeface="Sakkal Majalla" panose="02000000000000000000" pitchFamily="2" charset="-78"/>
                        </a:rPr>
                        <a:t>حكم من جحد وجوب الصلاة انه كفر </a:t>
                      </a:r>
                    </a:p>
                  </a:txBody>
                  <a:tcPr/>
                </a:tc>
                <a:tc>
                  <a:txBody>
                    <a:bodyPr/>
                    <a:lstStyle/>
                    <a:p>
                      <a:pPr rtl="1"/>
                      <a:endParaRPr lang="ar-SA" sz="3000" dirty="0">
                        <a:solidFill>
                          <a:schemeClr val="tx1"/>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94249595"/>
                  </a:ext>
                </a:extLst>
              </a:tr>
            </a:tbl>
          </a:graphicData>
        </a:graphic>
      </p:graphicFrame>
      <p:sp>
        <p:nvSpPr>
          <p:cNvPr id="6" name="مربع نص 5">
            <a:extLst>
              <a:ext uri="{FF2B5EF4-FFF2-40B4-BE49-F238E27FC236}">
                <a16:creationId xmlns:a16="http://schemas.microsoft.com/office/drawing/2014/main" id="{7354C3E5-ADE4-4E63-906D-25D752BC2B99}"/>
              </a:ext>
            </a:extLst>
          </p:cNvPr>
          <p:cNvSpPr txBox="1"/>
          <p:nvPr/>
        </p:nvSpPr>
        <p:spPr>
          <a:xfrm>
            <a:off x="5334000" y="1675252"/>
            <a:ext cx="5810250"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ضع علامة              أو            :</a:t>
            </a:r>
          </a:p>
        </p:txBody>
      </p:sp>
      <p:pic>
        <p:nvPicPr>
          <p:cNvPr id="7" name="رسم 6" descr="إغلاق">
            <a:extLst>
              <a:ext uri="{FF2B5EF4-FFF2-40B4-BE49-F238E27FC236}">
                <a16:creationId xmlns:a16="http://schemas.microsoft.com/office/drawing/2014/main" id="{AEB7E1AD-828A-406F-B438-B7EF2E8D4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654" y="1666131"/>
            <a:ext cx="630942" cy="630942"/>
          </a:xfrm>
          <a:prstGeom prst="rect">
            <a:avLst/>
          </a:prstGeom>
        </p:spPr>
      </p:pic>
      <p:pic>
        <p:nvPicPr>
          <p:cNvPr id="9" name="رسم 8" descr="علامة تحديد">
            <a:extLst>
              <a:ext uri="{FF2B5EF4-FFF2-40B4-BE49-F238E27FC236}">
                <a16:creationId xmlns:a16="http://schemas.microsoft.com/office/drawing/2014/main" id="{03833F76-855D-420F-96E0-9FE237575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79783" y="1666131"/>
            <a:ext cx="630942" cy="630942"/>
          </a:xfrm>
          <a:prstGeom prst="rect">
            <a:avLst/>
          </a:prstGeom>
        </p:spPr>
      </p:pic>
    </p:spTree>
    <p:extLst>
      <p:ext uri="{BB962C8B-B14F-4D97-AF65-F5344CB8AC3E}">
        <p14:creationId xmlns:p14="http://schemas.microsoft.com/office/powerpoint/2010/main" val="20425762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56383DC1-5B40-4834-8E87-5D0080417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 y="-42530"/>
            <a:ext cx="12192000" cy="6857999"/>
          </a:xfrm>
          <a:prstGeom prst="rect">
            <a:avLst/>
          </a:prstGeom>
        </p:spPr>
      </p:pic>
      <p:sp>
        <p:nvSpPr>
          <p:cNvPr id="14" name="مستطيل 13">
            <a:extLst>
              <a:ext uri="{FF2B5EF4-FFF2-40B4-BE49-F238E27FC236}">
                <a16:creationId xmlns:a16="http://schemas.microsoft.com/office/drawing/2014/main" id="{B6FBE5D8-4EAB-4C6C-834C-CFC330B5E18F}"/>
              </a:ext>
            </a:extLst>
          </p:cNvPr>
          <p:cNvSpPr/>
          <p:nvPr/>
        </p:nvSpPr>
        <p:spPr>
          <a:xfrm>
            <a:off x="9592550" y="1714166"/>
            <a:ext cx="1777044" cy="3143305"/>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ما يقال في التشهد الأخير</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 </a:t>
            </a:r>
          </a:p>
        </p:txBody>
      </p:sp>
      <p:sp>
        <p:nvSpPr>
          <p:cNvPr id="16" name="مستطيل 15">
            <a:extLst>
              <a:ext uri="{FF2B5EF4-FFF2-40B4-BE49-F238E27FC236}">
                <a16:creationId xmlns:a16="http://schemas.microsoft.com/office/drawing/2014/main" id="{91287A1D-14BA-4531-A088-260AB54DDAA5}"/>
              </a:ext>
            </a:extLst>
          </p:cNvPr>
          <p:cNvSpPr/>
          <p:nvPr/>
        </p:nvSpPr>
        <p:spPr>
          <a:xfrm>
            <a:off x="2657475" y="1714166"/>
            <a:ext cx="6786221" cy="3790971"/>
          </a:xfrm>
          <a:prstGeom prst="rect">
            <a:avLst/>
          </a:prstGeom>
          <a:solidFill>
            <a:srgbClr val="87A4D8"/>
          </a:solidFill>
          <a:ln>
            <a:solidFill>
              <a:srgbClr val="87A4D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ثم يقول في التشهد الذي يعقبه السلام: اللهم صل على محمد وعلى آل محمد كما صليت على آل إبراهيم إنك حميد مجيد، وبارك على محمد وعلى آل محمد كما باركت على آل إبراهيم إنك حميد مجيد</a:t>
            </a:r>
          </a:p>
          <a:p>
            <a:pPr algn="ctr"/>
            <a:r>
              <a:rPr lang="ar-SA" sz="3000" dirty="0">
                <a:latin typeface="Sakkal Majalla" panose="02000000000000000000" pitchFamily="2" charset="-78"/>
                <a:cs typeface="Sakkal Majalla" panose="02000000000000000000" pitchFamily="2" charset="-78"/>
              </a:rPr>
              <a:t> لأمره - صَلَّى اللَّهُ عَلَيْهِ وَسَلَّمَ - بذلك في المتفق عليه من حديث كعب بن عجرة. </a:t>
            </a:r>
          </a:p>
          <a:p>
            <a:pPr algn="ctr"/>
            <a:r>
              <a:rPr lang="ar-SA" sz="3000" dirty="0">
                <a:latin typeface="Sakkal Majalla" panose="02000000000000000000" pitchFamily="2" charset="-78"/>
                <a:cs typeface="Sakkal Majalla" panose="02000000000000000000" pitchFamily="2" charset="-78"/>
              </a:rPr>
              <a:t>ولا يجزئ لو أبدل آل بأهل  ولا تقديم الصلاة على التشهد</a:t>
            </a:r>
            <a:r>
              <a:rPr lang="ar-SA" sz="2000" dirty="0">
                <a:latin typeface="Sakkal Majalla" panose="02000000000000000000" pitchFamily="2" charset="-78"/>
                <a:cs typeface="Sakkal Majalla" panose="02000000000000000000" pitchFamily="2" charset="-78"/>
              </a:rPr>
              <a:t>.</a:t>
            </a:r>
          </a:p>
        </p:txBody>
      </p:sp>
      <p:sp>
        <p:nvSpPr>
          <p:cNvPr id="18" name="مستطيل 17">
            <a:extLst>
              <a:ext uri="{FF2B5EF4-FFF2-40B4-BE49-F238E27FC236}">
                <a16:creationId xmlns:a16="http://schemas.microsoft.com/office/drawing/2014/main" id="{FF48D5E9-A40A-4B37-B5FA-F13A4144ADB4}"/>
              </a:ext>
            </a:extLst>
          </p:cNvPr>
          <p:cNvSpPr/>
          <p:nvPr/>
        </p:nvSpPr>
        <p:spPr>
          <a:xfrm>
            <a:off x="9197152" y="531120"/>
            <a:ext cx="2270106" cy="573780"/>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2800" dirty="0">
                <a:latin typeface="Sakkal Majalla" panose="02000000000000000000" pitchFamily="2" charset="-78"/>
                <a:cs typeface="PT Bold Heading" panose="02010400000000000000" pitchFamily="2" charset="-78"/>
              </a:rPr>
              <a:t>]</a:t>
            </a:r>
            <a:r>
              <a:rPr lang="ar-SA" sz="2800" dirty="0">
                <a:latin typeface="Sakkal Majalla" panose="02000000000000000000" pitchFamily="2" charset="-78"/>
                <a:cs typeface="PT Bold Heading" panose="02010400000000000000" pitchFamily="2" charset="-78"/>
              </a:rPr>
              <a:t>التشهد الأخير</a:t>
            </a:r>
            <a:r>
              <a:rPr lang="en-US" sz="2800" dirty="0">
                <a:latin typeface="Sakkal Majalla" panose="02000000000000000000" pitchFamily="2" charset="-78"/>
                <a:cs typeface="PT Bold Heading" panose="02010400000000000000" pitchFamily="2" charset="-78"/>
              </a:rPr>
              <a:t>[</a:t>
            </a:r>
            <a:r>
              <a:rPr lang="ar-SA" sz="2800" dirty="0">
                <a:latin typeface="Sakkal Majalla" panose="02000000000000000000" pitchFamily="2" charset="-78"/>
                <a:cs typeface="PT Bold Heading" panose="02010400000000000000" pitchFamily="2" charset="-78"/>
              </a:rPr>
              <a:t> </a:t>
            </a:r>
          </a:p>
        </p:txBody>
      </p:sp>
      <p:sp>
        <p:nvSpPr>
          <p:cNvPr id="2" name="مستطيل 1">
            <a:extLst>
              <a:ext uri="{FF2B5EF4-FFF2-40B4-BE49-F238E27FC236}">
                <a16:creationId xmlns:a16="http://schemas.microsoft.com/office/drawing/2014/main" id="{A421B148-5353-4556-8DEE-05A39CFAD4E3}"/>
              </a:ext>
            </a:extLst>
          </p:cNvPr>
          <p:cNvSpPr/>
          <p:nvPr/>
        </p:nvSpPr>
        <p:spPr>
          <a:xfrm>
            <a:off x="9108424" y="403834"/>
            <a:ext cx="2335563" cy="722555"/>
          </a:xfrm>
          <a:custGeom>
            <a:avLst/>
            <a:gdLst>
              <a:gd name="connsiteX0" fmla="*/ 0 w 2335563"/>
              <a:gd name="connsiteY0" fmla="*/ 0 h 722555"/>
              <a:gd name="connsiteX1" fmla="*/ 2335563 w 2335563"/>
              <a:gd name="connsiteY1" fmla="*/ 0 h 722555"/>
              <a:gd name="connsiteX2" fmla="*/ 2335563 w 2335563"/>
              <a:gd name="connsiteY2" fmla="*/ 722555 h 722555"/>
              <a:gd name="connsiteX3" fmla="*/ 0 w 2335563"/>
              <a:gd name="connsiteY3" fmla="*/ 722555 h 722555"/>
              <a:gd name="connsiteX4" fmla="*/ 0 w 2335563"/>
              <a:gd name="connsiteY4" fmla="*/ 0 h 722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63" h="722555" extrusionOk="0">
                <a:moveTo>
                  <a:pt x="0" y="0"/>
                </a:moveTo>
                <a:cubicBezTo>
                  <a:pt x="584985" y="-69504"/>
                  <a:pt x="1861299" y="115419"/>
                  <a:pt x="2335563" y="0"/>
                </a:cubicBezTo>
                <a:cubicBezTo>
                  <a:pt x="2384599" y="313813"/>
                  <a:pt x="2365926" y="542577"/>
                  <a:pt x="2335563" y="722555"/>
                </a:cubicBezTo>
                <a:cubicBezTo>
                  <a:pt x="1446188" y="712098"/>
                  <a:pt x="414292" y="688121"/>
                  <a:pt x="0" y="722555"/>
                </a:cubicBezTo>
                <a:cubicBezTo>
                  <a:pt x="-63302" y="440990"/>
                  <a:pt x="-2136" y="156653"/>
                  <a:pt x="0" y="0"/>
                </a:cubicBezTo>
                <a:close/>
              </a:path>
            </a:pathLst>
          </a:custGeom>
          <a:noFill/>
          <a:ln>
            <a:solidFill>
              <a:srgbClr val="7F7F7F"/>
            </a:solidFill>
            <a:extLst>
              <a:ext uri="{C807C97D-BFC1-408E-A445-0C87EB9F89A2}">
                <ask:lineSketchStyleProps xmlns:ask="http://schemas.microsoft.com/office/drawing/2018/sketchyshapes" sd="2031191285">
                  <a:prstGeom prst="rect">
                    <a:avLst/>
                  </a:prstGeom>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PT Bold Heading" panose="02010400000000000000" pitchFamily="2" charset="-78"/>
            </a:endParaRPr>
          </a:p>
        </p:txBody>
      </p:sp>
      <p:pic>
        <p:nvPicPr>
          <p:cNvPr id="5" name="صورة 4">
            <a:extLst>
              <a:ext uri="{FF2B5EF4-FFF2-40B4-BE49-F238E27FC236}">
                <a16:creationId xmlns:a16="http://schemas.microsoft.com/office/drawing/2014/main" id="{1B133E61-841F-4ABD-B663-4D3CC2E2A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9" y="2000529"/>
            <a:ext cx="2567329" cy="285694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6926726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1244607E-4517-4220-8946-D105217B8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E66714C1-D0B9-4971-B5F2-1F4A38A2F440}"/>
              </a:ext>
            </a:extLst>
          </p:cNvPr>
          <p:cNvSpPr/>
          <p:nvPr/>
        </p:nvSpPr>
        <p:spPr>
          <a:xfrm>
            <a:off x="9346019" y="604636"/>
            <a:ext cx="2270106" cy="597819"/>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2800" dirty="0">
                <a:latin typeface="Sakkal Majalla" panose="02000000000000000000" pitchFamily="2" charset="-78"/>
                <a:cs typeface="PT Bold Heading" panose="02010400000000000000" pitchFamily="2" charset="-78"/>
              </a:rPr>
              <a:t>]</a:t>
            </a:r>
            <a:r>
              <a:rPr lang="ar-SA" sz="2800" dirty="0">
                <a:latin typeface="Sakkal Majalla" panose="02000000000000000000" pitchFamily="2" charset="-78"/>
                <a:cs typeface="PT Bold Heading" panose="02010400000000000000" pitchFamily="2" charset="-78"/>
              </a:rPr>
              <a:t>التشهد الأخير</a:t>
            </a:r>
            <a:r>
              <a:rPr lang="en-US" sz="2800" dirty="0">
                <a:latin typeface="Sakkal Majalla" panose="02000000000000000000" pitchFamily="2" charset="-78"/>
                <a:cs typeface="PT Bold Heading" panose="02010400000000000000" pitchFamily="2" charset="-78"/>
              </a:rPr>
              <a:t>[</a:t>
            </a:r>
            <a:r>
              <a:rPr lang="ar-SA" sz="2800" dirty="0">
                <a:latin typeface="Sakkal Majalla" panose="02000000000000000000" pitchFamily="2" charset="-78"/>
                <a:cs typeface="PT Bold Heading" panose="02010400000000000000" pitchFamily="2" charset="-78"/>
              </a:rPr>
              <a:t> </a:t>
            </a:r>
          </a:p>
        </p:txBody>
      </p:sp>
      <p:sp>
        <p:nvSpPr>
          <p:cNvPr id="7" name="مستطيل 6">
            <a:extLst>
              <a:ext uri="{FF2B5EF4-FFF2-40B4-BE49-F238E27FC236}">
                <a16:creationId xmlns:a16="http://schemas.microsoft.com/office/drawing/2014/main" id="{36F52399-79D3-4FAD-9436-EB0BEF930259}"/>
              </a:ext>
            </a:extLst>
          </p:cNvPr>
          <p:cNvSpPr/>
          <p:nvPr/>
        </p:nvSpPr>
        <p:spPr>
          <a:xfrm>
            <a:off x="9729659" y="1611274"/>
            <a:ext cx="1886466" cy="1683416"/>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ما يقال بعد التشهد الأخير</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 </a:t>
            </a:r>
          </a:p>
        </p:txBody>
      </p:sp>
      <p:sp>
        <p:nvSpPr>
          <p:cNvPr id="9" name="مستطيل 8">
            <a:extLst>
              <a:ext uri="{FF2B5EF4-FFF2-40B4-BE49-F238E27FC236}">
                <a16:creationId xmlns:a16="http://schemas.microsoft.com/office/drawing/2014/main" id="{2525942C-A9AD-40F9-9F4B-99D6AB877BBB}"/>
              </a:ext>
            </a:extLst>
          </p:cNvPr>
          <p:cNvSpPr/>
          <p:nvPr/>
        </p:nvSpPr>
        <p:spPr>
          <a:xfrm>
            <a:off x="474080" y="1611274"/>
            <a:ext cx="8871939" cy="1683416"/>
          </a:xfrm>
          <a:prstGeom prst="rect">
            <a:avLst/>
          </a:prstGeom>
          <a:solidFill>
            <a:srgbClr val="87A4D8"/>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ويستعيذ ندبًا فيقول: أعوذ بالله من عذاب جهنم و من عذاب القبر و من فتنة المحيا والممات و من فتنة المسيح الدجال ،</a:t>
            </a:r>
          </a:p>
          <a:p>
            <a:pPr algn="ctr"/>
            <a:r>
              <a:rPr lang="ar-SA" sz="3000" dirty="0">
                <a:latin typeface="Sakkal Majalla" panose="02000000000000000000" pitchFamily="2" charset="-78"/>
                <a:cs typeface="Sakkal Majalla" panose="02000000000000000000" pitchFamily="2" charset="-78"/>
              </a:rPr>
              <a:t> والمحيا والممات: الحياة والموت، والمسيح -بالحاء المهملة- على المعروف. </a:t>
            </a:r>
          </a:p>
        </p:txBody>
      </p:sp>
      <p:sp>
        <p:nvSpPr>
          <p:cNvPr id="11" name="مستطيل 10">
            <a:extLst>
              <a:ext uri="{FF2B5EF4-FFF2-40B4-BE49-F238E27FC236}">
                <a16:creationId xmlns:a16="http://schemas.microsoft.com/office/drawing/2014/main" id="{EB2806A9-60E8-4C2B-B710-0CF65E579D64}"/>
              </a:ext>
            </a:extLst>
          </p:cNvPr>
          <p:cNvSpPr/>
          <p:nvPr/>
        </p:nvSpPr>
        <p:spPr>
          <a:xfrm>
            <a:off x="9729659" y="3619364"/>
            <a:ext cx="1988261" cy="1381261"/>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ضابط الدعاء الجائز في الصلاة</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 </a:t>
            </a:r>
          </a:p>
        </p:txBody>
      </p:sp>
      <p:sp>
        <p:nvSpPr>
          <p:cNvPr id="13" name="مستطيل 12">
            <a:extLst>
              <a:ext uri="{FF2B5EF4-FFF2-40B4-BE49-F238E27FC236}">
                <a16:creationId xmlns:a16="http://schemas.microsoft.com/office/drawing/2014/main" id="{EAB47713-57FF-4697-97D7-1BBE482E3131}"/>
              </a:ext>
            </a:extLst>
          </p:cNvPr>
          <p:cNvSpPr/>
          <p:nvPr/>
        </p:nvSpPr>
        <p:spPr>
          <a:xfrm>
            <a:off x="474080" y="3619364"/>
            <a:ext cx="8871939" cy="2067286"/>
          </a:xfrm>
          <a:prstGeom prst="rect">
            <a:avLst/>
          </a:prstGeom>
          <a:solidFill>
            <a:srgbClr val="87A4D8"/>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ويجوز أن يدعو بما ورد أي في الكتاب والسنة، أو عن الصحابة والسلف، أو بأمر الآخرة ولو لم يشبه ما ورد، </a:t>
            </a:r>
          </a:p>
          <a:p>
            <a:pPr algn="ctr"/>
            <a:r>
              <a:rPr lang="ar-SA" sz="3000" dirty="0">
                <a:latin typeface="Sakkal Majalla" panose="02000000000000000000" pitchFamily="2" charset="-78"/>
                <a:cs typeface="Sakkal Majalla" panose="02000000000000000000" pitchFamily="2" charset="-78"/>
              </a:rPr>
              <a:t>وليس له الدعاء بشيء مما يقصد به ملاذ الدنيا وشهواتها، كقوله: اللهم ارزقني جارية حسناء، أو طعاما طيبًا وما أشبهه وتبطل به </a:t>
            </a:r>
            <a:r>
              <a:rPr lang="ar-SA" sz="2000" dirty="0">
                <a:latin typeface="Sakkal Majalla" panose="02000000000000000000" pitchFamily="2" charset="-78"/>
                <a:cs typeface="Sakkal Majalla" panose="02000000000000000000" pitchFamily="2" charset="-78"/>
              </a:rPr>
              <a:t>.</a:t>
            </a:r>
          </a:p>
        </p:txBody>
      </p:sp>
      <p:sp>
        <p:nvSpPr>
          <p:cNvPr id="2" name="مستطيل 1">
            <a:extLst>
              <a:ext uri="{FF2B5EF4-FFF2-40B4-BE49-F238E27FC236}">
                <a16:creationId xmlns:a16="http://schemas.microsoft.com/office/drawing/2014/main" id="{ADE16CE8-4B0F-4926-AC6C-75EEC66D7742}"/>
              </a:ext>
            </a:extLst>
          </p:cNvPr>
          <p:cNvSpPr/>
          <p:nvPr/>
        </p:nvSpPr>
        <p:spPr>
          <a:xfrm>
            <a:off x="9280562" y="428625"/>
            <a:ext cx="2335563" cy="763072"/>
          </a:xfrm>
          <a:custGeom>
            <a:avLst/>
            <a:gdLst>
              <a:gd name="connsiteX0" fmla="*/ 0 w 2335563"/>
              <a:gd name="connsiteY0" fmla="*/ 0 h 763072"/>
              <a:gd name="connsiteX1" fmla="*/ 2335563 w 2335563"/>
              <a:gd name="connsiteY1" fmla="*/ 0 h 763072"/>
              <a:gd name="connsiteX2" fmla="*/ 2335563 w 2335563"/>
              <a:gd name="connsiteY2" fmla="*/ 763072 h 763072"/>
              <a:gd name="connsiteX3" fmla="*/ 0 w 2335563"/>
              <a:gd name="connsiteY3" fmla="*/ 763072 h 763072"/>
              <a:gd name="connsiteX4" fmla="*/ 0 w 2335563"/>
              <a:gd name="connsiteY4" fmla="*/ 0 h 76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63" h="763072" extrusionOk="0">
                <a:moveTo>
                  <a:pt x="0" y="0"/>
                </a:moveTo>
                <a:cubicBezTo>
                  <a:pt x="584985" y="-69504"/>
                  <a:pt x="1861299" y="115419"/>
                  <a:pt x="2335563" y="0"/>
                </a:cubicBezTo>
                <a:cubicBezTo>
                  <a:pt x="2353686" y="340198"/>
                  <a:pt x="2312083" y="496120"/>
                  <a:pt x="2335563" y="763072"/>
                </a:cubicBezTo>
                <a:cubicBezTo>
                  <a:pt x="1446188" y="752615"/>
                  <a:pt x="414292" y="728638"/>
                  <a:pt x="0" y="763072"/>
                </a:cubicBezTo>
                <a:cubicBezTo>
                  <a:pt x="-1030" y="444261"/>
                  <a:pt x="-67232" y="114450"/>
                  <a:pt x="0" y="0"/>
                </a:cubicBezTo>
                <a:close/>
              </a:path>
            </a:pathLst>
          </a:custGeom>
          <a:noFill/>
          <a:ln>
            <a:solidFill>
              <a:srgbClr val="7F7F7F"/>
            </a:solidFill>
            <a:extLst>
              <a:ext uri="{C807C97D-BFC1-408E-A445-0C87EB9F89A2}">
                <ask:lineSketchStyleProps xmlns:ask="http://schemas.microsoft.com/office/drawing/2018/sketchyshapes" sd="2031191285">
                  <a:prstGeom prst="rect">
                    <a:avLst/>
                  </a:prstGeom>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rtlCol="1" anchor="ctr"/>
          <a:lstStyle/>
          <a:p>
            <a:pPr algn="ctr"/>
            <a:endParaRPr lang="ar-SA" sz="3000" dirty="0">
              <a:latin typeface="Sakkal Majalla" panose="02000000000000000000" pitchFamily="2" charset="-78"/>
              <a:cs typeface="PT Bold Heading" panose="02010400000000000000" pitchFamily="2" charset="-78"/>
            </a:endParaRPr>
          </a:p>
        </p:txBody>
      </p:sp>
    </p:spTree>
    <p:extLst>
      <p:ext uri="{BB962C8B-B14F-4D97-AF65-F5344CB8AC3E}">
        <p14:creationId xmlns:p14="http://schemas.microsoft.com/office/powerpoint/2010/main" val="13422072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C2E605B-A773-4E23-99AD-85A2802C6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4FC8B054-7E7F-4009-AFAF-4B487E08B9DE}"/>
              </a:ext>
            </a:extLst>
          </p:cNvPr>
          <p:cNvSpPr txBox="1"/>
          <p:nvPr/>
        </p:nvSpPr>
        <p:spPr>
          <a:xfrm>
            <a:off x="1068575" y="628232"/>
            <a:ext cx="10418134" cy="2800767"/>
          </a:xfrm>
          <a:prstGeom prst="rect">
            <a:avLst/>
          </a:prstGeom>
          <a:noFill/>
        </p:spPr>
        <p:txBody>
          <a:bodyPr wrap="square" rtlCol="1">
            <a:spAutoFit/>
          </a:bodyPr>
          <a:lstStyle/>
          <a:p>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صفة التسليم</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 :-</a:t>
            </a:r>
          </a:p>
          <a:p>
            <a:endParaRPr lang="ar-SA" sz="3000" dirty="0">
              <a:latin typeface="Sakkal Majalla" panose="02000000000000000000" pitchFamily="2" charset="-78"/>
              <a:cs typeface="Sakkal Majalla" panose="02000000000000000000" pitchFamily="2" charset="-78"/>
            </a:endParaRPr>
          </a:p>
          <a:p>
            <a:r>
              <a:rPr lang="ar-SA" sz="3000" dirty="0">
                <a:latin typeface="Sakkal Majalla" panose="02000000000000000000" pitchFamily="2" charset="-78"/>
                <a:cs typeface="Sakkal Majalla" panose="02000000000000000000" pitchFamily="2" charset="-78"/>
              </a:rPr>
              <a:t>ثم يسلم وهو جالس لقوله - صَلَّى اللَّهُ عَلَيْهِ وَسَلَّمَ -: «وتحليلها التسليم» </a:t>
            </a:r>
          </a:p>
          <a:p>
            <a:r>
              <a:rPr lang="ar-SA" sz="3000" dirty="0">
                <a:latin typeface="Sakkal Majalla" panose="02000000000000000000" pitchFamily="2" charset="-78"/>
                <a:cs typeface="Sakkal Majalla" panose="02000000000000000000" pitchFamily="2" charset="-78"/>
              </a:rPr>
              <a:t>وهو منها فيقول: عن يمينه: السلام عليكم ورحمة الله، وعن يساره كذلك</a:t>
            </a:r>
          </a:p>
          <a:p>
            <a:endParaRPr lang="ar-SA" sz="2800" dirty="0">
              <a:latin typeface="Sakkal Majalla" panose="02000000000000000000" pitchFamily="2" charset="-78"/>
              <a:cs typeface="Sakkal Majalla" panose="02000000000000000000" pitchFamily="2" charset="-78"/>
            </a:endParaRPr>
          </a:p>
          <a:p>
            <a:endParaRPr lang="ar-SA" sz="2800" dirty="0">
              <a:cs typeface="PT Bold Heading" panose="02010400000000000000" pitchFamily="2" charset="-78"/>
            </a:endParaRPr>
          </a:p>
        </p:txBody>
      </p:sp>
      <p:sp>
        <p:nvSpPr>
          <p:cNvPr id="7" name="مستطيل 6">
            <a:extLst>
              <a:ext uri="{FF2B5EF4-FFF2-40B4-BE49-F238E27FC236}">
                <a16:creationId xmlns:a16="http://schemas.microsoft.com/office/drawing/2014/main" id="{B205C598-AD44-428A-9295-386373BFC800}"/>
              </a:ext>
            </a:extLst>
          </p:cNvPr>
          <p:cNvSpPr/>
          <p:nvPr/>
        </p:nvSpPr>
        <p:spPr>
          <a:xfrm>
            <a:off x="9101469" y="2828260"/>
            <a:ext cx="1542555" cy="2690037"/>
          </a:xfrm>
          <a:prstGeom prst="rect">
            <a:avLst/>
          </a:prstGeom>
          <a:solidFill>
            <a:srgbClr val="848A98"/>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ما يسن في التسليم</a:t>
            </a:r>
            <a:r>
              <a:rPr lang="en-US" sz="3000" dirty="0">
                <a:cs typeface="PT Bold Heading" panose="02010400000000000000" pitchFamily="2" charset="-78"/>
              </a:rPr>
              <a:t>[</a:t>
            </a:r>
            <a:r>
              <a:rPr lang="ar-SA" sz="3000" dirty="0">
                <a:cs typeface="PT Bold Heading" panose="02010400000000000000" pitchFamily="2" charset="-78"/>
              </a:rPr>
              <a:t> </a:t>
            </a:r>
          </a:p>
        </p:txBody>
      </p:sp>
      <p:grpSp>
        <p:nvGrpSpPr>
          <p:cNvPr id="8" name="مجموعة 7">
            <a:extLst>
              <a:ext uri="{FF2B5EF4-FFF2-40B4-BE49-F238E27FC236}">
                <a16:creationId xmlns:a16="http://schemas.microsoft.com/office/drawing/2014/main" id="{8329DE35-5438-4A37-B2F0-F332CF7D3822}"/>
              </a:ext>
            </a:extLst>
          </p:cNvPr>
          <p:cNvGrpSpPr/>
          <p:nvPr/>
        </p:nvGrpSpPr>
        <p:grpSpPr>
          <a:xfrm>
            <a:off x="8208335" y="2934585"/>
            <a:ext cx="893135" cy="2934587"/>
            <a:chOff x="8208335" y="2934586"/>
            <a:chExt cx="1041991" cy="1488558"/>
          </a:xfrm>
        </p:grpSpPr>
        <p:cxnSp>
          <p:nvCxnSpPr>
            <p:cNvPr id="9" name="رابط مستقيم 8">
              <a:extLst>
                <a:ext uri="{FF2B5EF4-FFF2-40B4-BE49-F238E27FC236}">
                  <a16:creationId xmlns:a16="http://schemas.microsoft.com/office/drawing/2014/main" id="{531D0442-DF09-4F6D-B9E9-8E55AE588893}"/>
                </a:ext>
              </a:extLst>
            </p:cNvPr>
            <p:cNvCxnSpPr/>
            <p:nvPr/>
          </p:nvCxnSpPr>
          <p:spPr>
            <a:xfrm flipV="1">
              <a:off x="8729330" y="2934586"/>
              <a:ext cx="0" cy="754912"/>
            </a:xfrm>
            <a:prstGeom prst="line">
              <a:avLst/>
            </a:prstGeom>
          </p:spPr>
          <p:style>
            <a:lnRef idx="1">
              <a:schemeClr val="dk1"/>
            </a:lnRef>
            <a:fillRef idx="0">
              <a:schemeClr val="dk1"/>
            </a:fillRef>
            <a:effectRef idx="0">
              <a:schemeClr val="dk1"/>
            </a:effectRef>
            <a:fontRef idx="minor">
              <a:schemeClr val="tx1"/>
            </a:fontRef>
          </p:style>
        </p:cxnSp>
        <p:cxnSp>
          <p:nvCxnSpPr>
            <p:cNvPr id="10" name="رابط مستقيم 9">
              <a:extLst>
                <a:ext uri="{FF2B5EF4-FFF2-40B4-BE49-F238E27FC236}">
                  <a16:creationId xmlns:a16="http://schemas.microsoft.com/office/drawing/2014/main" id="{C8F35750-BAD0-43A1-8806-997CA28B207A}"/>
                </a:ext>
              </a:extLst>
            </p:cNvPr>
            <p:cNvCxnSpPr/>
            <p:nvPr/>
          </p:nvCxnSpPr>
          <p:spPr>
            <a:xfrm>
              <a:off x="8729330" y="3700130"/>
              <a:ext cx="0" cy="723014"/>
            </a:xfrm>
            <a:prstGeom prst="line">
              <a:avLst/>
            </a:prstGeom>
          </p:spPr>
          <p:style>
            <a:lnRef idx="1">
              <a:schemeClr val="dk1"/>
            </a:lnRef>
            <a:fillRef idx="0">
              <a:schemeClr val="dk1"/>
            </a:fillRef>
            <a:effectRef idx="0">
              <a:schemeClr val="dk1"/>
            </a:effectRef>
            <a:fontRef idx="minor">
              <a:schemeClr val="tx1"/>
            </a:fontRef>
          </p:style>
        </p:cxnSp>
        <p:cxnSp>
          <p:nvCxnSpPr>
            <p:cNvPr id="11" name="رابط مستقيم 10">
              <a:extLst>
                <a:ext uri="{FF2B5EF4-FFF2-40B4-BE49-F238E27FC236}">
                  <a16:creationId xmlns:a16="http://schemas.microsoft.com/office/drawing/2014/main" id="{67A6C686-93D5-44F2-A893-82694251DE36}"/>
                </a:ext>
              </a:extLst>
            </p:cNvPr>
            <p:cNvCxnSpPr>
              <a:cxnSpLocks/>
            </p:cNvCxnSpPr>
            <p:nvPr/>
          </p:nvCxnSpPr>
          <p:spPr>
            <a:xfrm flipH="1">
              <a:off x="8729330" y="3689498"/>
              <a:ext cx="520996" cy="10633"/>
            </a:xfrm>
            <a:prstGeom prst="line">
              <a:avLst/>
            </a:prstGeom>
          </p:spPr>
          <p:style>
            <a:lnRef idx="1">
              <a:schemeClr val="dk1"/>
            </a:lnRef>
            <a:fillRef idx="0">
              <a:schemeClr val="dk1"/>
            </a:fillRef>
            <a:effectRef idx="0">
              <a:schemeClr val="dk1"/>
            </a:effectRef>
            <a:fontRef idx="minor">
              <a:schemeClr val="tx1"/>
            </a:fontRef>
          </p:style>
        </p:cxnSp>
        <p:cxnSp>
          <p:nvCxnSpPr>
            <p:cNvPr id="12" name="رابط كسهم مستقيم 11">
              <a:extLst>
                <a:ext uri="{FF2B5EF4-FFF2-40B4-BE49-F238E27FC236}">
                  <a16:creationId xmlns:a16="http://schemas.microsoft.com/office/drawing/2014/main" id="{B013801F-0B87-46E3-BC03-55999F11BC46}"/>
                </a:ext>
              </a:extLst>
            </p:cNvPr>
            <p:cNvCxnSpPr>
              <a:cxnSpLocks/>
            </p:cNvCxnSpPr>
            <p:nvPr/>
          </p:nvCxnSpPr>
          <p:spPr>
            <a:xfrm flipH="1">
              <a:off x="8208335" y="2934586"/>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رابط كسهم مستقيم 12">
              <a:extLst>
                <a:ext uri="{FF2B5EF4-FFF2-40B4-BE49-F238E27FC236}">
                  <a16:creationId xmlns:a16="http://schemas.microsoft.com/office/drawing/2014/main" id="{756DE195-4FDF-40C9-BC4E-DE11CD043C82}"/>
                </a:ext>
              </a:extLst>
            </p:cNvPr>
            <p:cNvCxnSpPr>
              <a:cxnSpLocks/>
            </p:cNvCxnSpPr>
            <p:nvPr/>
          </p:nvCxnSpPr>
          <p:spPr>
            <a:xfrm flipH="1">
              <a:off x="8208335" y="3429000"/>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رابط كسهم مستقيم 13">
              <a:extLst>
                <a:ext uri="{FF2B5EF4-FFF2-40B4-BE49-F238E27FC236}">
                  <a16:creationId xmlns:a16="http://schemas.microsoft.com/office/drawing/2014/main" id="{D5C3B9DA-252B-4126-806F-B6ADDF6896EE}"/>
                </a:ext>
              </a:extLst>
            </p:cNvPr>
            <p:cNvCxnSpPr>
              <a:cxnSpLocks/>
            </p:cNvCxnSpPr>
            <p:nvPr/>
          </p:nvCxnSpPr>
          <p:spPr>
            <a:xfrm flipH="1">
              <a:off x="8208335" y="3976576"/>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رابط كسهم مستقيم 14">
              <a:extLst>
                <a:ext uri="{FF2B5EF4-FFF2-40B4-BE49-F238E27FC236}">
                  <a16:creationId xmlns:a16="http://schemas.microsoft.com/office/drawing/2014/main" id="{49D84FD4-F1EF-40B3-89C7-7F3E4E5C6E05}"/>
                </a:ext>
              </a:extLst>
            </p:cNvPr>
            <p:cNvCxnSpPr>
              <a:cxnSpLocks/>
            </p:cNvCxnSpPr>
            <p:nvPr/>
          </p:nvCxnSpPr>
          <p:spPr>
            <a:xfrm flipH="1">
              <a:off x="8208335" y="4423144"/>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مستطيل 24">
            <a:extLst>
              <a:ext uri="{FF2B5EF4-FFF2-40B4-BE49-F238E27FC236}">
                <a16:creationId xmlns:a16="http://schemas.microsoft.com/office/drawing/2014/main" id="{B772603E-A09E-4F83-853C-2588081D1480}"/>
              </a:ext>
            </a:extLst>
          </p:cNvPr>
          <p:cNvSpPr/>
          <p:nvPr/>
        </p:nvSpPr>
        <p:spPr>
          <a:xfrm>
            <a:off x="3090531" y="2535644"/>
            <a:ext cx="5057553" cy="695572"/>
          </a:xfrm>
          <a:prstGeom prst="rect">
            <a:avLst/>
          </a:prstGeom>
          <a:solidFill>
            <a:srgbClr val="FACACA"/>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التفاته عن يساره أكثر</a:t>
            </a:r>
          </a:p>
        </p:txBody>
      </p:sp>
      <p:sp>
        <p:nvSpPr>
          <p:cNvPr id="27" name="مستطيل 26">
            <a:extLst>
              <a:ext uri="{FF2B5EF4-FFF2-40B4-BE49-F238E27FC236}">
                <a16:creationId xmlns:a16="http://schemas.microsoft.com/office/drawing/2014/main" id="{E20DDA81-639E-4C9D-B5C6-B21460A77B1F}"/>
              </a:ext>
            </a:extLst>
          </p:cNvPr>
          <p:cNvSpPr/>
          <p:nvPr/>
        </p:nvSpPr>
        <p:spPr>
          <a:xfrm>
            <a:off x="1068574" y="3631547"/>
            <a:ext cx="7012170" cy="555479"/>
          </a:xfrm>
          <a:prstGeom prst="rect">
            <a:avLst/>
          </a:prstGeom>
          <a:solidFill>
            <a:srgbClr val="FACACA"/>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وأن لا يطول السلام، ولا يمده في الصلاة، ولا على الناس </a:t>
            </a:r>
          </a:p>
        </p:txBody>
      </p:sp>
      <p:sp>
        <p:nvSpPr>
          <p:cNvPr id="29" name="مستطيل 28">
            <a:extLst>
              <a:ext uri="{FF2B5EF4-FFF2-40B4-BE49-F238E27FC236}">
                <a16:creationId xmlns:a16="http://schemas.microsoft.com/office/drawing/2014/main" id="{B746EA31-51A0-42B5-AC9E-FFC53845288A}"/>
              </a:ext>
            </a:extLst>
          </p:cNvPr>
          <p:cNvSpPr/>
          <p:nvPr/>
        </p:nvSpPr>
        <p:spPr>
          <a:xfrm>
            <a:off x="912629" y="4684835"/>
            <a:ext cx="7235455" cy="607919"/>
          </a:xfrm>
          <a:prstGeom prst="rect">
            <a:avLst/>
          </a:prstGeom>
          <a:solidFill>
            <a:srgbClr val="FACACA"/>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وأن يقف على آخر كل تسليمة </a:t>
            </a:r>
          </a:p>
        </p:txBody>
      </p:sp>
      <p:sp>
        <p:nvSpPr>
          <p:cNvPr id="31" name="مستطيل 30">
            <a:extLst>
              <a:ext uri="{FF2B5EF4-FFF2-40B4-BE49-F238E27FC236}">
                <a16:creationId xmlns:a16="http://schemas.microsoft.com/office/drawing/2014/main" id="{D39E3650-AC0B-4692-A0C0-33FEC6F279E1}"/>
              </a:ext>
            </a:extLst>
          </p:cNvPr>
          <p:cNvSpPr/>
          <p:nvPr/>
        </p:nvSpPr>
        <p:spPr>
          <a:xfrm>
            <a:off x="2941676" y="5565253"/>
            <a:ext cx="5043376" cy="607837"/>
          </a:xfrm>
          <a:prstGeom prst="rect">
            <a:avLst/>
          </a:prstGeom>
          <a:solidFill>
            <a:srgbClr val="FACACA"/>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وأن ينوي به الخروج من الصلاة</a:t>
            </a:r>
          </a:p>
        </p:txBody>
      </p:sp>
    </p:spTree>
    <p:extLst>
      <p:ext uri="{BB962C8B-B14F-4D97-AF65-F5344CB8AC3E}">
        <p14:creationId xmlns:p14="http://schemas.microsoft.com/office/powerpoint/2010/main" val="295247695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356B9782-BCFC-4784-982A-39FFB50EC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66"/>
            <a:ext cx="12192000" cy="6857999"/>
          </a:xfrm>
          <a:prstGeom prst="rect">
            <a:avLst/>
          </a:prstGeom>
        </p:spPr>
      </p:pic>
      <p:grpSp>
        <p:nvGrpSpPr>
          <p:cNvPr id="4" name="مجموعة 3">
            <a:extLst>
              <a:ext uri="{FF2B5EF4-FFF2-40B4-BE49-F238E27FC236}">
                <a16:creationId xmlns:a16="http://schemas.microsoft.com/office/drawing/2014/main" id="{446E3F3C-7C29-4D0E-8125-FA68A9660C83}"/>
              </a:ext>
            </a:extLst>
          </p:cNvPr>
          <p:cNvGrpSpPr/>
          <p:nvPr/>
        </p:nvGrpSpPr>
        <p:grpSpPr>
          <a:xfrm>
            <a:off x="1614728" y="981410"/>
            <a:ext cx="9230483" cy="1210699"/>
            <a:chOff x="1550386" y="1012515"/>
            <a:chExt cx="9245738" cy="1210699"/>
          </a:xfrm>
        </p:grpSpPr>
        <p:sp>
          <p:nvSpPr>
            <p:cNvPr id="5" name="مستطيل 4">
              <a:extLst>
                <a:ext uri="{FF2B5EF4-FFF2-40B4-BE49-F238E27FC236}">
                  <a16:creationId xmlns:a16="http://schemas.microsoft.com/office/drawing/2014/main" id="{622B5A16-D264-4FE0-AC94-4144BBF6506E}"/>
                </a:ext>
              </a:extLst>
            </p:cNvPr>
            <p:cNvSpPr/>
            <p:nvPr/>
          </p:nvSpPr>
          <p:spPr>
            <a:xfrm>
              <a:off x="8080588" y="1012515"/>
              <a:ext cx="2715536" cy="832841"/>
            </a:xfrm>
            <a:prstGeom prst="rect">
              <a:avLst/>
            </a:prstGeom>
            <a:solidFill>
              <a:srgbClr val="87A4D8"/>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حكم قول ورحمة الله في السلام</a:t>
              </a:r>
              <a:r>
                <a:rPr lang="en-US" sz="3000" dirty="0">
                  <a:latin typeface="Sakkal Majalla" panose="02000000000000000000" pitchFamily="2" charset="-78"/>
                  <a:cs typeface="Sakkal Majalla" panose="02000000000000000000" pitchFamily="2" charset="-78"/>
                </a:rPr>
                <a:t>[</a:t>
              </a:r>
              <a:endParaRPr lang="ar-SA" sz="3000" dirty="0">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766D1B3A-CA6A-4807-82F8-B7C1A8D4F1C8}"/>
                </a:ext>
              </a:extLst>
            </p:cNvPr>
            <p:cNvSpPr/>
            <p:nvPr/>
          </p:nvSpPr>
          <p:spPr>
            <a:xfrm>
              <a:off x="1550386" y="1031021"/>
              <a:ext cx="2893529" cy="824968"/>
            </a:xfrm>
            <a:prstGeom prst="rect">
              <a:avLst/>
            </a:prstGeom>
            <a:solidFill>
              <a:srgbClr val="87A4D8"/>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حكم زيادة وبركاته في السلام</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 </a:t>
              </a:r>
            </a:p>
          </p:txBody>
        </p:sp>
        <p:cxnSp>
          <p:nvCxnSpPr>
            <p:cNvPr id="7" name="رابط كسهم مستقيم 6">
              <a:extLst>
                <a:ext uri="{FF2B5EF4-FFF2-40B4-BE49-F238E27FC236}">
                  <a16:creationId xmlns:a16="http://schemas.microsoft.com/office/drawing/2014/main" id="{F206F2E5-E536-4312-8212-E648E8CA8279}"/>
                </a:ext>
              </a:extLst>
            </p:cNvPr>
            <p:cNvCxnSpPr>
              <a:cxnSpLocks/>
              <a:stCxn id="5" idx="2"/>
            </p:cNvCxnSpPr>
            <p:nvPr/>
          </p:nvCxnSpPr>
          <p:spPr>
            <a:xfrm>
              <a:off x="9438356" y="1845356"/>
              <a:ext cx="0" cy="377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رابط كسهم مستقيم 7">
              <a:extLst>
                <a:ext uri="{FF2B5EF4-FFF2-40B4-BE49-F238E27FC236}">
                  <a16:creationId xmlns:a16="http://schemas.microsoft.com/office/drawing/2014/main" id="{C05D0DF7-8CFF-4A14-AB9C-37CA13B06177}"/>
                </a:ext>
              </a:extLst>
            </p:cNvPr>
            <p:cNvCxnSpPr>
              <a:cxnSpLocks/>
            </p:cNvCxnSpPr>
            <p:nvPr/>
          </p:nvCxnSpPr>
          <p:spPr>
            <a:xfrm>
              <a:off x="3039674" y="1855989"/>
              <a:ext cx="0" cy="367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1" name="مستطيل 10">
            <a:extLst>
              <a:ext uri="{FF2B5EF4-FFF2-40B4-BE49-F238E27FC236}">
                <a16:creationId xmlns:a16="http://schemas.microsoft.com/office/drawing/2014/main" id="{79D403F0-EAED-43D6-8638-933617578C5D}"/>
              </a:ext>
            </a:extLst>
          </p:cNvPr>
          <p:cNvSpPr/>
          <p:nvPr/>
        </p:nvSpPr>
        <p:spPr>
          <a:xfrm>
            <a:off x="5180714" y="550002"/>
            <a:ext cx="2317898" cy="1841987"/>
          </a:xfrm>
          <a:prstGeom prst="rect">
            <a:avLst/>
          </a:prstGeom>
          <a:solidFill>
            <a:srgbClr val="848A98"/>
          </a:solidFill>
          <a:ln>
            <a:solidFill>
              <a:srgbClr val="848A98"/>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قول السلام عليكم ورحمة الله وبركاته</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14" name="مستطيل 13">
            <a:extLst>
              <a:ext uri="{FF2B5EF4-FFF2-40B4-BE49-F238E27FC236}">
                <a16:creationId xmlns:a16="http://schemas.microsoft.com/office/drawing/2014/main" id="{88180DE7-20F4-4C3D-82F8-EE16F58CDC9C}"/>
              </a:ext>
            </a:extLst>
          </p:cNvPr>
          <p:cNvSpPr/>
          <p:nvPr/>
        </p:nvSpPr>
        <p:spPr>
          <a:xfrm>
            <a:off x="7947754" y="2442643"/>
            <a:ext cx="3748946" cy="2300807"/>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ولا يجزئ إن لم يقل: ورحمة الله في غير صلاة جنازة والأولى أن لا يزيد: وبركاته.</a:t>
            </a:r>
          </a:p>
        </p:txBody>
      </p:sp>
      <p:sp>
        <p:nvSpPr>
          <p:cNvPr id="16" name="مستطيل 15">
            <a:extLst>
              <a:ext uri="{FF2B5EF4-FFF2-40B4-BE49-F238E27FC236}">
                <a16:creationId xmlns:a16="http://schemas.microsoft.com/office/drawing/2014/main" id="{DA8A61EF-2EE2-407E-9379-B1F7A83FD749}"/>
              </a:ext>
            </a:extLst>
          </p:cNvPr>
          <p:cNvSpPr/>
          <p:nvPr/>
        </p:nvSpPr>
        <p:spPr>
          <a:xfrm>
            <a:off x="412475" y="2442643"/>
            <a:ext cx="4245048" cy="2906769"/>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وإن كان المصلي في ثلاثية كمغرب، </a:t>
            </a:r>
          </a:p>
          <a:p>
            <a:pPr algn="ctr"/>
            <a:r>
              <a:rPr lang="ar-SA" sz="3000" dirty="0">
                <a:latin typeface="Sakkal Majalla" panose="02000000000000000000" pitchFamily="2" charset="-78"/>
                <a:cs typeface="Sakkal Majalla" panose="02000000000000000000" pitchFamily="2" charset="-78"/>
              </a:rPr>
              <a:t>أو رباعية كظهر : نهض مكبرًا بعد التشهد الأول ،</a:t>
            </a:r>
          </a:p>
          <a:p>
            <a:pPr algn="ctr"/>
            <a:r>
              <a:rPr lang="ar-SA" sz="3000" dirty="0">
                <a:latin typeface="Sakkal Majalla" panose="02000000000000000000" pitchFamily="2" charset="-78"/>
                <a:cs typeface="Sakkal Majalla" panose="02000000000000000000" pitchFamily="2" charset="-78"/>
              </a:rPr>
              <a:t> ولا يرفع يديه وصلى ما بقي كـالركعة الثانية بالحمد أي بالفاتحة فقط ، ويسر بالقراءة</a:t>
            </a:r>
            <a:r>
              <a:rPr lang="ar-SA" sz="2000" dirty="0">
                <a:latin typeface="Sakkal Majalla" panose="02000000000000000000" pitchFamily="2" charset="-78"/>
                <a:cs typeface="Sakkal Majalla" panose="02000000000000000000" pitchFamily="2" charset="-78"/>
              </a:rPr>
              <a:t>،</a:t>
            </a:r>
          </a:p>
        </p:txBody>
      </p:sp>
      <p:cxnSp>
        <p:nvCxnSpPr>
          <p:cNvPr id="31" name="رابط مستقيم 30">
            <a:extLst>
              <a:ext uri="{FF2B5EF4-FFF2-40B4-BE49-F238E27FC236}">
                <a16:creationId xmlns:a16="http://schemas.microsoft.com/office/drawing/2014/main" id="{5A8A1445-4FB6-408C-B3FD-4DE12264A0AD}"/>
              </a:ext>
            </a:extLst>
          </p:cNvPr>
          <p:cNvCxnSpPr>
            <a:cxnSpLocks/>
          </p:cNvCxnSpPr>
          <p:nvPr/>
        </p:nvCxnSpPr>
        <p:spPr>
          <a:xfrm flipH="1" flipV="1">
            <a:off x="7498612" y="1423972"/>
            <a:ext cx="635542" cy="1"/>
          </a:xfrm>
          <a:prstGeom prst="line">
            <a:avLst/>
          </a:prstGeom>
        </p:spPr>
        <p:style>
          <a:lnRef idx="1">
            <a:schemeClr val="dk1"/>
          </a:lnRef>
          <a:fillRef idx="0">
            <a:schemeClr val="dk1"/>
          </a:fillRef>
          <a:effectRef idx="0">
            <a:schemeClr val="dk1"/>
          </a:effectRef>
          <a:fontRef idx="minor">
            <a:schemeClr val="tx1"/>
          </a:fontRef>
        </p:style>
      </p:cxnSp>
      <p:cxnSp>
        <p:nvCxnSpPr>
          <p:cNvPr id="36" name="رابط مستقيم 35">
            <a:extLst>
              <a:ext uri="{FF2B5EF4-FFF2-40B4-BE49-F238E27FC236}">
                <a16:creationId xmlns:a16="http://schemas.microsoft.com/office/drawing/2014/main" id="{54C3B78B-8797-41E8-A5A6-AC9FB2CCA9F9}"/>
              </a:ext>
            </a:extLst>
          </p:cNvPr>
          <p:cNvCxnSpPr>
            <a:cxnSpLocks/>
          </p:cNvCxnSpPr>
          <p:nvPr/>
        </p:nvCxnSpPr>
        <p:spPr>
          <a:xfrm flipH="1" flipV="1">
            <a:off x="4505644" y="1423972"/>
            <a:ext cx="635542" cy="1"/>
          </a:xfrm>
          <a:prstGeom prst="line">
            <a:avLst/>
          </a:prstGeom>
        </p:spPr>
        <p:style>
          <a:lnRef idx="1">
            <a:schemeClr val="dk1"/>
          </a:lnRef>
          <a:fillRef idx="0">
            <a:schemeClr val="dk1"/>
          </a:fillRef>
          <a:effectRef idx="0">
            <a:schemeClr val="dk1"/>
          </a:effectRef>
          <a:fontRef idx="minor">
            <a:schemeClr val="tx1"/>
          </a:fontRef>
        </p:style>
      </p:cxnSp>
      <p:pic>
        <p:nvPicPr>
          <p:cNvPr id="9" name="صورة 8">
            <a:extLst>
              <a:ext uri="{FF2B5EF4-FFF2-40B4-BE49-F238E27FC236}">
                <a16:creationId xmlns:a16="http://schemas.microsoft.com/office/drawing/2014/main" id="{A3BCAF2A-E685-4A0C-BD26-7AEE9A597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415" y="2580293"/>
            <a:ext cx="2957645" cy="290677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304913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A952EC02-A863-4BD4-8385-3D2C70036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ربع نص 4">
            <a:extLst>
              <a:ext uri="{FF2B5EF4-FFF2-40B4-BE49-F238E27FC236}">
                <a16:creationId xmlns:a16="http://schemas.microsoft.com/office/drawing/2014/main" id="{26EB5D67-F179-4476-838C-4EB3255E4099}"/>
              </a:ext>
            </a:extLst>
          </p:cNvPr>
          <p:cNvSpPr txBox="1"/>
          <p:nvPr/>
        </p:nvSpPr>
        <p:spPr>
          <a:xfrm>
            <a:off x="1123951" y="832423"/>
            <a:ext cx="10053084" cy="4124206"/>
          </a:xfrm>
          <a:custGeom>
            <a:avLst/>
            <a:gdLst>
              <a:gd name="connsiteX0" fmla="*/ 0 w 10053084"/>
              <a:gd name="connsiteY0" fmla="*/ 0 h 4124206"/>
              <a:gd name="connsiteX1" fmla="*/ 289765 w 10053084"/>
              <a:gd name="connsiteY1" fmla="*/ 0 h 4124206"/>
              <a:gd name="connsiteX2" fmla="*/ 1082185 w 10053084"/>
              <a:gd name="connsiteY2" fmla="*/ 0 h 4124206"/>
              <a:gd name="connsiteX3" fmla="*/ 1874604 w 10053084"/>
              <a:gd name="connsiteY3" fmla="*/ 0 h 4124206"/>
              <a:gd name="connsiteX4" fmla="*/ 2667024 w 10053084"/>
              <a:gd name="connsiteY4" fmla="*/ 0 h 4124206"/>
              <a:gd name="connsiteX5" fmla="*/ 3459444 w 10053084"/>
              <a:gd name="connsiteY5" fmla="*/ 0 h 4124206"/>
              <a:gd name="connsiteX6" fmla="*/ 4050801 w 10053084"/>
              <a:gd name="connsiteY6" fmla="*/ 0 h 4124206"/>
              <a:gd name="connsiteX7" fmla="*/ 4441098 w 10053084"/>
              <a:gd name="connsiteY7" fmla="*/ 0 h 4124206"/>
              <a:gd name="connsiteX8" fmla="*/ 4730863 w 10053084"/>
              <a:gd name="connsiteY8" fmla="*/ 0 h 4124206"/>
              <a:gd name="connsiteX9" fmla="*/ 5020628 w 10053084"/>
              <a:gd name="connsiteY9" fmla="*/ 0 h 4124206"/>
              <a:gd name="connsiteX10" fmla="*/ 5712517 w 10053084"/>
              <a:gd name="connsiteY10" fmla="*/ 0 h 4124206"/>
              <a:gd name="connsiteX11" fmla="*/ 6203344 w 10053084"/>
              <a:gd name="connsiteY11" fmla="*/ 0 h 4124206"/>
              <a:gd name="connsiteX12" fmla="*/ 6794702 w 10053084"/>
              <a:gd name="connsiteY12" fmla="*/ 0 h 4124206"/>
              <a:gd name="connsiteX13" fmla="*/ 7386060 w 10053084"/>
              <a:gd name="connsiteY13" fmla="*/ 0 h 4124206"/>
              <a:gd name="connsiteX14" fmla="*/ 7876887 w 10053084"/>
              <a:gd name="connsiteY14" fmla="*/ 0 h 4124206"/>
              <a:gd name="connsiteX15" fmla="*/ 8166652 w 10053084"/>
              <a:gd name="connsiteY15" fmla="*/ 0 h 4124206"/>
              <a:gd name="connsiteX16" fmla="*/ 8456418 w 10053084"/>
              <a:gd name="connsiteY16" fmla="*/ 0 h 4124206"/>
              <a:gd name="connsiteX17" fmla="*/ 8947245 w 10053084"/>
              <a:gd name="connsiteY17" fmla="*/ 0 h 4124206"/>
              <a:gd name="connsiteX18" fmla="*/ 10053084 w 10053084"/>
              <a:gd name="connsiteY18" fmla="*/ 0 h 4124206"/>
              <a:gd name="connsiteX19" fmla="*/ 10053084 w 10053084"/>
              <a:gd name="connsiteY19" fmla="*/ 671656 h 4124206"/>
              <a:gd name="connsiteX20" fmla="*/ 10053084 w 10053084"/>
              <a:gd name="connsiteY20" fmla="*/ 1137103 h 4124206"/>
              <a:gd name="connsiteX21" fmla="*/ 10053084 w 10053084"/>
              <a:gd name="connsiteY21" fmla="*/ 1726275 h 4124206"/>
              <a:gd name="connsiteX22" fmla="*/ 10053084 w 10053084"/>
              <a:gd name="connsiteY22" fmla="*/ 2191721 h 4124206"/>
              <a:gd name="connsiteX23" fmla="*/ 10053084 w 10053084"/>
              <a:gd name="connsiteY23" fmla="*/ 2863377 h 4124206"/>
              <a:gd name="connsiteX24" fmla="*/ 10053084 w 10053084"/>
              <a:gd name="connsiteY24" fmla="*/ 3411308 h 4124206"/>
              <a:gd name="connsiteX25" fmla="*/ 10053084 w 10053084"/>
              <a:gd name="connsiteY25" fmla="*/ 4124206 h 4124206"/>
              <a:gd name="connsiteX26" fmla="*/ 9260664 w 10053084"/>
              <a:gd name="connsiteY26" fmla="*/ 4124206 h 4124206"/>
              <a:gd name="connsiteX27" fmla="*/ 8769837 w 10053084"/>
              <a:gd name="connsiteY27" fmla="*/ 4124206 h 4124206"/>
              <a:gd name="connsiteX28" fmla="*/ 8379541 w 10053084"/>
              <a:gd name="connsiteY28" fmla="*/ 4124206 h 4124206"/>
              <a:gd name="connsiteX29" fmla="*/ 7788183 w 10053084"/>
              <a:gd name="connsiteY29" fmla="*/ 4124206 h 4124206"/>
              <a:gd name="connsiteX30" fmla="*/ 7196825 w 10053084"/>
              <a:gd name="connsiteY30" fmla="*/ 4124206 h 4124206"/>
              <a:gd name="connsiteX31" fmla="*/ 6605468 w 10053084"/>
              <a:gd name="connsiteY31" fmla="*/ 4124206 h 4124206"/>
              <a:gd name="connsiteX32" fmla="*/ 5913579 w 10053084"/>
              <a:gd name="connsiteY32" fmla="*/ 4124206 h 4124206"/>
              <a:gd name="connsiteX33" fmla="*/ 5623813 w 10053084"/>
              <a:gd name="connsiteY33" fmla="*/ 4124206 h 4124206"/>
              <a:gd name="connsiteX34" fmla="*/ 5334048 w 10053084"/>
              <a:gd name="connsiteY34" fmla="*/ 4124206 h 4124206"/>
              <a:gd name="connsiteX35" fmla="*/ 4642159 w 10053084"/>
              <a:gd name="connsiteY35" fmla="*/ 4124206 h 4124206"/>
              <a:gd name="connsiteX36" fmla="*/ 4151332 w 10053084"/>
              <a:gd name="connsiteY36" fmla="*/ 4124206 h 4124206"/>
              <a:gd name="connsiteX37" fmla="*/ 3459444 w 10053084"/>
              <a:gd name="connsiteY37" fmla="*/ 4124206 h 4124206"/>
              <a:gd name="connsiteX38" fmla="*/ 3169678 w 10053084"/>
              <a:gd name="connsiteY38" fmla="*/ 4124206 h 4124206"/>
              <a:gd name="connsiteX39" fmla="*/ 2879913 w 10053084"/>
              <a:gd name="connsiteY39" fmla="*/ 4124206 h 4124206"/>
              <a:gd name="connsiteX40" fmla="*/ 2288555 w 10053084"/>
              <a:gd name="connsiteY40" fmla="*/ 4124206 h 4124206"/>
              <a:gd name="connsiteX41" fmla="*/ 1898259 w 10053084"/>
              <a:gd name="connsiteY41" fmla="*/ 4124206 h 4124206"/>
              <a:gd name="connsiteX42" fmla="*/ 1608493 w 10053084"/>
              <a:gd name="connsiteY42" fmla="*/ 4124206 h 4124206"/>
              <a:gd name="connsiteX43" fmla="*/ 1318728 w 10053084"/>
              <a:gd name="connsiteY43" fmla="*/ 4124206 h 4124206"/>
              <a:gd name="connsiteX44" fmla="*/ 727370 w 10053084"/>
              <a:gd name="connsiteY44" fmla="*/ 4124206 h 4124206"/>
              <a:gd name="connsiteX45" fmla="*/ 0 w 10053084"/>
              <a:gd name="connsiteY45" fmla="*/ 4124206 h 4124206"/>
              <a:gd name="connsiteX46" fmla="*/ 0 w 10053084"/>
              <a:gd name="connsiteY46" fmla="*/ 3493792 h 4124206"/>
              <a:gd name="connsiteX47" fmla="*/ 0 w 10053084"/>
              <a:gd name="connsiteY47" fmla="*/ 3028346 h 4124206"/>
              <a:gd name="connsiteX48" fmla="*/ 0 w 10053084"/>
              <a:gd name="connsiteY48" fmla="*/ 2521657 h 4124206"/>
              <a:gd name="connsiteX49" fmla="*/ 0 w 10053084"/>
              <a:gd name="connsiteY49" fmla="*/ 1973727 h 4124206"/>
              <a:gd name="connsiteX50" fmla="*/ 0 w 10053084"/>
              <a:gd name="connsiteY50" fmla="*/ 1384555 h 4124206"/>
              <a:gd name="connsiteX51" fmla="*/ 0 w 10053084"/>
              <a:gd name="connsiteY51" fmla="*/ 877867 h 4124206"/>
              <a:gd name="connsiteX52" fmla="*/ 0 w 10053084"/>
              <a:gd name="connsiteY52" fmla="*/ 0 h 412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53084" h="4124206" extrusionOk="0">
                <a:moveTo>
                  <a:pt x="0" y="0"/>
                </a:moveTo>
                <a:cubicBezTo>
                  <a:pt x="76495" y="-18656"/>
                  <a:pt x="153075" y="32910"/>
                  <a:pt x="289765" y="0"/>
                </a:cubicBezTo>
                <a:cubicBezTo>
                  <a:pt x="426456" y="-32910"/>
                  <a:pt x="888684" y="69859"/>
                  <a:pt x="1082185" y="0"/>
                </a:cubicBezTo>
                <a:cubicBezTo>
                  <a:pt x="1275686" y="-69859"/>
                  <a:pt x="1497567" y="19070"/>
                  <a:pt x="1874604" y="0"/>
                </a:cubicBezTo>
                <a:cubicBezTo>
                  <a:pt x="2251641" y="-19070"/>
                  <a:pt x="2340924" y="31076"/>
                  <a:pt x="2667024" y="0"/>
                </a:cubicBezTo>
                <a:cubicBezTo>
                  <a:pt x="2993124" y="-31076"/>
                  <a:pt x="3102329" y="90919"/>
                  <a:pt x="3459444" y="0"/>
                </a:cubicBezTo>
                <a:cubicBezTo>
                  <a:pt x="3816559" y="-90919"/>
                  <a:pt x="3854279" y="70935"/>
                  <a:pt x="4050801" y="0"/>
                </a:cubicBezTo>
                <a:cubicBezTo>
                  <a:pt x="4247323" y="-70935"/>
                  <a:pt x="4322653" y="26002"/>
                  <a:pt x="4441098" y="0"/>
                </a:cubicBezTo>
                <a:cubicBezTo>
                  <a:pt x="4559543" y="-26002"/>
                  <a:pt x="4638060" y="23809"/>
                  <a:pt x="4730863" y="0"/>
                </a:cubicBezTo>
                <a:cubicBezTo>
                  <a:pt x="4823666" y="-23809"/>
                  <a:pt x="4875762" y="30281"/>
                  <a:pt x="5020628" y="0"/>
                </a:cubicBezTo>
                <a:cubicBezTo>
                  <a:pt x="5165494" y="-30281"/>
                  <a:pt x="5386432" y="16123"/>
                  <a:pt x="5712517" y="0"/>
                </a:cubicBezTo>
                <a:cubicBezTo>
                  <a:pt x="6038602" y="-16123"/>
                  <a:pt x="6081782" y="51076"/>
                  <a:pt x="6203344" y="0"/>
                </a:cubicBezTo>
                <a:cubicBezTo>
                  <a:pt x="6324906" y="-51076"/>
                  <a:pt x="6546169" y="39272"/>
                  <a:pt x="6794702" y="0"/>
                </a:cubicBezTo>
                <a:cubicBezTo>
                  <a:pt x="7043235" y="-39272"/>
                  <a:pt x="7093631" y="54598"/>
                  <a:pt x="7386060" y="0"/>
                </a:cubicBezTo>
                <a:cubicBezTo>
                  <a:pt x="7678489" y="-54598"/>
                  <a:pt x="7711621" y="234"/>
                  <a:pt x="7876887" y="0"/>
                </a:cubicBezTo>
                <a:cubicBezTo>
                  <a:pt x="8042153" y="-234"/>
                  <a:pt x="8035355" y="34278"/>
                  <a:pt x="8166652" y="0"/>
                </a:cubicBezTo>
                <a:cubicBezTo>
                  <a:pt x="8297949" y="-34278"/>
                  <a:pt x="8356984" y="29036"/>
                  <a:pt x="8456418" y="0"/>
                </a:cubicBezTo>
                <a:cubicBezTo>
                  <a:pt x="8555852" y="-29036"/>
                  <a:pt x="8845702" y="44710"/>
                  <a:pt x="8947245" y="0"/>
                </a:cubicBezTo>
                <a:cubicBezTo>
                  <a:pt x="9048788" y="-44710"/>
                  <a:pt x="9677252" y="29442"/>
                  <a:pt x="10053084" y="0"/>
                </a:cubicBezTo>
                <a:cubicBezTo>
                  <a:pt x="10118992" y="312811"/>
                  <a:pt x="10040654" y="344005"/>
                  <a:pt x="10053084" y="671656"/>
                </a:cubicBezTo>
                <a:cubicBezTo>
                  <a:pt x="10065514" y="999307"/>
                  <a:pt x="10005445" y="987710"/>
                  <a:pt x="10053084" y="1137103"/>
                </a:cubicBezTo>
                <a:cubicBezTo>
                  <a:pt x="10100723" y="1286496"/>
                  <a:pt x="9987805" y="1599581"/>
                  <a:pt x="10053084" y="1726275"/>
                </a:cubicBezTo>
                <a:cubicBezTo>
                  <a:pt x="10118363" y="1852969"/>
                  <a:pt x="10035556" y="1969867"/>
                  <a:pt x="10053084" y="2191721"/>
                </a:cubicBezTo>
                <a:cubicBezTo>
                  <a:pt x="10070612" y="2413575"/>
                  <a:pt x="10009621" y="2546448"/>
                  <a:pt x="10053084" y="2863377"/>
                </a:cubicBezTo>
                <a:cubicBezTo>
                  <a:pt x="10096547" y="3180306"/>
                  <a:pt x="10030732" y="3247386"/>
                  <a:pt x="10053084" y="3411308"/>
                </a:cubicBezTo>
                <a:cubicBezTo>
                  <a:pt x="10075436" y="3575230"/>
                  <a:pt x="10030575" y="3783271"/>
                  <a:pt x="10053084" y="4124206"/>
                </a:cubicBezTo>
                <a:cubicBezTo>
                  <a:pt x="9713321" y="4165954"/>
                  <a:pt x="9520724" y="4066638"/>
                  <a:pt x="9260664" y="4124206"/>
                </a:cubicBezTo>
                <a:cubicBezTo>
                  <a:pt x="9000604" y="4181774"/>
                  <a:pt x="8937398" y="4090443"/>
                  <a:pt x="8769837" y="4124206"/>
                </a:cubicBezTo>
                <a:cubicBezTo>
                  <a:pt x="8602276" y="4157969"/>
                  <a:pt x="8545618" y="4118767"/>
                  <a:pt x="8379541" y="4124206"/>
                </a:cubicBezTo>
                <a:cubicBezTo>
                  <a:pt x="8213464" y="4129645"/>
                  <a:pt x="7979454" y="4116218"/>
                  <a:pt x="7788183" y="4124206"/>
                </a:cubicBezTo>
                <a:cubicBezTo>
                  <a:pt x="7596912" y="4132194"/>
                  <a:pt x="7480043" y="4067854"/>
                  <a:pt x="7196825" y="4124206"/>
                </a:cubicBezTo>
                <a:cubicBezTo>
                  <a:pt x="6913607" y="4180558"/>
                  <a:pt x="6817096" y="4055969"/>
                  <a:pt x="6605468" y="4124206"/>
                </a:cubicBezTo>
                <a:cubicBezTo>
                  <a:pt x="6393840" y="4192443"/>
                  <a:pt x="6130994" y="4115573"/>
                  <a:pt x="5913579" y="4124206"/>
                </a:cubicBezTo>
                <a:cubicBezTo>
                  <a:pt x="5696164" y="4132839"/>
                  <a:pt x="5758146" y="4121055"/>
                  <a:pt x="5623813" y="4124206"/>
                </a:cubicBezTo>
                <a:cubicBezTo>
                  <a:pt x="5489480" y="4127357"/>
                  <a:pt x="5457927" y="4123168"/>
                  <a:pt x="5334048" y="4124206"/>
                </a:cubicBezTo>
                <a:cubicBezTo>
                  <a:pt x="5210170" y="4125244"/>
                  <a:pt x="4979842" y="4112523"/>
                  <a:pt x="4642159" y="4124206"/>
                </a:cubicBezTo>
                <a:cubicBezTo>
                  <a:pt x="4304476" y="4135889"/>
                  <a:pt x="4290922" y="4094444"/>
                  <a:pt x="4151332" y="4124206"/>
                </a:cubicBezTo>
                <a:cubicBezTo>
                  <a:pt x="4011742" y="4153968"/>
                  <a:pt x="3789251" y="4091317"/>
                  <a:pt x="3459444" y="4124206"/>
                </a:cubicBezTo>
                <a:cubicBezTo>
                  <a:pt x="3129637" y="4157095"/>
                  <a:pt x="3245985" y="4121193"/>
                  <a:pt x="3169678" y="4124206"/>
                </a:cubicBezTo>
                <a:cubicBezTo>
                  <a:pt x="3093371" y="4127219"/>
                  <a:pt x="2987695" y="4115866"/>
                  <a:pt x="2879913" y="4124206"/>
                </a:cubicBezTo>
                <a:cubicBezTo>
                  <a:pt x="2772132" y="4132546"/>
                  <a:pt x="2531501" y="4090007"/>
                  <a:pt x="2288555" y="4124206"/>
                </a:cubicBezTo>
                <a:cubicBezTo>
                  <a:pt x="2045609" y="4158405"/>
                  <a:pt x="2062357" y="4103232"/>
                  <a:pt x="1898259" y="4124206"/>
                </a:cubicBezTo>
                <a:cubicBezTo>
                  <a:pt x="1734161" y="4145180"/>
                  <a:pt x="1669734" y="4120179"/>
                  <a:pt x="1608493" y="4124206"/>
                </a:cubicBezTo>
                <a:cubicBezTo>
                  <a:pt x="1547252" y="4128233"/>
                  <a:pt x="1420680" y="4102432"/>
                  <a:pt x="1318728" y="4124206"/>
                </a:cubicBezTo>
                <a:cubicBezTo>
                  <a:pt x="1216777" y="4145980"/>
                  <a:pt x="862891" y="4103200"/>
                  <a:pt x="727370" y="4124206"/>
                </a:cubicBezTo>
                <a:cubicBezTo>
                  <a:pt x="591849" y="4145212"/>
                  <a:pt x="224260" y="4046096"/>
                  <a:pt x="0" y="4124206"/>
                </a:cubicBezTo>
                <a:cubicBezTo>
                  <a:pt x="-2638" y="3868471"/>
                  <a:pt x="69653" y="3727646"/>
                  <a:pt x="0" y="3493792"/>
                </a:cubicBezTo>
                <a:cubicBezTo>
                  <a:pt x="-69653" y="3259938"/>
                  <a:pt x="43684" y="3240463"/>
                  <a:pt x="0" y="3028346"/>
                </a:cubicBezTo>
                <a:cubicBezTo>
                  <a:pt x="-43684" y="2816229"/>
                  <a:pt x="12402" y="2691957"/>
                  <a:pt x="0" y="2521657"/>
                </a:cubicBezTo>
                <a:cubicBezTo>
                  <a:pt x="-12402" y="2351357"/>
                  <a:pt x="19285" y="2237740"/>
                  <a:pt x="0" y="1973727"/>
                </a:cubicBezTo>
                <a:cubicBezTo>
                  <a:pt x="-19285" y="1709714"/>
                  <a:pt x="5141" y="1532054"/>
                  <a:pt x="0" y="1384555"/>
                </a:cubicBezTo>
                <a:cubicBezTo>
                  <a:pt x="-5141" y="1237056"/>
                  <a:pt x="20867" y="1114942"/>
                  <a:pt x="0" y="877867"/>
                </a:cubicBezTo>
                <a:cubicBezTo>
                  <a:pt x="-20867" y="640792"/>
                  <a:pt x="29287" y="303626"/>
                  <a:pt x="0" y="0"/>
                </a:cubicBezTo>
                <a:close/>
              </a:path>
            </a:pathLst>
          </a:custGeom>
          <a:noFill/>
          <a:ln>
            <a:solidFill>
              <a:srgbClr val="87A4D8"/>
            </a:solidFill>
            <a:extLst>
              <a:ext uri="{C807C97D-BFC1-408E-A445-0C87EB9F89A2}">
                <ask:lineSketchStyleProps xmlns:ask="http://schemas.microsoft.com/office/drawing/2018/sketchyshapes" sd="3819665518">
                  <a:prstGeom prst="rect">
                    <a:avLst/>
                  </a:prstGeom>
                  <ask:type>
                    <ask:lineSketchScribble/>
                  </ask:type>
                </ask:lineSketchStyleProps>
              </a:ext>
            </a:extLst>
          </a:ln>
        </p:spPr>
        <p:txBody>
          <a:bodyPr wrap="square" rtlCol="1">
            <a:spAutoFit/>
          </a:bodyPr>
          <a:lstStyle/>
          <a:p>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صفة الجلوس في التشهد الأخير</a:t>
            </a:r>
            <a:r>
              <a:rPr lang="en-US" sz="3000" dirty="0">
                <a:solidFill>
                  <a:srgbClr val="396743"/>
                </a:solidFill>
                <a:cs typeface="PT Bold Heading" panose="02010400000000000000" pitchFamily="2" charset="-78"/>
              </a:rPr>
              <a:t>[</a:t>
            </a:r>
            <a:r>
              <a:rPr lang="ar-SA" sz="3000" dirty="0">
                <a:solidFill>
                  <a:srgbClr val="396743"/>
                </a:solidFill>
                <a:cs typeface="PT Bold Heading" panose="02010400000000000000" pitchFamily="2" charset="-78"/>
              </a:rPr>
              <a:t>:</a:t>
            </a:r>
          </a:p>
          <a:p>
            <a:endParaRPr lang="ar-SA" sz="3000" dirty="0">
              <a:cs typeface="PT Bold Heading" panose="02010400000000000000" pitchFamily="2" charset="-78"/>
            </a:endParaRPr>
          </a:p>
          <a:p>
            <a:r>
              <a:rPr lang="ar-SA" sz="3000" dirty="0">
                <a:latin typeface="Sakkal Majalla" panose="02000000000000000000" pitchFamily="2" charset="-78"/>
                <a:cs typeface="Sakkal Majalla" panose="02000000000000000000" pitchFamily="2" charset="-78"/>
              </a:rPr>
              <a:t>ثم يجلس في تشهده الأخير متوركًا يفرش رجله اليسرى, وينصب اليمنى, ويخرجهما عن يمينه، ويجعل أليتيه على الأرض، ثم يتشهد ويسلم.</a:t>
            </a:r>
          </a:p>
          <a:p>
            <a:r>
              <a:rPr lang="ar-SA" sz="3000" dirty="0">
                <a:latin typeface="Sakkal Majalla" panose="02000000000000000000" pitchFamily="2" charset="-78"/>
                <a:cs typeface="Sakkal Majalla" panose="02000000000000000000" pitchFamily="2" charset="-78"/>
              </a:rPr>
              <a:t>والمرأة مثله أي، مثل الرجل في جميع ما تقدم حتى رفع اليدين، لكن تضم نفسها في الركوع والسجود وغيرهما فلا تتجافى وتسدل رجليها في جانب يمينها إذا جلست وهو أفضل، أو متربعة. وتسر القراءة وجوبًا إن سمعها أجنبي وخنثى كأنثى.</a:t>
            </a:r>
          </a:p>
          <a:p>
            <a:endParaRPr lang="ar-SA" sz="2400" dirty="0">
              <a:latin typeface="Sakkal Majalla" panose="02000000000000000000" pitchFamily="2" charset="-78"/>
              <a:cs typeface="Sakkal Majalla" panose="02000000000000000000" pitchFamily="2" charset="-78"/>
            </a:endParaRPr>
          </a:p>
          <a:p>
            <a:endParaRPr lang="ar-SA" sz="2800" dirty="0">
              <a:cs typeface="PT Bold Heading" panose="02010400000000000000" pitchFamily="2" charset="-78"/>
            </a:endParaRPr>
          </a:p>
        </p:txBody>
      </p:sp>
    </p:spTree>
    <p:extLst>
      <p:ext uri="{BB962C8B-B14F-4D97-AF65-F5344CB8AC3E}">
        <p14:creationId xmlns:p14="http://schemas.microsoft.com/office/powerpoint/2010/main" val="355080912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0BE8AA9A-0E45-4212-93F2-9593974B5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extLst>
              <a:ext uri="{FF2B5EF4-FFF2-40B4-BE49-F238E27FC236}">
                <a16:creationId xmlns:a16="http://schemas.microsoft.com/office/drawing/2014/main" id="{29B162DB-1384-4A31-A7E8-DEF1FB57EB76}"/>
              </a:ext>
            </a:extLst>
          </p:cNvPr>
          <p:cNvSpPr/>
          <p:nvPr/>
        </p:nvSpPr>
        <p:spPr>
          <a:xfrm>
            <a:off x="9735879" y="2335818"/>
            <a:ext cx="1494238" cy="2291036"/>
          </a:xfrm>
          <a:prstGeom prst="rect">
            <a:avLst/>
          </a:prstGeom>
          <a:solidFill>
            <a:srgbClr val="848A98"/>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ما يسن  بعد الصلاة</a:t>
            </a:r>
            <a:r>
              <a:rPr lang="en-US" sz="3000" dirty="0">
                <a:cs typeface="PT Bold Heading" panose="02010400000000000000" pitchFamily="2" charset="-78"/>
              </a:rPr>
              <a:t>[</a:t>
            </a:r>
            <a:r>
              <a:rPr lang="ar-SA" sz="3000" dirty="0">
                <a:cs typeface="PT Bold Heading" panose="02010400000000000000" pitchFamily="2" charset="-78"/>
              </a:rPr>
              <a:t>  </a:t>
            </a:r>
          </a:p>
        </p:txBody>
      </p:sp>
      <p:grpSp>
        <p:nvGrpSpPr>
          <p:cNvPr id="6" name="مجموعة 5">
            <a:extLst>
              <a:ext uri="{FF2B5EF4-FFF2-40B4-BE49-F238E27FC236}">
                <a16:creationId xmlns:a16="http://schemas.microsoft.com/office/drawing/2014/main" id="{C1C38CA2-9B6D-4874-9023-7DEEE10693D6}"/>
              </a:ext>
            </a:extLst>
          </p:cNvPr>
          <p:cNvGrpSpPr/>
          <p:nvPr/>
        </p:nvGrpSpPr>
        <p:grpSpPr>
          <a:xfrm>
            <a:off x="8842742" y="1287124"/>
            <a:ext cx="893137" cy="4062991"/>
            <a:chOff x="8208335" y="2934586"/>
            <a:chExt cx="950793" cy="1488558"/>
          </a:xfrm>
        </p:grpSpPr>
        <p:cxnSp>
          <p:nvCxnSpPr>
            <p:cNvPr id="7" name="رابط مستقيم 6">
              <a:extLst>
                <a:ext uri="{FF2B5EF4-FFF2-40B4-BE49-F238E27FC236}">
                  <a16:creationId xmlns:a16="http://schemas.microsoft.com/office/drawing/2014/main" id="{CB9737E0-32AF-4BC2-9AD7-8671FBDFBADF}"/>
                </a:ext>
              </a:extLst>
            </p:cNvPr>
            <p:cNvCxnSpPr/>
            <p:nvPr/>
          </p:nvCxnSpPr>
          <p:spPr>
            <a:xfrm flipV="1">
              <a:off x="8729330" y="2934586"/>
              <a:ext cx="0" cy="754912"/>
            </a:xfrm>
            <a:prstGeom prst="line">
              <a:avLst/>
            </a:prstGeom>
          </p:spPr>
          <p:style>
            <a:lnRef idx="1">
              <a:schemeClr val="dk1"/>
            </a:lnRef>
            <a:fillRef idx="0">
              <a:schemeClr val="dk1"/>
            </a:fillRef>
            <a:effectRef idx="0">
              <a:schemeClr val="dk1"/>
            </a:effectRef>
            <a:fontRef idx="minor">
              <a:schemeClr val="tx1"/>
            </a:fontRef>
          </p:style>
        </p:cxnSp>
        <p:cxnSp>
          <p:nvCxnSpPr>
            <p:cNvPr id="8" name="رابط مستقيم 7">
              <a:extLst>
                <a:ext uri="{FF2B5EF4-FFF2-40B4-BE49-F238E27FC236}">
                  <a16:creationId xmlns:a16="http://schemas.microsoft.com/office/drawing/2014/main" id="{8771491E-3926-407B-8206-B01FD3C2868D}"/>
                </a:ext>
              </a:extLst>
            </p:cNvPr>
            <p:cNvCxnSpPr/>
            <p:nvPr/>
          </p:nvCxnSpPr>
          <p:spPr>
            <a:xfrm>
              <a:off x="8729330" y="3700130"/>
              <a:ext cx="0" cy="723014"/>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a:extLst>
                <a:ext uri="{FF2B5EF4-FFF2-40B4-BE49-F238E27FC236}">
                  <a16:creationId xmlns:a16="http://schemas.microsoft.com/office/drawing/2014/main" id="{E5FA02C9-F1B6-4AF0-A90A-21EA1B2438A1}"/>
                </a:ext>
              </a:extLst>
            </p:cNvPr>
            <p:cNvCxnSpPr>
              <a:cxnSpLocks/>
            </p:cNvCxnSpPr>
            <p:nvPr/>
          </p:nvCxnSpPr>
          <p:spPr>
            <a:xfrm flipH="1">
              <a:off x="8729331" y="3700131"/>
              <a:ext cx="429797" cy="0"/>
            </a:xfrm>
            <a:prstGeom prst="line">
              <a:avLst/>
            </a:prstGeom>
          </p:spPr>
          <p:style>
            <a:lnRef idx="1">
              <a:schemeClr val="dk1"/>
            </a:lnRef>
            <a:fillRef idx="0">
              <a:schemeClr val="dk1"/>
            </a:fillRef>
            <a:effectRef idx="0">
              <a:schemeClr val="dk1"/>
            </a:effectRef>
            <a:fontRef idx="minor">
              <a:schemeClr val="tx1"/>
            </a:fontRef>
          </p:style>
        </p:cxnSp>
        <p:cxnSp>
          <p:nvCxnSpPr>
            <p:cNvPr id="10" name="رابط كسهم مستقيم 9">
              <a:extLst>
                <a:ext uri="{FF2B5EF4-FFF2-40B4-BE49-F238E27FC236}">
                  <a16:creationId xmlns:a16="http://schemas.microsoft.com/office/drawing/2014/main" id="{D21A6B7D-0933-4D48-9B89-B3B1732E6E78}"/>
                </a:ext>
              </a:extLst>
            </p:cNvPr>
            <p:cNvCxnSpPr>
              <a:cxnSpLocks/>
            </p:cNvCxnSpPr>
            <p:nvPr/>
          </p:nvCxnSpPr>
          <p:spPr>
            <a:xfrm flipH="1">
              <a:off x="8208335" y="2934586"/>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رابط كسهم مستقيم 10">
              <a:extLst>
                <a:ext uri="{FF2B5EF4-FFF2-40B4-BE49-F238E27FC236}">
                  <a16:creationId xmlns:a16="http://schemas.microsoft.com/office/drawing/2014/main" id="{3F6D7E1B-142B-44D0-BD22-AD3C3701B8DC}"/>
                </a:ext>
              </a:extLst>
            </p:cNvPr>
            <p:cNvCxnSpPr>
              <a:cxnSpLocks/>
            </p:cNvCxnSpPr>
            <p:nvPr/>
          </p:nvCxnSpPr>
          <p:spPr>
            <a:xfrm flipH="1">
              <a:off x="8208335" y="3429000"/>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رابط كسهم مستقيم 11">
              <a:extLst>
                <a:ext uri="{FF2B5EF4-FFF2-40B4-BE49-F238E27FC236}">
                  <a16:creationId xmlns:a16="http://schemas.microsoft.com/office/drawing/2014/main" id="{CC71DAF1-CEB6-4924-A51B-9D9B9355E29A}"/>
                </a:ext>
              </a:extLst>
            </p:cNvPr>
            <p:cNvCxnSpPr>
              <a:cxnSpLocks/>
            </p:cNvCxnSpPr>
            <p:nvPr/>
          </p:nvCxnSpPr>
          <p:spPr>
            <a:xfrm flipH="1">
              <a:off x="8208335" y="3976576"/>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رابط كسهم مستقيم 12">
              <a:extLst>
                <a:ext uri="{FF2B5EF4-FFF2-40B4-BE49-F238E27FC236}">
                  <a16:creationId xmlns:a16="http://schemas.microsoft.com/office/drawing/2014/main" id="{F40A6D75-B574-4BA6-AD59-ECD9423543B7}"/>
                </a:ext>
              </a:extLst>
            </p:cNvPr>
            <p:cNvCxnSpPr>
              <a:cxnSpLocks/>
            </p:cNvCxnSpPr>
            <p:nvPr/>
          </p:nvCxnSpPr>
          <p:spPr>
            <a:xfrm flipH="1">
              <a:off x="8208335" y="4423144"/>
              <a:ext cx="520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5" name="مستطيل 14">
            <a:extLst>
              <a:ext uri="{FF2B5EF4-FFF2-40B4-BE49-F238E27FC236}">
                <a16:creationId xmlns:a16="http://schemas.microsoft.com/office/drawing/2014/main" id="{7C1A838A-2EA3-4152-AD38-B9297D137512}"/>
              </a:ext>
            </a:extLst>
          </p:cNvPr>
          <p:cNvSpPr/>
          <p:nvPr/>
        </p:nvSpPr>
        <p:spPr>
          <a:xfrm>
            <a:off x="6225001" y="1063842"/>
            <a:ext cx="2394459" cy="446564"/>
          </a:xfrm>
          <a:prstGeom prst="rect">
            <a:avLst/>
          </a:prstGeom>
          <a:solidFill>
            <a:srgbClr val="85A6D3"/>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يستغفر ثلاثا،</a:t>
            </a:r>
          </a:p>
        </p:txBody>
      </p:sp>
      <p:sp>
        <p:nvSpPr>
          <p:cNvPr id="17" name="مستطيل 16">
            <a:extLst>
              <a:ext uri="{FF2B5EF4-FFF2-40B4-BE49-F238E27FC236}">
                <a16:creationId xmlns:a16="http://schemas.microsoft.com/office/drawing/2014/main" id="{BEE57FE0-42A3-4EB4-9D43-D791A32A480B}"/>
              </a:ext>
            </a:extLst>
          </p:cNvPr>
          <p:cNvSpPr/>
          <p:nvPr/>
        </p:nvSpPr>
        <p:spPr>
          <a:xfrm>
            <a:off x="1408450" y="2267331"/>
            <a:ext cx="7365545" cy="980761"/>
          </a:xfrm>
          <a:prstGeom prst="rect">
            <a:avLst/>
          </a:prstGeom>
          <a:solidFill>
            <a:srgbClr val="85A6D3"/>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ويقول: اللهم أنت السلام ومنك السلام تباركت وتعاليت يا ذا الجلال والإكرام، </a:t>
            </a:r>
          </a:p>
        </p:txBody>
      </p:sp>
      <p:sp>
        <p:nvSpPr>
          <p:cNvPr id="19" name="مستطيل 18">
            <a:extLst>
              <a:ext uri="{FF2B5EF4-FFF2-40B4-BE49-F238E27FC236}">
                <a16:creationId xmlns:a16="http://schemas.microsoft.com/office/drawing/2014/main" id="{21C6B187-F772-4694-A611-AA171570C436}"/>
              </a:ext>
            </a:extLst>
          </p:cNvPr>
          <p:cNvSpPr/>
          <p:nvPr/>
        </p:nvSpPr>
        <p:spPr>
          <a:xfrm>
            <a:off x="1442824" y="3916824"/>
            <a:ext cx="7365545" cy="446564"/>
          </a:xfrm>
          <a:prstGeom prst="rect">
            <a:avLst/>
          </a:prstGeom>
          <a:solidFill>
            <a:srgbClr val="87A4D8"/>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ويقول: سبحان الله والحمد لله والله أكبر معا ثلاثا وثلاثين</a:t>
            </a:r>
            <a:r>
              <a:rPr lang="ar-SA" dirty="0">
                <a:latin typeface="Sakkal Majalla" panose="02000000000000000000" pitchFamily="2" charset="-78"/>
                <a:cs typeface="Sakkal Majalla" panose="02000000000000000000" pitchFamily="2" charset="-78"/>
              </a:rPr>
              <a:t>، </a:t>
            </a:r>
          </a:p>
        </p:txBody>
      </p:sp>
      <p:sp>
        <p:nvSpPr>
          <p:cNvPr id="21" name="مستطيل 20">
            <a:extLst>
              <a:ext uri="{FF2B5EF4-FFF2-40B4-BE49-F238E27FC236}">
                <a16:creationId xmlns:a16="http://schemas.microsoft.com/office/drawing/2014/main" id="{89191388-9615-40E6-AE7B-7BBAB447C517}"/>
              </a:ext>
            </a:extLst>
          </p:cNvPr>
          <p:cNvSpPr/>
          <p:nvPr/>
        </p:nvSpPr>
        <p:spPr>
          <a:xfrm>
            <a:off x="2928907" y="5010269"/>
            <a:ext cx="5690554" cy="614750"/>
          </a:xfrm>
          <a:prstGeom prst="rect">
            <a:avLst/>
          </a:prstGeom>
          <a:solidFill>
            <a:srgbClr val="87A4D8"/>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ويدعو بعد كل مكتوبة مخلصا في دعائه.</a:t>
            </a:r>
          </a:p>
        </p:txBody>
      </p:sp>
    </p:spTree>
    <p:extLst>
      <p:ext uri="{BB962C8B-B14F-4D97-AF65-F5344CB8AC3E}">
        <p14:creationId xmlns:p14="http://schemas.microsoft.com/office/powerpoint/2010/main" val="38041521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2B191755-C964-46A1-A3CB-C449F7E54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pic>
        <p:nvPicPr>
          <p:cNvPr id="2" name="صورة 1" descr="صورة تحتوي على الطيران, مياه, تل, رجل&#10;&#10;تم إنشاء الوصف تلقائياً">
            <a:extLst>
              <a:ext uri="{FF2B5EF4-FFF2-40B4-BE49-F238E27FC236}">
                <a16:creationId xmlns:a16="http://schemas.microsoft.com/office/drawing/2014/main" id="{9E0E5F93-059E-4D90-BB5C-89ECAD0EB14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35882" y="810865"/>
            <a:ext cx="5072276" cy="5388668"/>
          </a:xfrm>
          <a:prstGeom prst="rect">
            <a:avLst/>
          </a:prstGeom>
        </p:spPr>
      </p:pic>
      <p:sp>
        <p:nvSpPr>
          <p:cNvPr id="7" name="مربع نص 6">
            <a:extLst>
              <a:ext uri="{FF2B5EF4-FFF2-40B4-BE49-F238E27FC236}">
                <a16:creationId xmlns:a16="http://schemas.microsoft.com/office/drawing/2014/main" id="{8F971CDB-66F7-4DAC-A4A9-7C238DA0062E}"/>
              </a:ext>
            </a:extLst>
          </p:cNvPr>
          <p:cNvSpPr txBox="1"/>
          <p:nvPr/>
        </p:nvSpPr>
        <p:spPr>
          <a:xfrm>
            <a:off x="5046552" y="2489536"/>
            <a:ext cx="2250937" cy="1015663"/>
          </a:xfrm>
          <a:custGeom>
            <a:avLst/>
            <a:gdLst>
              <a:gd name="connsiteX0" fmla="*/ 0 w 2250937"/>
              <a:gd name="connsiteY0" fmla="*/ 0 h 1015663"/>
              <a:gd name="connsiteX1" fmla="*/ 2250937 w 2250937"/>
              <a:gd name="connsiteY1" fmla="*/ 0 h 1015663"/>
              <a:gd name="connsiteX2" fmla="*/ 2250937 w 2250937"/>
              <a:gd name="connsiteY2" fmla="*/ 1015663 h 1015663"/>
              <a:gd name="connsiteX3" fmla="*/ 0 w 2250937"/>
              <a:gd name="connsiteY3" fmla="*/ 1015663 h 1015663"/>
              <a:gd name="connsiteX4" fmla="*/ 0 w 2250937"/>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937" h="1015663" extrusionOk="0">
                <a:moveTo>
                  <a:pt x="0" y="0"/>
                </a:moveTo>
                <a:cubicBezTo>
                  <a:pt x="264160" y="-5264"/>
                  <a:pt x="1179475" y="84467"/>
                  <a:pt x="2250937" y="0"/>
                </a:cubicBezTo>
                <a:cubicBezTo>
                  <a:pt x="2214010" y="262280"/>
                  <a:pt x="2235514" y="737453"/>
                  <a:pt x="2250937" y="1015663"/>
                </a:cubicBezTo>
                <a:cubicBezTo>
                  <a:pt x="1788990" y="1121983"/>
                  <a:pt x="1029161" y="1008014"/>
                  <a:pt x="0" y="1015663"/>
                </a:cubicBezTo>
                <a:cubicBezTo>
                  <a:pt x="10098" y="784052"/>
                  <a:pt x="-79793" y="110113"/>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6000" dirty="0">
                <a:cs typeface="PT Bold Heading" panose="02010400000000000000" pitchFamily="2" charset="-78"/>
              </a:rPr>
              <a:t>الأسئلة</a:t>
            </a:r>
            <a:r>
              <a:rPr lang="ar-SA" sz="3000" dirty="0">
                <a:cs typeface="PT Bold Heading" panose="02010400000000000000" pitchFamily="2" charset="-78"/>
              </a:rPr>
              <a:t> </a:t>
            </a:r>
          </a:p>
        </p:txBody>
      </p:sp>
    </p:spTree>
    <p:extLst>
      <p:ext uri="{BB962C8B-B14F-4D97-AF65-F5344CB8AC3E}">
        <p14:creationId xmlns:p14="http://schemas.microsoft.com/office/powerpoint/2010/main" val="40470093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433ADF52-7BC4-4FF3-BF6D-10BDA09B5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hlinkClick r:id="rId3" action="ppaction://hlinksldjump"/>
            <a:extLst>
              <a:ext uri="{FF2B5EF4-FFF2-40B4-BE49-F238E27FC236}">
                <a16:creationId xmlns:a16="http://schemas.microsoft.com/office/drawing/2014/main" id="{44E237C1-F17A-44AC-914A-10E4B2F2FF8D}"/>
              </a:ext>
            </a:extLst>
          </p:cNvPr>
          <p:cNvSpPr/>
          <p:nvPr/>
        </p:nvSpPr>
        <p:spPr>
          <a:xfrm>
            <a:off x="9446312" y="1217514"/>
            <a:ext cx="1958748" cy="716973"/>
          </a:xfrm>
          <a:custGeom>
            <a:avLst/>
            <a:gdLst>
              <a:gd name="connsiteX0" fmla="*/ 0 w 1958748"/>
              <a:gd name="connsiteY0" fmla="*/ 0 h 1316631"/>
              <a:gd name="connsiteX1" fmla="*/ 1958748 w 1958748"/>
              <a:gd name="connsiteY1" fmla="*/ 0 h 1316631"/>
              <a:gd name="connsiteX2" fmla="*/ 1958748 w 1958748"/>
              <a:gd name="connsiteY2" fmla="*/ 1316631 h 1316631"/>
              <a:gd name="connsiteX3" fmla="*/ 0 w 1958748"/>
              <a:gd name="connsiteY3" fmla="*/ 1316631 h 1316631"/>
              <a:gd name="connsiteX4" fmla="*/ 0 w 1958748"/>
              <a:gd name="connsiteY4" fmla="*/ 0 h 131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1316631" fill="none" extrusionOk="0">
                <a:moveTo>
                  <a:pt x="0" y="0"/>
                </a:moveTo>
                <a:cubicBezTo>
                  <a:pt x="887970" y="92772"/>
                  <a:pt x="1421580" y="-159028"/>
                  <a:pt x="1958748" y="0"/>
                </a:cubicBezTo>
                <a:cubicBezTo>
                  <a:pt x="2012268" y="480568"/>
                  <a:pt x="1854922" y="749258"/>
                  <a:pt x="1958748" y="1316631"/>
                </a:cubicBezTo>
                <a:cubicBezTo>
                  <a:pt x="982808" y="1447071"/>
                  <a:pt x="827028" y="1247038"/>
                  <a:pt x="0" y="1316631"/>
                </a:cubicBezTo>
                <a:cubicBezTo>
                  <a:pt x="100232" y="1165853"/>
                  <a:pt x="-53324" y="452941"/>
                  <a:pt x="0" y="0"/>
                </a:cubicBezTo>
                <a:close/>
              </a:path>
              <a:path w="1958748" h="1316631" stroke="0" extrusionOk="0">
                <a:moveTo>
                  <a:pt x="0" y="0"/>
                </a:moveTo>
                <a:cubicBezTo>
                  <a:pt x="395772" y="-38391"/>
                  <a:pt x="1590523" y="-2710"/>
                  <a:pt x="1958748" y="0"/>
                </a:cubicBezTo>
                <a:cubicBezTo>
                  <a:pt x="1953952" y="413854"/>
                  <a:pt x="1841613" y="1011630"/>
                  <a:pt x="1958748" y="1316631"/>
                </a:cubicBezTo>
                <a:cubicBezTo>
                  <a:pt x="1218656" y="1271158"/>
                  <a:pt x="369503" y="1285399"/>
                  <a:pt x="0" y="1316631"/>
                </a:cubicBezTo>
                <a:cubicBezTo>
                  <a:pt x="-53267" y="797789"/>
                  <a:pt x="-115841" y="515927"/>
                  <a:pt x="0" y="0"/>
                </a:cubicBezTo>
                <a:close/>
              </a:path>
            </a:pathLst>
          </a:custGeom>
          <a:solidFill>
            <a:srgbClr val="85A6D3"/>
          </a:solidFill>
          <a:ln w="19050">
            <a:solidFill>
              <a:srgbClr val="FBDCDA"/>
            </a:solidFill>
            <a:extLst>
              <a:ext uri="{C807C97D-BFC1-408E-A445-0C87EB9F89A2}">
                <ask:lineSketchStyleProps xmlns:ask="http://schemas.microsoft.com/office/drawing/2018/sketchyshapes" sd="111620339">
                  <a:custGeom>
                    <a:avLst/>
                    <a:gdLst>
                      <a:gd name="connsiteX0" fmla="*/ 0 w 1958748"/>
                      <a:gd name="connsiteY0" fmla="*/ 0 h 716973"/>
                      <a:gd name="connsiteX1" fmla="*/ 1958748 w 1958748"/>
                      <a:gd name="connsiteY1" fmla="*/ 0 h 716973"/>
                      <a:gd name="connsiteX2" fmla="*/ 1958748 w 1958748"/>
                      <a:gd name="connsiteY2" fmla="*/ 716973 h 716973"/>
                      <a:gd name="connsiteX3" fmla="*/ 0 w 1958748"/>
                      <a:gd name="connsiteY3" fmla="*/ 716973 h 716973"/>
                      <a:gd name="connsiteX4" fmla="*/ 0 w 1958748"/>
                      <a:gd name="connsiteY4" fmla="*/ 0 h 71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716973" fill="none" extrusionOk="0">
                        <a:moveTo>
                          <a:pt x="0" y="0"/>
                        </a:moveTo>
                        <a:cubicBezTo>
                          <a:pt x="887970" y="92772"/>
                          <a:pt x="1421580" y="-159028"/>
                          <a:pt x="1958748" y="0"/>
                        </a:cubicBezTo>
                        <a:cubicBezTo>
                          <a:pt x="2008052" y="189235"/>
                          <a:pt x="1951425" y="489957"/>
                          <a:pt x="1958748" y="716973"/>
                        </a:cubicBezTo>
                        <a:cubicBezTo>
                          <a:pt x="982808" y="847413"/>
                          <a:pt x="827028" y="647380"/>
                          <a:pt x="0" y="716973"/>
                        </a:cubicBezTo>
                        <a:cubicBezTo>
                          <a:pt x="-64019" y="504225"/>
                          <a:pt x="-4431" y="324970"/>
                          <a:pt x="0" y="0"/>
                        </a:cubicBezTo>
                        <a:close/>
                      </a:path>
                      <a:path w="1958748" h="716973" stroke="0" extrusionOk="0">
                        <a:moveTo>
                          <a:pt x="0" y="0"/>
                        </a:moveTo>
                        <a:cubicBezTo>
                          <a:pt x="395772" y="-38391"/>
                          <a:pt x="1590523" y="-2710"/>
                          <a:pt x="1958748" y="0"/>
                        </a:cubicBezTo>
                        <a:cubicBezTo>
                          <a:pt x="1902326" y="325406"/>
                          <a:pt x="1988347" y="445357"/>
                          <a:pt x="1958748" y="716973"/>
                        </a:cubicBezTo>
                        <a:cubicBezTo>
                          <a:pt x="1218656" y="671500"/>
                          <a:pt x="369503" y="685741"/>
                          <a:pt x="0" y="716973"/>
                        </a:cubicBezTo>
                        <a:cubicBezTo>
                          <a:pt x="33483" y="598466"/>
                          <a:pt x="8067" y="99771"/>
                          <a:pt x="0" y="0"/>
                        </a:cubicBezTo>
                        <a:close/>
                      </a:path>
                    </a:pathLst>
                  </a:cu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b="1" dirty="0">
                <a:latin typeface="Sakkal Majalla" panose="02000000000000000000" pitchFamily="2" charset="-78"/>
                <a:cs typeface="Sakkal Majalla" panose="02000000000000000000" pitchFamily="2" charset="-78"/>
              </a:rPr>
              <a:t>السؤال الأول</a:t>
            </a:r>
          </a:p>
        </p:txBody>
      </p:sp>
      <p:sp>
        <p:nvSpPr>
          <p:cNvPr id="7" name="مربع نص 6">
            <a:extLst>
              <a:ext uri="{FF2B5EF4-FFF2-40B4-BE49-F238E27FC236}">
                <a16:creationId xmlns:a16="http://schemas.microsoft.com/office/drawing/2014/main" id="{DDF5FF0F-4BA6-42CC-8111-60B53005D9C9}"/>
              </a:ext>
            </a:extLst>
          </p:cNvPr>
          <p:cNvSpPr txBox="1"/>
          <p:nvPr/>
        </p:nvSpPr>
        <p:spPr>
          <a:xfrm>
            <a:off x="1591000" y="1278329"/>
            <a:ext cx="6915964" cy="1015663"/>
          </a:xfrm>
          <a:prstGeom prst="rect">
            <a:avLst/>
          </a:prstGeom>
          <a:noFill/>
        </p:spPr>
        <p:txBody>
          <a:bodyPr wrap="square" rtlCol="1">
            <a:spAutoFit/>
          </a:bodyPr>
          <a:lstStyle/>
          <a:p>
            <a:r>
              <a:rPr lang="ar-SA" sz="3000" dirty="0">
                <a:cs typeface="PT Bold Heading" panose="02010400000000000000" pitchFamily="2" charset="-78"/>
              </a:rPr>
              <a:t>اختر الإجابة الصحيحة:</a:t>
            </a:r>
          </a:p>
          <a:p>
            <a:endParaRPr lang="ar-SA" sz="3000" dirty="0">
              <a:cs typeface="PT Bold Heading" panose="02010400000000000000" pitchFamily="2" charset="-78"/>
            </a:endParaRPr>
          </a:p>
        </p:txBody>
      </p:sp>
      <p:sp>
        <p:nvSpPr>
          <p:cNvPr id="9" name="مربع نص 8">
            <a:extLst>
              <a:ext uri="{FF2B5EF4-FFF2-40B4-BE49-F238E27FC236}">
                <a16:creationId xmlns:a16="http://schemas.microsoft.com/office/drawing/2014/main" id="{09D910D3-93CA-40D8-A52D-25B39C433B9B}"/>
              </a:ext>
            </a:extLst>
          </p:cNvPr>
          <p:cNvSpPr txBox="1"/>
          <p:nvPr/>
        </p:nvSpPr>
        <p:spPr>
          <a:xfrm>
            <a:off x="8133907" y="3152001"/>
            <a:ext cx="339089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ما يسن بعد الصلاة:</a:t>
            </a:r>
          </a:p>
        </p:txBody>
      </p:sp>
      <p:sp>
        <p:nvSpPr>
          <p:cNvPr id="11" name="مربع نص 10">
            <a:extLst>
              <a:ext uri="{FF2B5EF4-FFF2-40B4-BE49-F238E27FC236}">
                <a16:creationId xmlns:a16="http://schemas.microsoft.com/office/drawing/2014/main" id="{6F7CCB2D-9AB6-46F0-8C08-EFD3725BCB9D}"/>
              </a:ext>
            </a:extLst>
          </p:cNvPr>
          <p:cNvSpPr txBox="1"/>
          <p:nvPr/>
        </p:nvSpPr>
        <p:spPr>
          <a:xfrm>
            <a:off x="6953250" y="4481435"/>
            <a:ext cx="4772395"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a:t>
            </a:r>
            <a:r>
              <a:rPr lang="ar-SA" sz="3000" dirty="0" err="1">
                <a:latin typeface="Sakkal Majalla" panose="02000000000000000000" pitchFamily="2" charset="-78"/>
                <a:cs typeface="Sakkal Majalla" panose="02000000000000000000" pitchFamily="2" charset="-78"/>
              </a:rPr>
              <a:t>الإقتصار</a:t>
            </a:r>
            <a:r>
              <a:rPr lang="ar-SA" sz="3000" dirty="0">
                <a:latin typeface="Sakkal Majalla" panose="02000000000000000000" pitchFamily="2" charset="-78"/>
                <a:cs typeface="Sakkal Majalla" panose="02000000000000000000" pitchFamily="2" charset="-78"/>
              </a:rPr>
              <a:t> على الفاتحة في الصلاة:</a:t>
            </a:r>
          </a:p>
        </p:txBody>
      </p:sp>
      <p:sp>
        <p:nvSpPr>
          <p:cNvPr id="13" name="مستطيل 12">
            <a:extLst>
              <a:ext uri="{FF2B5EF4-FFF2-40B4-BE49-F238E27FC236}">
                <a16:creationId xmlns:a16="http://schemas.microsoft.com/office/drawing/2014/main" id="{C8AA7CF5-16E9-46F7-89FB-1E7E0DB57704}"/>
              </a:ext>
            </a:extLst>
          </p:cNvPr>
          <p:cNvSpPr/>
          <p:nvPr/>
        </p:nvSpPr>
        <p:spPr>
          <a:xfrm>
            <a:off x="5240547" y="3013488"/>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1.الحوقلة.</a:t>
            </a:r>
          </a:p>
        </p:txBody>
      </p:sp>
      <p:sp>
        <p:nvSpPr>
          <p:cNvPr id="15" name="مستطيل 14">
            <a:extLst>
              <a:ext uri="{FF2B5EF4-FFF2-40B4-BE49-F238E27FC236}">
                <a16:creationId xmlns:a16="http://schemas.microsoft.com/office/drawing/2014/main" id="{6E9086F0-172B-4749-8195-0A5A6FD3DA4E}"/>
              </a:ext>
            </a:extLst>
          </p:cNvPr>
          <p:cNvSpPr/>
          <p:nvPr/>
        </p:nvSpPr>
        <p:spPr>
          <a:xfrm>
            <a:off x="3077794" y="3007408"/>
            <a:ext cx="1645920" cy="831023"/>
          </a:xfrm>
          <a:custGeom>
            <a:avLst/>
            <a:gdLst>
              <a:gd name="connsiteX0" fmla="*/ 0 w 1645920"/>
              <a:gd name="connsiteY0" fmla="*/ 0 h 831023"/>
              <a:gd name="connsiteX1" fmla="*/ 532181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080821 w 1645920"/>
              <a:gd name="connsiteY6" fmla="*/ 831023 h 831023"/>
              <a:gd name="connsiteX7" fmla="*/ 581558 w 1645920"/>
              <a:gd name="connsiteY7" fmla="*/ 831023 h 831023"/>
              <a:gd name="connsiteX8" fmla="*/ 0 w 1645920"/>
              <a:gd name="connsiteY8" fmla="*/ 831023 h 831023"/>
              <a:gd name="connsiteX9" fmla="*/ 0 w 1645920"/>
              <a:gd name="connsiteY9" fmla="*/ 42382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03374" y="-18299"/>
                  <a:pt x="392907" y="-14831"/>
                  <a:pt x="532181" y="0"/>
                </a:cubicBezTo>
                <a:cubicBezTo>
                  <a:pt x="671455" y="14831"/>
                  <a:pt x="824814" y="-6641"/>
                  <a:pt x="1047902" y="0"/>
                </a:cubicBezTo>
                <a:cubicBezTo>
                  <a:pt x="1270990" y="6641"/>
                  <a:pt x="1483950" y="15532"/>
                  <a:pt x="1645920" y="0"/>
                </a:cubicBezTo>
                <a:cubicBezTo>
                  <a:pt x="1648952" y="99706"/>
                  <a:pt x="1626199" y="205698"/>
                  <a:pt x="1645920" y="407201"/>
                </a:cubicBezTo>
                <a:cubicBezTo>
                  <a:pt x="1665641" y="608704"/>
                  <a:pt x="1663154" y="619492"/>
                  <a:pt x="1645920" y="831023"/>
                </a:cubicBezTo>
                <a:cubicBezTo>
                  <a:pt x="1399480" y="808690"/>
                  <a:pt x="1327322" y="856350"/>
                  <a:pt x="1080821" y="831023"/>
                </a:cubicBezTo>
                <a:cubicBezTo>
                  <a:pt x="834320" y="805696"/>
                  <a:pt x="815538" y="828035"/>
                  <a:pt x="581558" y="831023"/>
                </a:cubicBezTo>
                <a:cubicBezTo>
                  <a:pt x="347578" y="834011"/>
                  <a:pt x="168278" y="833227"/>
                  <a:pt x="0" y="831023"/>
                </a:cubicBezTo>
                <a:cubicBezTo>
                  <a:pt x="-15449" y="643508"/>
                  <a:pt x="-9203" y="559304"/>
                  <a:pt x="0" y="423822"/>
                </a:cubicBezTo>
                <a:cubicBezTo>
                  <a:pt x="9203" y="288340"/>
                  <a:pt x="-20345" y="147120"/>
                  <a:pt x="0" y="0"/>
                </a:cubicBezTo>
                <a:close/>
              </a:path>
              <a:path w="1645920" h="831023" stroke="0" extrusionOk="0">
                <a:moveTo>
                  <a:pt x="0" y="0"/>
                </a:moveTo>
                <a:cubicBezTo>
                  <a:pt x="255042" y="-8835"/>
                  <a:pt x="414974" y="-3373"/>
                  <a:pt x="581558" y="0"/>
                </a:cubicBezTo>
                <a:cubicBezTo>
                  <a:pt x="748142" y="3373"/>
                  <a:pt x="834999" y="-1376"/>
                  <a:pt x="1080821" y="0"/>
                </a:cubicBezTo>
                <a:cubicBezTo>
                  <a:pt x="1326643" y="1376"/>
                  <a:pt x="1375774" y="-6603"/>
                  <a:pt x="1645920" y="0"/>
                </a:cubicBezTo>
                <a:cubicBezTo>
                  <a:pt x="1656976" y="158217"/>
                  <a:pt x="1634239" y="329154"/>
                  <a:pt x="1645920" y="432132"/>
                </a:cubicBezTo>
                <a:cubicBezTo>
                  <a:pt x="1657601" y="535110"/>
                  <a:pt x="1636411" y="674167"/>
                  <a:pt x="1645920" y="831023"/>
                </a:cubicBezTo>
                <a:cubicBezTo>
                  <a:pt x="1477629" y="843045"/>
                  <a:pt x="1348003" y="846431"/>
                  <a:pt x="1113739" y="831023"/>
                </a:cubicBezTo>
                <a:cubicBezTo>
                  <a:pt x="879475" y="815615"/>
                  <a:pt x="709960" y="823482"/>
                  <a:pt x="581558" y="831023"/>
                </a:cubicBezTo>
                <a:cubicBezTo>
                  <a:pt x="453156" y="838564"/>
                  <a:pt x="289205" y="835212"/>
                  <a:pt x="0" y="831023"/>
                </a:cubicBezTo>
                <a:cubicBezTo>
                  <a:pt x="19339" y="723783"/>
                  <a:pt x="-15136" y="616664"/>
                  <a:pt x="0" y="440442"/>
                </a:cubicBezTo>
                <a:cubicBezTo>
                  <a:pt x="15136" y="264220"/>
                  <a:pt x="4519" y="154249"/>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2.التسبيح</a:t>
            </a:r>
          </a:p>
        </p:txBody>
      </p:sp>
      <p:sp>
        <p:nvSpPr>
          <p:cNvPr id="17" name="مستطيل 16">
            <a:extLst>
              <a:ext uri="{FF2B5EF4-FFF2-40B4-BE49-F238E27FC236}">
                <a16:creationId xmlns:a16="http://schemas.microsoft.com/office/drawing/2014/main" id="{D8C70FE2-5681-4F4B-9D1B-D9496D570E4B}"/>
              </a:ext>
            </a:extLst>
          </p:cNvPr>
          <p:cNvSpPr/>
          <p:nvPr/>
        </p:nvSpPr>
        <p:spPr>
          <a:xfrm>
            <a:off x="915041" y="3007408"/>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3.الاستغفار</a:t>
            </a:r>
          </a:p>
        </p:txBody>
      </p:sp>
      <p:sp>
        <p:nvSpPr>
          <p:cNvPr id="19" name="مستطيل 18">
            <a:extLst>
              <a:ext uri="{FF2B5EF4-FFF2-40B4-BE49-F238E27FC236}">
                <a16:creationId xmlns:a16="http://schemas.microsoft.com/office/drawing/2014/main" id="{67B4A993-4066-4485-82DF-3A799C26156C}"/>
              </a:ext>
            </a:extLst>
          </p:cNvPr>
          <p:cNvSpPr/>
          <p:nvPr/>
        </p:nvSpPr>
        <p:spPr>
          <a:xfrm>
            <a:off x="5240547" y="4470376"/>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1.مكروه</a:t>
            </a:r>
          </a:p>
        </p:txBody>
      </p:sp>
      <p:sp>
        <p:nvSpPr>
          <p:cNvPr id="21" name="مستطيل 20">
            <a:extLst>
              <a:ext uri="{FF2B5EF4-FFF2-40B4-BE49-F238E27FC236}">
                <a16:creationId xmlns:a16="http://schemas.microsoft.com/office/drawing/2014/main" id="{1EEECA0C-7293-4520-9B4C-D84DC5CC89BF}"/>
              </a:ext>
            </a:extLst>
          </p:cNvPr>
          <p:cNvSpPr/>
          <p:nvPr/>
        </p:nvSpPr>
        <p:spPr>
          <a:xfrm>
            <a:off x="3077794" y="4470376"/>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2.مندوب</a:t>
            </a:r>
          </a:p>
        </p:txBody>
      </p:sp>
      <p:sp>
        <p:nvSpPr>
          <p:cNvPr id="23" name="مستطيل 22">
            <a:extLst>
              <a:ext uri="{FF2B5EF4-FFF2-40B4-BE49-F238E27FC236}">
                <a16:creationId xmlns:a16="http://schemas.microsoft.com/office/drawing/2014/main" id="{E9C0BBD7-DC2B-4C8A-96B1-DA0D01ADE7CB}"/>
              </a:ext>
            </a:extLst>
          </p:cNvPr>
          <p:cNvSpPr/>
          <p:nvPr/>
        </p:nvSpPr>
        <p:spPr>
          <a:xfrm>
            <a:off x="915041" y="4470377"/>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3.مباح</a:t>
            </a:r>
          </a:p>
        </p:txBody>
      </p:sp>
    </p:spTree>
    <p:extLst>
      <p:ext uri="{BB962C8B-B14F-4D97-AF65-F5344CB8AC3E}">
        <p14:creationId xmlns:p14="http://schemas.microsoft.com/office/powerpoint/2010/main" val="108747716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4B85A6B1-102D-4E18-A2DF-5A158C5E9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571A6B5B-7D2B-451C-908C-88F47A7D17F4}"/>
              </a:ext>
            </a:extLst>
          </p:cNvPr>
          <p:cNvSpPr txBox="1"/>
          <p:nvPr/>
        </p:nvSpPr>
        <p:spPr>
          <a:xfrm>
            <a:off x="4346213" y="1127500"/>
            <a:ext cx="6915964" cy="1015663"/>
          </a:xfrm>
          <a:prstGeom prst="rect">
            <a:avLst/>
          </a:prstGeom>
          <a:noFill/>
        </p:spPr>
        <p:txBody>
          <a:bodyPr wrap="square" rtlCol="1">
            <a:spAutoFit/>
          </a:bodyPr>
          <a:lstStyle/>
          <a:p>
            <a:r>
              <a:rPr lang="ar-SA" sz="3000" dirty="0">
                <a:cs typeface="PT Bold Heading" panose="02010400000000000000" pitchFamily="2" charset="-78"/>
              </a:rPr>
              <a:t>اختر الإجابة الصحيحة:</a:t>
            </a:r>
          </a:p>
          <a:p>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8756C5AE-806C-429E-B217-E1A5FD319EC2}"/>
              </a:ext>
            </a:extLst>
          </p:cNvPr>
          <p:cNvSpPr txBox="1"/>
          <p:nvPr/>
        </p:nvSpPr>
        <p:spPr>
          <a:xfrm>
            <a:off x="8187397" y="2312312"/>
            <a:ext cx="333740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تنكيس الكلمات هو:</a:t>
            </a:r>
          </a:p>
        </p:txBody>
      </p:sp>
      <p:sp>
        <p:nvSpPr>
          <p:cNvPr id="9" name="مربع نص 8">
            <a:extLst>
              <a:ext uri="{FF2B5EF4-FFF2-40B4-BE49-F238E27FC236}">
                <a16:creationId xmlns:a16="http://schemas.microsoft.com/office/drawing/2014/main" id="{6BB47B52-76AE-4F3F-98A0-58D6ACA4ABDC}"/>
              </a:ext>
            </a:extLst>
          </p:cNvPr>
          <p:cNvSpPr txBox="1"/>
          <p:nvPr/>
        </p:nvSpPr>
        <p:spPr>
          <a:xfrm>
            <a:off x="7515569" y="3846491"/>
            <a:ext cx="4104167"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تنكيس السور والآيات هو: </a:t>
            </a:r>
          </a:p>
        </p:txBody>
      </p:sp>
      <p:sp>
        <p:nvSpPr>
          <p:cNvPr id="11" name="مستطيل 10">
            <a:extLst>
              <a:ext uri="{FF2B5EF4-FFF2-40B4-BE49-F238E27FC236}">
                <a16:creationId xmlns:a16="http://schemas.microsoft.com/office/drawing/2014/main" id="{8FA52AB8-D368-4703-8DD2-26A08D2AC085}"/>
              </a:ext>
            </a:extLst>
          </p:cNvPr>
          <p:cNvSpPr/>
          <p:nvPr/>
        </p:nvSpPr>
        <p:spPr>
          <a:xfrm>
            <a:off x="5611654" y="2143163"/>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1.واجب.</a:t>
            </a:r>
          </a:p>
        </p:txBody>
      </p:sp>
      <p:sp>
        <p:nvSpPr>
          <p:cNvPr id="13" name="مستطيل 12">
            <a:extLst>
              <a:ext uri="{FF2B5EF4-FFF2-40B4-BE49-F238E27FC236}">
                <a16:creationId xmlns:a16="http://schemas.microsoft.com/office/drawing/2014/main" id="{9718A49E-EA75-4235-8ED8-09F38434636A}"/>
              </a:ext>
            </a:extLst>
          </p:cNvPr>
          <p:cNvSpPr/>
          <p:nvPr/>
        </p:nvSpPr>
        <p:spPr>
          <a:xfrm>
            <a:off x="3287457" y="2143163"/>
            <a:ext cx="1645920" cy="831023"/>
          </a:xfrm>
          <a:custGeom>
            <a:avLst/>
            <a:gdLst>
              <a:gd name="connsiteX0" fmla="*/ 0 w 1645920"/>
              <a:gd name="connsiteY0" fmla="*/ 0 h 831023"/>
              <a:gd name="connsiteX1" fmla="*/ 532181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080821 w 1645920"/>
              <a:gd name="connsiteY6" fmla="*/ 831023 h 831023"/>
              <a:gd name="connsiteX7" fmla="*/ 581558 w 1645920"/>
              <a:gd name="connsiteY7" fmla="*/ 831023 h 831023"/>
              <a:gd name="connsiteX8" fmla="*/ 0 w 1645920"/>
              <a:gd name="connsiteY8" fmla="*/ 831023 h 831023"/>
              <a:gd name="connsiteX9" fmla="*/ 0 w 1645920"/>
              <a:gd name="connsiteY9" fmla="*/ 42382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03374" y="-18299"/>
                  <a:pt x="392907" y="-14831"/>
                  <a:pt x="532181" y="0"/>
                </a:cubicBezTo>
                <a:cubicBezTo>
                  <a:pt x="671455" y="14831"/>
                  <a:pt x="824814" y="-6641"/>
                  <a:pt x="1047902" y="0"/>
                </a:cubicBezTo>
                <a:cubicBezTo>
                  <a:pt x="1270990" y="6641"/>
                  <a:pt x="1483950" y="15532"/>
                  <a:pt x="1645920" y="0"/>
                </a:cubicBezTo>
                <a:cubicBezTo>
                  <a:pt x="1648952" y="99706"/>
                  <a:pt x="1626199" y="205698"/>
                  <a:pt x="1645920" y="407201"/>
                </a:cubicBezTo>
                <a:cubicBezTo>
                  <a:pt x="1665641" y="608704"/>
                  <a:pt x="1663154" y="619492"/>
                  <a:pt x="1645920" y="831023"/>
                </a:cubicBezTo>
                <a:cubicBezTo>
                  <a:pt x="1399480" y="808690"/>
                  <a:pt x="1327322" y="856350"/>
                  <a:pt x="1080821" y="831023"/>
                </a:cubicBezTo>
                <a:cubicBezTo>
                  <a:pt x="834320" y="805696"/>
                  <a:pt x="815538" y="828035"/>
                  <a:pt x="581558" y="831023"/>
                </a:cubicBezTo>
                <a:cubicBezTo>
                  <a:pt x="347578" y="834011"/>
                  <a:pt x="168278" y="833227"/>
                  <a:pt x="0" y="831023"/>
                </a:cubicBezTo>
                <a:cubicBezTo>
                  <a:pt x="-15449" y="643508"/>
                  <a:pt x="-9203" y="559304"/>
                  <a:pt x="0" y="423822"/>
                </a:cubicBezTo>
                <a:cubicBezTo>
                  <a:pt x="9203" y="288340"/>
                  <a:pt x="-20345" y="147120"/>
                  <a:pt x="0" y="0"/>
                </a:cubicBezTo>
                <a:close/>
              </a:path>
              <a:path w="1645920" h="831023" stroke="0" extrusionOk="0">
                <a:moveTo>
                  <a:pt x="0" y="0"/>
                </a:moveTo>
                <a:cubicBezTo>
                  <a:pt x="255042" y="-8835"/>
                  <a:pt x="414974" y="-3373"/>
                  <a:pt x="581558" y="0"/>
                </a:cubicBezTo>
                <a:cubicBezTo>
                  <a:pt x="748142" y="3373"/>
                  <a:pt x="834999" y="-1376"/>
                  <a:pt x="1080821" y="0"/>
                </a:cubicBezTo>
                <a:cubicBezTo>
                  <a:pt x="1326643" y="1376"/>
                  <a:pt x="1375774" y="-6603"/>
                  <a:pt x="1645920" y="0"/>
                </a:cubicBezTo>
                <a:cubicBezTo>
                  <a:pt x="1656976" y="158217"/>
                  <a:pt x="1634239" y="329154"/>
                  <a:pt x="1645920" y="432132"/>
                </a:cubicBezTo>
                <a:cubicBezTo>
                  <a:pt x="1657601" y="535110"/>
                  <a:pt x="1636411" y="674167"/>
                  <a:pt x="1645920" y="831023"/>
                </a:cubicBezTo>
                <a:cubicBezTo>
                  <a:pt x="1477629" y="843045"/>
                  <a:pt x="1348003" y="846431"/>
                  <a:pt x="1113739" y="831023"/>
                </a:cubicBezTo>
                <a:cubicBezTo>
                  <a:pt x="879475" y="815615"/>
                  <a:pt x="709960" y="823482"/>
                  <a:pt x="581558" y="831023"/>
                </a:cubicBezTo>
                <a:cubicBezTo>
                  <a:pt x="453156" y="838564"/>
                  <a:pt x="289205" y="835212"/>
                  <a:pt x="0" y="831023"/>
                </a:cubicBezTo>
                <a:cubicBezTo>
                  <a:pt x="19339" y="723783"/>
                  <a:pt x="-15136" y="616664"/>
                  <a:pt x="0" y="440442"/>
                </a:cubicBezTo>
                <a:cubicBezTo>
                  <a:pt x="15136" y="264220"/>
                  <a:pt x="4519" y="154249"/>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2.سنة.</a:t>
            </a:r>
          </a:p>
        </p:txBody>
      </p:sp>
      <p:sp>
        <p:nvSpPr>
          <p:cNvPr id="15" name="مستطيل 14">
            <a:extLst>
              <a:ext uri="{FF2B5EF4-FFF2-40B4-BE49-F238E27FC236}">
                <a16:creationId xmlns:a16="http://schemas.microsoft.com/office/drawing/2014/main" id="{2BFFA8AA-D0BA-41CD-9083-396B5A788268}"/>
              </a:ext>
            </a:extLst>
          </p:cNvPr>
          <p:cNvSpPr/>
          <p:nvPr/>
        </p:nvSpPr>
        <p:spPr>
          <a:xfrm>
            <a:off x="820244" y="2143163"/>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3.محرم.</a:t>
            </a:r>
          </a:p>
        </p:txBody>
      </p:sp>
      <p:sp>
        <p:nvSpPr>
          <p:cNvPr id="17" name="مستطيل 16">
            <a:extLst>
              <a:ext uri="{FF2B5EF4-FFF2-40B4-BE49-F238E27FC236}">
                <a16:creationId xmlns:a16="http://schemas.microsoft.com/office/drawing/2014/main" id="{173B9A4D-8EE7-41C3-A106-61EBA00C9D2E}"/>
              </a:ext>
            </a:extLst>
          </p:cNvPr>
          <p:cNvSpPr/>
          <p:nvPr/>
        </p:nvSpPr>
        <p:spPr>
          <a:xfrm>
            <a:off x="5716429" y="3846491"/>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1.واجب.</a:t>
            </a:r>
          </a:p>
        </p:txBody>
      </p:sp>
      <p:sp>
        <p:nvSpPr>
          <p:cNvPr id="19" name="مستطيل 18">
            <a:extLst>
              <a:ext uri="{FF2B5EF4-FFF2-40B4-BE49-F238E27FC236}">
                <a16:creationId xmlns:a16="http://schemas.microsoft.com/office/drawing/2014/main" id="{67F2B508-452C-42F2-BCAD-628EDD1352B1}"/>
              </a:ext>
            </a:extLst>
          </p:cNvPr>
          <p:cNvSpPr/>
          <p:nvPr/>
        </p:nvSpPr>
        <p:spPr>
          <a:xfrm>
            <a:off x="3244888" y="3846490"/>
            <a:ext cx="1645920" cy="831023"/>
          </a:xfrm>
          <a:custGeom>
            <a:avLst/>
            <a:gdLst>
              <a:gd name="connsiteX0" fmla="*/ 0 w 1645920"/>
              <a:gd name="connsiteY0" fmla="*/ 0 h 831023"/>
              <a:gd name="connsiteX1" fmla="*/ 532181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080821 w 1645920"/>
              <a:gd name="connsiteY6" fmla="*/ 831023 h 831023"/>
              <a:gd name="connsiteX7" fmla="*/ 581558 w 1645920"/>
              <a:gd name="connsiteY7" fmla="*/ 831023 h 831023"/>
              <a:gd name="connsiteX8" fmla="*/ 0 w 1645920"/>
              <a:gd name="connsiteY8" fmla="*/ 831023 h 831023"/>
              <a:gd name="connsiteX9" fmla="*/ 0 w 1645920"/>
              <a:gd name="connsiteY9" fmla="*/ 42382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03374" y="-18299"/>
                  <a:pt x="392907" y="-14831"/>
                  <a:pt x="532181" y="0"/>
                </a:cubicBezTo>
                <a:cubicBezTo>
                  <a:pt x="671455" y="14831"/>
                  <a:pt x="824814" y="-6641"/>
                  <a:pt x="1047902" y="0"/>
                </a:cubicBezTo>
                <a:cubicBezTo>
                  <a:pt x="1270990" y="6641"/>
                  <a:pt x="1483950" y="15532"/>
                  <a:pt x="1645920" y="0"/>
                </a:cubicBezTo>
                <a:cubicBezTo>
                  <a:pt x="1648952" y="99706"/>
                  <a:pt x="1626199" y="205698"/>
                  <a:pt x="1645920" y="407201"/>
                </a:cubicBezTo>
                <a:cubicBezTo>
                  <a:pt x="1665641" y="608704"/>
                  <a:pt x="1663154" y="619492"/>
                  <a:pt x="1645920" y="831023"/>
                </a:cubicBezTo>
                <a:cubicBezTo>
                  <a:pt x="1399480" y="808690"/>
                  <a:pt x="1327322" y="856350"/>
                  <a:pt x="1080821" y="831023"/>
                </a:cubicBezTo>
                <a:cubicBezTo>
                  <a:pt x="834320" y="805696"/>
                  <a:pt x="815538" y="828035"/>
                  <a:pt x="581558" y="831023"/>
                </a:cubicBezTo>
                <a:cubicBezTo>
                  <a:pt x="347578" y="834011"/>
                  <a:pt x="168278" y="833227"/>
                  <a:pt x="0" y="831023"/>
                </a:cubicBezTo>
                <a:cubicBezTo>
                  <a:pt x="-15449" y="643508"/>
                  <a:pt x="-9203" y="559304"/>
                  <a:pt x="0" y="423822"/>
                </a:cubicBezTo>
                <a:cubicBezTo>
                  <a:pt x="9203" y="288340"/>
                  <a:pt x="-20345" y="147120"/>
                  <a:pt x="0" y="0"/>
                </a:cubicBezTo>
                <a:close/>
              </a:path>
              <a:path w="1645920" h="831023" stroke="0" extrusionOk="0">
                <a:moveTo>
                  <a:pt x="0" y="0"/>
                </a:moveTo>
                <a:cubicBezTo>
                  <a:pt x="255042" y="-8835"/>
                  <a:pt x="414974" y="-3373"/>
                  <a:pt x="581558" y="0"/>
                </a:cubicBezTo>
                <a:cubicBezTo>
                  <a:pt x="748142" y="3373"/>
                  <a:pt x="834999" y="-1376"/>
                  <a:pt x="1080821" y="0"/>
                </a:cubicBezTo>
                <a:cubicBezTo>
                  <a:pt x="1326643" y="1376"/>
                  <a:pt x="1375774" y="-6603"/>
                  <a:pt x="1645920" y="0"/>
                </a:cubicBezTo>
                <a:cubicBezTo>
                  <a:pt x="1656976" y="158217"/>
                  <a:pt x="1634239" y="329154"/>
                  <a:pt x="1645920" y="432132"/>
                </a:cubicBezTo>
                <a:cubicBezTo>
                  <a:pt x="1657601" y="535110"/>
                  <a:pt x="1636411" y="674167"/>
                  <a:pt x="1645920" y="831023"/>
                </a:cubicBezTo>
                <a:cubicBezTo>
                  <a:pt x="1477629" y="843045"/>
                  <a:pt x="1348003" y="846431"/>
                  <a:pt x="1113739" y="831023"/>
                </a:cubicBezTo>
                <a:cubicBezTo>
                  <a:pt x="879475" y="815615"/>
                  <a:pt x="709960" y="823482"/>
                  <a:pt x="581558" y="831023"/>
                </a:cubicBezTo>
                <a:cubicBezTo>
                  <a:pt x="453156" y="838564"/>
                  <a:pt x="289205" y="835212"/>
                  <a:pt x="0" y="831023"/>
                </a:cubicBezTo>
                <a:cubicBezTo>
                  <a:pt x="19339" y="723783"/>
                  <a:pt x="-15136" y="616664"/>
                  <a:pt x="0" y="440442"/>
                </a:cubicBezTo>
                <a:cubicBezTo>
                  <a:pt x="15136" y="264220"/>
                  <a:pt x="4519" y="154249"/>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2.مكروه.</a:t>
            </a:r>
          </a:p>
        </p:txBody>
      </p:sp>
      <p:sp>
        <p:nvSpPr>
          <p:cNvPr id="21" name="مستطيل 20">
            <a:extLst>
              <a:ext uri="{FF2B5EF4-FFF2-40B4-BE49-F238E27FC236}">
                <a16:creationId xmlns:a16="http://schemas.microsoft.com/office/drawing/2014/main" id="{92EA400D-0B37-4976-A7D7-ACE689895E52}"/>
              </a:ext>
            </a:extLst>
          </p:cNvPr>
          <p:cNvSpPr/>
          <p:nvPr/>
        </p:nvSpPr>
        <p:spPr>
          <a:xfrm>
            <a:off x="820244" y="3771938"/>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3.مباح.</a:t>
            </a:r>
          </a:p>
        </p:txBody>
      </p:sp>
    </p:spTree>
    <p:extLst>
      <p:ext uri="{BB962C8B-B14F-4D97-AF65-F5344CB8AC3E}">
        <p14:creationId xmlns:p14="http://schemas.microsoft.com/office/powerpoint/2010/main" val="26099877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3A80CB3B-1F5E-4FB0-B8C7-261FEF90C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hlinkClick r:id="rId3" action="ppaction://hlinksldjump"/>
            <a:extLst>
              <a:ext uri="{FF2B5EF4-FFF2-40B4-BE49-F238E27FC236}">
                <a16:creationId xmlns:a16="http://schemas.microsoft.com/office/drawing/2014/main" id="{6A201E67-8E31-4B8B-ACBC-54709272B9EA}"/>
              </a:ext>
            </a:extLst>
          </p:cNvPr>
          <p:cNvSpPr/>
          <p:nvPr/>
        </p:nvSpPr>
        <p:spPr>
          <a:xfrm>
            <a:off x="9520447" y="1208309"/>
            <a:ext cx="1958748" cy="673431"/>
          </a:xfrm>
          <a:custGeom>
            <a:avLst/>
            <a:gdLst>
              <a:gd name="connsiteX0" fmla="*/ 0 w 1958748"/>
              <a:gd name="connsiteY0" fmla="*/ 0 h 1316631"/>
              <a:gd name="connsiteX1" fmla="*/ 1958748 w 1958748"/>
              <a:gd name="connsiteY1" fmla="*/ 0 h 1316631"/>
              <a:gd name="connsiteX2" fmla="*/ 1958748 w 1958748"/>
              <a:gd name="connsiteY2" fmla="*/ 1316631 h 1316631"/>
              <a:gd name="connsiteX3" fmla="*/ 0 w 1958748"/>
              <a:gd name="connsiteY3" fmla="*/ 1316631 h 1316631"/>
              <a:gd name="connsiteX4" fmla="*/ 0 w 1958748"/>
              <a:gd name="connsiteY4" fmla="*/ 0 h 131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1316631" fill="none" extrusionOk="0">
                <a:moveTo>
                  <a:pt x="0" y="0"/>
                </a:moveTo>
                <a:cubicBezTo>
                  <a:pt x="887970" y="92772"/>
                  <a:pt x="1421580" y="-159028"/>
                  <a:pt x="1958748" y="0"/>
                </a:cubicBezTo>
                <a:cubicBezTo>
                  <a:pt x="2012268" y="480568"/>
                  <a:pt x="1854922" y="749258"/>
                  <a:pt x="1958748" y="1316631"/>
                </a:cubicBezTo>
                <a:cubicBezTo>
                  <a:pt x="982808" y="1447071"/>
                  <a:pt x="827028" y="1247038"/>
                  <a:pt x="0" y="1316631"/>
                </a:cubicBezTo>
                <a:cubicBezTo>
                  <a:pt x="100232" y="1165853"/>
                  <a:pt x="-53324" y="452941"/>
                  <a:pt x="0" y="0"/>
                </a:cubicBezTo>
                <a:close/>
              </a:path>
              <a:path w="1958748" h="1316631" stroke="0" extrusionOk="0">
                <a:moveTo>
                  <a:pt x="0" y="0"/>
                </a:moveTo>
                <a:cubicBezTo>
                  <a:pt x="395772" y="-38391"/>
                  <a:pt x="1590523" y="-2710"/>
                  <a:pt x="1958748" y="0"/>
                </a:cubicBezTo>
                <a:cubicBezTo>
                  <a:pt x="1953952" y="413854"/>
                  <a:pt x="1841613" y="1011630"/>
                  <a:pt x="1958748" y="1316631"/>
                </a:cubicBezTo>
                <a:cubicBezTo>
                  <a:pt x="1218656" y="1271158"/>
                  <a:pt x="369503" y="1285399"/>
                  <a:pt x="0" y="1316631"/>
                </a:cubicBezTo>
                <a:cubicBezTo>
                  <a:pt x="-53267" y="797789"/>
                  <a:pt x="-115841" y="515927"/>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custGeom>
                    <a:avLst/>
                    <a:gdLst>
                      <a:gd name="connsiteX0" fmla="*/ 0 w 1958748"/>
                      <a:gd name="connsiteY0" fmla="*/ 0 h 673431"/>
                      <a:gd name="connsiteX1" fmla="*/ 1958748 w 1958748"/>
                      <a:gd name="connsiteY1" fmla="*/ 0 h 673431"/>
                      <a:gd name="connsiteX2" fmla="*/ 1958748 w 1958748"/>
                      <a:gd name="connsiteY2" fmla="*/ 673431 h 673431"/>
                      <a:gd name="connsiteX3" fmla="*/ 0 w 1958748"/>
                      <a:gd name="connsiteY3" fmla="*/ 673431 h 673431"/>
                      <a:gd name="connsiteX4" fmla="*/ 0 w 1958748"/>
                      <a:gd name="connsiteY4" fmla="*/ 0 h 67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673431" fill="none" extrusionOk="0">
                        <a:moveTo>
                          <a:pt x="0" y="0"/>
                        </a:moveTo>
                        <a:cubicBezTo>
                          <a:pt x="887970" y="92772"/>
                          <a:pt x="1421580" y="-159028"/>
                          <a:pt x="1958748" y="0"/>
                        </a:cubicBezTo>
                        <a:cubicBezTo>
                          <a:pt x="1995496" y="310774"/>
                          <a:pt x="1923143" y="580986"/>
                          <a:pt x="1958748" y="673431"/>
                        </a:cubicBezTo>
                        <a:cubicBezTo>
                          <a:pt x="982808" y="803871"/>
                          <a:pt x="827028" y="603838"/>
                          <a:pt x="0" y="673431"/>
                        </a:cubicBezTo>
                        <a:cubicBezTo>
                          <a:pt x="-25204" y="497500"/>
                          <a:pt x="21626" y="85459"/>
                          <a:pt x="0" y="0"/>
                        </a:cubicBezTo>
                        <a:close/>
                      </a:path>
                      <a:path w="1958748" h="673431" stroke="0" extrusionOk="0">
                        <a:moveTo>
                          <a:pt x="0" y="0"/>
                        </a:moveTo>
                        <a:cubicBezTo>
                          <a:pt x="395772" y="-38391"/>
                          <a:pt x="1590523" y="-2710"/>
                          <a:pt x="1958748" y="0"/>
                        </a:cubicBezTo>
                        <a:cubicBezTo>
                          <a:pt x="1913754" y="310939"/>
                          <a:pt x="1989071" y="383916"/>
                          <a:pt x="1958748" y="673431"/>
                        </a:cubicBezTo>
                        <a:cubicBezTo>
                          <a:pt x="1218656" y="627958"/>
                          <a:pt x="369503" y="642199"/>
                          <a:pt x="0" y="673431"/>
                        </a:cubicBezTo>
                        <a:cubicBezTo>
                          <a:pt x="-32468" y="375733"/>
                          <a:pt x="54121" y="191870"/>
                          <a:pt x="0" y="0"/>
                        </a:cubicBezTo>
                        <a:close/>
                      </a:path>
                    </a:pathLst>
                  </a:cu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b="1" dirty="0">
                <a:latin typeface="Sakkal Majalla" panose="02000000000000000000" pitchFamily="2" charset="-78"/>
                <a:cs typeface="Sakkal Majalla" panose="02000000000000000000" pitchFamily="2" charset="-78"/>
              </a:rPr>
              <a:t>السؤال الثاني</a:t>
            </a:r>
          </a:p>
        </p:txBody>
      </p:sp>
      <p:sp>
        <p:nvSpPr>
          <p:cNvPr id="7" name="مربع نص 6">
            <a:extLst>
              <a:ext uri="{FF2B5EF4-FFF2-40B4-BE49-F238E27FC236}">
                <a16:creationId xmlns:a16="http://schemas.microsoft.com/office/drawing/2014/main" id="{D67C2FE5-9BD6-40A9-92B7-9A1FA5B630C1}"/>
              </a:ext>
            </a:extLst>
          </p:cNvPr>
          <p:cNvSpPr txBox="1"/>
          <p:nvPr/>
        </p:nvSpPr>
        <p:spPr>
          <a:xfrm>
            <a:off x="2320465" y="1286314"/>
            <a:ext cx="6915964" cy="1015663"/>
          </a:xfrm>
          <a:prstGeom prst="rect">
            <a:avLst/>
          </a:prstGeom>
          <a:noFill/>
        </p:spPr>
        <p:txBody>
          <a:bodyPr wrap="square" rtlCol="1">
            <a:spAutoFit/>
          </a:bodyPr>
          <a:lstStyle/>
          <a:p>
            <a:r>
              <a:rPr lang="ar-SA" sz="3000" dirty="0">
                <a:cs typeface="PT Bold Heading" panose="02010400000000000000" pitchFamily="2" charset="-78"/>
              </a:rPr>
              <a:t>ضع علامة صح أو خطأ أمام العبارة التالية:</a:t>
            </a:r>
          </a:p>
          <a:p>
            <a:endParaRPr lang="ar-SA" sz="3000" dirty="0">
              <a:cs typeface="PT Bold Heading" panose="02010400000000000000" pitchFamily="2" charset="-78"/>
            </a:endParaRPr>
          </a:p>
        </p:txBody>
      </p:sp>
      <p:sp>
        <p:nvSpPr>
          <p:cNvPr id="9" name="مربع نص 8">
            <a:extLst>
              <a:ext uri="{FF2B5EF4-FFF2-40B4-BE49-F238E27FC236}">
                <a16:creationId xmlns:a16="http://schemas.microsoft.com/office/drawing/2014/main" id="{955B61CD-7F1C-4D34-ACEA-A80C323E07B4}"/>
              </a:ext>
            </a:extLst>
          </p:cNvPr>
          <p:cNvSpPr txBox="1"/>
          <p:nvPr/>
        </p:nvSpPr>
        <p:spPr>
          <a:xfrm>
            <a:off x="5632904" y="3230944"/>
            <a:ext cx="584629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ما يسن في التسليم الالتفات الى اليمين أكثر </a:t>
            </a:r>
          </a:p>
        </p:txBody>
      </p:sp>
      <p:sp>
        <p:nvSpPr>
          <p:cNvPr id="11" name="مربع نص 10">
            <a:extLst>
              <a:ext uri="{FF2B5EF4-FFF2-40B4-BE49-F238E27FC236}">
                <a16:creationId xmlns:a16="http://schemas.microsoft.com/office/drawing/2014/main" id="{B72C75D6-DCA8-4006-9BE3-78197C4AFACF}"/>
              </a:ext>
            </a:extLst>
          </p:cNvPr>
          <p:cNvSpPr txBox="1"/>
          <p:nvPr/>
        </p:nvSpPr>
        <p:spPr>
          <a:xfrm>
            <a:off x="5168973" y="4436910"/>
            <a:ext cx="669696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ولا تصح الصلاة  بقراءة خارجة عن مصحف عثمان بن عفان</a:t>
            </a:r>
          </a:p>
        </p:txBody>
      </p:sp>
      <p:sp>
        <p:nvSpPr>
          <p:cNvPr id="13" name="مستطيل 12">
            <a:extLst>
              <a:ext uri="{FF2B5EF4-FFF2-40B4-BE49-F238E27FC236}">
                <a16:creationId xmlns:a16="http://schemas.microsoft.com/office/drawing/2014/main" id="{F32F734F-E7D8-4194-84B8-E5F6B49B43D8}"/>
              </a:ext>
            </a:extLst>
          </p:cNvPr>
          <p:cNvSpPr/>
          <p:nvPr/>
        </p:nvSpPr>
        <p:spPr>
          <a:xfrm>
            <a:off x="3457059" y="3274718"/>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خطأ</a:t>
            </a:r>
          </a:p>
        </p:txBody>
      </p:sp>
      <p:sp>
        <p:nvSpPr>
          <p:cNvPr id="15" name="مستطيل 14">
            <a:extLst>
              <a:ext uri="{FF2B5EF4-FFF2-40B4-BE49-F238E27FC236}">
                <a16:creationId xmlns:a16="http://schemas.microsoft.com/office/drawing/2014/main" id="{9A3DC792-3019-4052-A63A-FC9DFABDF999}"/>
              </a:ext>
            </a:extLst>
          </p:cNvPr>
          <p:cNvSpPr/>
          <p:nvPr/>
        </p:nvSpPr>
        <p:spPr>
          <a:xfrm>
            <a:off x="3348112" y="4445342"/>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صح</a:t>
            </a:r>
          </a:p>
        </p:txBody>
      </p:sp>
      <p:sp>
        <p:nvSpPr>
          <p:cNvPr id="17" name="قوس متوسط مزدوج 16">
            <a:extLst>
              <a:ext uri="{FF2B5EF4-FFF2-40B4-BE49-F238E27FC236}">
                <a16:creationId xmlns:a16="http://schemas.microsoft.com/office/drawing/2014/main" id="{DBAA422A-584F-4C1F-A786-6E148E593B22}"/>
              </a:ext>
            </a:extLst>
          </p:cNvPr>
          <p:cNvSpPr/>
          <p:nvPr/>
        </p:nvSpPr>
        <p:spPr>
          <a:xfrm>
            <a:off x="3278162" y="3247935"/>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19" name="قوس متوسط مزدوج 18">
            <a:extLst>
              <a:ext uri="{FF2B5EF4-FFF2-40B4-BE49-F238E27FC236}">
                <a16:creationId xmlns:a16="http://schemas.microsoft.com/office/drawing/2014/main" id="{E81CB137-8057-46C3-ABC9-44B79881C666}"/>
              </a:ext>
            </a:extLst>
          </p:cNvPr>
          <p:cNvSpPr/>
          <p:nvPr/>
        </p:nvSpPr>
        <p:spPr>
          <a:xfrm>
            <a:off x="3278162" y="4445342"/>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Tree>
    <p:extLst>
      <p:ext uri="{BB962C8B-B14F-4D97-AF65-F5344CB8AC3E}">
        <p14:creationId xmlns:p14="http://schemas.microsoft.com/office/powerpoint/2010/main" val="20677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27109" y="0"/>
            <a:ext cx="12192000" cy="6858000"/>
          </a:xfrm>
          <a:prstGeom prst="rect">
            <a:avLst/>
          </a:prstGeom>
        </p:spPr>
      </p:pic>
      <p:sp>
        <p:nvSpPr>
          <p:cNvPr id="2" name="مخطط انسيابي: معالجة متعاقبة 1">
            <a:extLst>
              <a:ext uri="{FF2B5EF4-FFF2-40B4-BE49-F238E27FC236}">
                <a16:creationId xmlns:a16="http://schemas.microsoft.com/office/drawing/2014/main" id="{A893FE61-0164-4ED7-8670-A385088D5891}"/>
              </a:ext>
            </a:extLst>
          </p:cNvPr>
          <p:cNvSpPr/>
          <p:nvPr/>
        </p:nvSpPr>
        <p:spPr>
          <a:xfrm>
            <a:off x="3818618" y="643776"/>
            <a:ext cx="5582602" cy="720080"/>
          </a:xfrm>
          <a:prstGeom prst="flowChartAlternateProcess">
            <a:avLst/>
          </a:prstGeom>
          <a:solidFill>
            <a:srgbClr val="FCBF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itchFamily="2" charset="-78"/>
                <a:cs typeface="Sakkal Majalla" pitchFamily="2" charset="-78"/>
              </a:rPr>
              <a:t>الأسئلة </a:t>
            </a:r>
            <a:endParaRPr lang="ar-SA" sz="3000" dirty="0">
              <a:solidFill>
                <a:schemeClr val="tx1"/>
              </a:solidFill>
              <a:latin typeface="Sakkal Majalla" pitchFamily="2" charset="-78"/>
              <a:cs typeface="Sakkal Majalla" pitchFamily="2" charset="-78"/>
            </a:endParaRPr>
          </a:p>
        </p:txBody>
      </p:sp>
      <p:sp>
        <p:nvSpPr>
          <p:cNvPr id="5" name="مربع نص 4">
            <a:extLst>
              <a:ext uri="{FF2B5EF4-FFF2-40B4-BE49-F238E27FC236}">
                <a16:creationId xmlns:a16="http://schemas.microsoft.com/office/drawing/2014/main" id="{55113457-E099-4FD0-9E0D-9938050D25BC}"/>
              </a:ext>
            </a:extLst>
          </p:cNvPr>
          <p:cNvSpPr txBox="1"/>
          <p:nvPr/>
        </p:nvSpPr>
        <p:spPr>
          <a:xfrm>
            <a:off x="5772150" y="1622025"/>
            <a:ext cx="5391150"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اختر الإجابة الصحيحة ؟</a:t>
            </a:r>
          </a:p>
        </p:txBody>
      </p:sp>
      <p:sp>
        <p:nvSpPr>
          <p:cNvPr id="11" name="مربع نص 10">
            <a:extLst>
              <a:ext uri="{FF2B5EF4-FFF2-40B4-BE49-F238E27FC236}">
                <a16:creationId xmlns:a16="http://schemas.microsoft.com/office/drawing/2014/main" id="{15D2A42E-EE87-4969-B6BB-EB31CBC49FFE}"/>
              </a:ext>
            </a:extLst>
          </p:cNvPr>
          <p:cNvSpPr txBox="1"/>
          <p:nvPr/>
        </p:nvSpPr>
        <p:spPr>
          <a:xfrm>
            <a:off x="3238500" y="2998855"/>
            <a:ext cx="706755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الكافر اذا صلى :</a:t>
            </a:r>
          </a:p>
        </p:txBody>
      </p:sp>
      <p:sp>
        <p:nvSpPr>
          <p:cNvPr id="13" name="شكل بيضاوي 12">
            <a:extLst>
              <a:ext uri="{FF2B5EF4-FFF2-40B4-BE49-F238E27FC236}">
                <a16:creationId xmlns:a16="http://schemas.microsoft.com/office/drawing/2014/main" id="{553693A0-4FCD-47F6-BCF3-3CC58ED8FDE4}"/>
              </a:ext>
            </a:extLst>
          </p:cNvPr>
          <p:cNvSpPr/>
          <p:nvPr/>
        </p:nvSpPr>
        <p:spPr>
          <a:xfrm>
            <a:off x="4772023" y="2576541"/>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كافر </a:t>
            </a:r>
          </a:p>
        </p:txBody>
      </p:sp>
      <p:sp>
        <p:nvSpPr>
          <p:cNvPr id="15" name="شكل بيضاوي 14">
            <a:extLst>
              <a:ext uri="{FF2B5EF4-FFF2-40B4-BE49-F238E27FC236}">
                <a16:creationId xmlns:a16="http://schemas.microsoft.com/office/drawing/2014/main" id="{9FD95053-179E-451B-9820-5361F412B01F}"/>
              </a:ext>
            </a:extLst>
          </p:cNvPr>
          <p:cNvSpPr/>
          <p:nvPr/>
        </p:nvSpPr>
        <p:spPr>
          <a:xfrm>
            <a:off x="2257425" y="2591177"/>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مسلمًا حكمًا</a:t>
            </a:r>
          </a:p>
        </p:txBody>
      </p:sp>
      <p:sp>
        <p:nvSpPr>
          <p:cNvPr id="17" name="مربع نص 16">
            <a:extLst>
              <a:ext uri="{FF2B5EF4-FFF2-40B4-BE49-F238E27FC236}">
                <a16:creationId xmlns:a16="http://schemas.microsoft.com/office/drawing/2014/main" id="{EFF8B518-5840-4037-B7FA-0FBA175CE675}"/>
              </a:ext>
            </a:extLst>
          </p:cNvPr>
          <p:cNvSpPr txBox="1"/>
          <p:nvPr/>
        </p:nvSpPr>
        <p:spPr>
          <a:xfrm>
            <a:off x="3795712" y="4703773"/>
            <a:ext cx="706755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من شروط قتل تارك الصلاة </a:t>
            </a:r>
            <a:r>
              <a:rPr lang="ar-SA" sz="3000" dirty="0" err="1">
                <a:latin typeface="Sakkal Majalla" panose="02000000000000000000" pitchFamily="2" charset="-78"/>
                <a:cs typeface="Sakkal Majalla" panose="02000000000000000000" pitchFamily="2" charset="-78"/>
              </a:rPr>
              <a:t>لايقتل</a:t>
            </a:r>
            <a:r>
              <a:rPr lang="ar-SA" sz="3000" dirty="0">
                <a:latin typeface="Sakkal Majalla" panose="02000000000000000000" pitchFamily="2" charset="-78"/>
                <a:cs typeface="Sakkal Majalla" panose="02000000000000000000" pitchFamily="2" charset="-78"/>
              </a:rPr>
              <a:t>:</a:t>
            </a:r>
          </a:p>
        </p:txBody>
      </p:sp>
      <p:sp>
        <p:nvSpPr>
          <p:cNvPr id="19" name="شكل بيضاوي 18">
            <a:extLst>
              <a:ext uri="{FF2B5EF4-FFF2-40B4-BE49-F238E27FC236}">
                <a16:creationId xmlns:a16="http://schemas.microsoft.com/office/drawing/2014/main" id="{C5A03E1C-F797-4C0A-AA2E-1BF0221460C8}"/>
              </a:ext>
            </a:extLst>
          </p:cNvPr>
          <p:cNvSpPr/>
          <p:nvPr/>
        </p:nvSpPr>
        <p:spPr>
          <a:xfrm>
            <a:off x="4772024" y="4281459"/>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حتى يستتاب ثلاثًا </a:t>
            </a:r>
          </a:p>
        </p:txBody>
      </p:sp>
      <p:sp>
        <p:nvSpPr>
          <p:cNvPr id="21" name="شكل بيضاوي 20">
            <a:extLst>
              <a:ext uri="{FF2B5EF4-FFF2-40B4-BE49-F238E27FC236}">
                <a16:creationId xmlns:a16="http://schemas.microsoft.com/office/drawing/2014/main" id="{314B6D85-D5D5-434B-A8C7-C9E320ED9FF3}"/>
              </a:ext>
            </a:extLst>
          </p:cNvPr>
          <p:cNvSpPr/>
          <p:nvPr/>
        </p:nvSpPr>
        <p:spPr>
          <a:xfrm>
            <a:off x="2257425" y="4257140"/>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حتى يستتاب خمسًا </a:t>
            </a:r>
          </a:p>
        </p:txBody>
      </p:sp>
    </p:spTree>
    <p:extLst>
      <p:ext uri="{BB962C8B-B14F-4D97-AF65-F5344CB8AC3E}">
        <p14:creationId xmlns:p14="http://schemas.microsoft.com/office/powerpoint/2010/main" val="361287501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D48A0B1-2D0C-4707-9876-62FF0F9E7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قوس متوسط مزدوج 4">
            <a:extLst>
              <a:ext uri="{FF2B5EF4-FFF2-40B4-BE49-F238E27FC236}">
                <a16:creationId xmlns:a16="http://schemas.microsoft.com/office/drawing/2014/main" id="{3DA45D7D-16FB-4CEC-B5AE-141AEB12A5B0}"/>
              </a:ext>
            </a:extLst>
          </p:cNvPr>
          <p:cNvSpPr/>
          <p:nvPr/>
        </p:nvSpPr>
        <p:spPr>
          <a:xfrm>
            <a:off x="3278161" y="2843895"/>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9" name="قوس متوسط مزدوج 8">
            <a:extLst>
              <a:ext uri="{FF2B5EF4-FFF2-40B4-BE49-F238E27FC236}">
                <a16:creationId xmlns:a16="http://schemas.microsoft.com/office/drawing/2014/main" id="{1A474BCF-5131-406F-A16F-7E6C0AF9E9C5}"/>
              </a:ext>
            </a:extLst>
          </p:cNvPr>
          <p:cNvSpPr/>
          <p:nvPr/>
        </p:nvSpPr>
        <p:spPr>
          <a:xfrm>
            <a:off x="3217910" y="4304104"/>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11" name="مربع نص 10">
            <a:extLst>
              <a:ext uri="{FF2B5EF4-FFF2-40B4-BE49-F238E27FC236}">
                <a16:creationId xmlns:a16="http://schemas.microsoft.com/office/drawing/2014/main" id="{161D13CB-3836-47BF-96F5-BD480DA2E079}"/>
              </a:ext>
            </a:extLst>
          </p:cNvPr>
          <p:cNvSpPr txBox="1"/>
          <p:nvPr/>
        </p:nvSpPr>
        <p:spPr>
          <a:xfrm>
            <a:off x="4102402" y="1234624"/>
            <a:ext cx="6915964" cy="1015663"/>
          </a:xfrm>
          <a:prstGeom prst="rect">
            <a:avLst/>
          </a:prstGeom>
          <a:noFill/>
        </p:spPr>
        <p:txBody>
          <a:bodyPr wrap="square" rtlCol="1">
            <a:spAutoFit/>
          </a:bodyPr>
          <a:lstStyle/>
          <a:p>
            <a:r>
              <a:rPr lang="ar-SA" sz="3000" dirty="0">
                <a:cs typeface="PT Bold Heading" panose="02010400000000000000" pitchFamily="2" charset="-78"/>
              </a:rPr>
              <a:t>ضع علامة صح أو خطأ أمام العبارة التالية:</a:t>
            </a:r>
          </a:p>
          <a:p>
            <a:endParaRPr lang="ar-SA" sz="3000" dirty="0">
              <a:cs typeface="PT Bold Heading" panose="02010400000000000000" pitchFamily="2" charset="-78"/>
            </a:endParaRPr>
          </a:p>
        </p:txBody>
      </p:sp>
      <p:sp>
        <p:nvSpPr>
          <p:cNvPr id="13" name="مربع نص 12">
            <a:extLst>
              <a:ext uri="{FF2B5EF4-FFF2-40B4-BE49-F238E27FC236}">
                <a16:creationId xmlns:a16="http://schemas.microsoft.com/office/drawing/2014/main" id="{B72CB480-E9A7-42D0-A249-B1B48C1142E0}"/>
              </a:ext>
            </a:extLst>
          </p:cNvPr>
          <p:cNvSpPr txBox="1"/>
          <p:nvPr/>
        </p:nvSpPr>
        <p:spPr>
          <a:xfrm>
            <a:off x="5890531" y="2889622"/>
            <a:ext cx="532095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والقراءة بكل القرآن في فرض مستحب</a:t>
            </a:r>
          </a:p>
        </p:txBody>
      </p:sp>
      <p:sp>
        <p:nvSpPr>
          <p:cNvPr id="15" name="مربع نص 14">
            <a:extLst>
              <a:ext uri="{FF2B5EF4-FFF2-40B4-BE49-F238E27FC236}">
                <a16:creationId xmlns:a16="http://schemas.microsoft.com/office/drawing/2014/main" id="{07EA798E-8CBF-41CD-812C-98364090BC65}"/>
              </a:ext>
            </a:extLst>
          </p:cNvPr>
          <p:cNvSpPr txBox="1"/>
          <p:nvPr/>
        </p:nvSpPr>
        <p:spPr>
          <a:xfrm>
            <a:off x="6096000" y="4302989"/>
            <a:ext cx="492236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الاستفتاح و الاستعاذة والبسملة مندوب </a:t>
            </a:r>
          </a:p>
        </p:txBody>
      </p:sp>
      <p:sp>
        <p:nvSpPr>
          <p:cNvPr id="17" name="مستطيل 16">
            <a:extLst>
              <a:ext uri="{FF2B5EF4-FFF2-40B4-BE49-F238E27FC236}">
                <a16:creationId xmlns:a16="http://schemas.microsoft.com/office/drawing/2014/main" id="{65BBC9DF-59D7-4499-86E5-53590A0062C2}"/>
              </a:ext>
            </a:extLst>
          </p:cNvPr>
          <p:cNvSpPr/>
          <p:nvPr/>
        </p:nvSpPr>
        <p:spPr>
          <a:xfrm>
            <a:off x="3362567" y="2930912"/>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خطأ</a:t>
            </a:r>
          </a:p>
        </p:txBody>
      </p:sp>
      <p:sp>
        <p:nvSpPr>
          <p:cNvPr id="21" name="مستطيل 20">
            <a:extLst>
              <a:ext uri="{FF2B5EF4-FFF2-40B4-BE49-F238E27FC236}">
                <a16:creationId xmlns:a16="http://schemas.microsoft.com/office/drawing/2014/main" id="{00EFB0F8-A002-44BB-904B-2EC682EF8698}"/>
              </a:ext>
            </a:extLst>
          </p:cNvPr>
          <p:cNvSpPr/>
          <p:nvPr/>
        </p:nvSpPr>
        <p:spPr>
          <a:xfrm>
            <a:off x="3348112" y="4445342"/>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صح</a:t>
            </a:r>
          </a:p>
        </p:txBody>
      </p:sp>
    </p:spTree>
    <p:extLst>
      <p:ext uri="{BB962C8B-B14F-4D97-AF65-F5344CB8AC3E}">
        <p14:creationId xmlns:p14="http://schemas.microsoft.com/office/powerpoint/2010/main" val="25919683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EA82986-E5B4-446F-BA92-9072D880F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2472" cy="6858000"/>
          </a:xfrm>
          <a:prstGeom prst="rect">
            <a:avLst/>
          </a:prstGeom>
        </p:spPr>
      </p:pic>
      <p:sp>
        <p:nvSpPr>
          <p:cNvPr id="5" name="مربع نص 4">
            <a:extLst>
              <a:ext uri="{FF2B5EF4-FFF2-40B4-BE49-F238E27FC236}">
                <a16:creationId xmlns:a16="http://schemas.microsoft.com/office/drawing/2014/main" id="{88201E1F-5195-42D8-9E29-F67E793EA9A0}"/>
              </a:ext>
            </a:extLst>
          </p:cNvPr>
          <p:cNvSpPr txBox="1"/>
          <p:nvPr/>
        </p:nvSpPr>
        <p:spPr>
          <a:xfrm>
            <a:off x="278219" y="5360075"/>
            <a:ext cx="4620352" cy="523220"/>
          </a:xfrm>
          <a:prstGeom prst="rect">
            <a:avLst/>
          </a:prstGeom>
          <a:noFill/>
        </p:spPr>
        <p:txBody>
          <a:bodyPr wrap="square" rtlCol="1">
            <a:spAutoFit/>
          </a:bodyPr>
          <a:lstStyle/>
          <a:p>
            <a:r>
              <a:rPr lang="ar-SA" sz="2800" b="1" dirty="0">
                <a:latin typeface="Sakkal Majalla" panose="02000000000000000000" pitchFamily="2" charset="-78"/>
                <a:cs typeface="Sakkal Majalla" panose="02000000000000000000" pitchFamily="2" charset="-78"/>
              </a:rPr>
              <a:t>-فصل ما يكره في الصلاة ويباح ويستحب-</a:t>
            </a:r>
          </a:p>
        </p:txBody>
      </p:sp>
    </p:spTree>
    <p:extLst>
      <p:ext uri="{BB962C8B-B14F-4D97-AF65-F5344CB8AC3E}">
        <p14:creationId xmlns:p14="http://schemas.microsoft.com/office/powerpoint/2010/main" val="150414315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4FD4DBAF-D60C-4C41-9A0A-731DDA2CA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3"/>
            <a:ext cx="12192000" cy="6857999"/>
          </a:xfrm>
          <a:prstGeom prst="rect">
            <a:avLst/>
          </a:prstGeom>
        </p:spPr>
      </p:pic>
      <p:pic>
        <p:nvPicPr>
          <p:cNvPr id="2" name="صورة 1" descr="صورة تحتوي على الطيران, مياه, تل, رجل&#10;&#10;تم إنشاء الوصف تلقائياً">
            <a:extLst>
              <a:ext uri="{FF2B5EF4-FFF2-40B4-BE49-F238E27FC236}">
                <a16:creationId xmlns:a16="http://schemas.microsoft.com/office/drawing/2014/main" id="{5295E2E6-95C1-420D-821E-E560AAD858A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7434" y="-894685"/>
            <a:ext cx="4572009" cy="4572009"/>
          </a:xfrm>
          <a:prstGeom prst="rect">
            <a:avLst/>
          </a:prstGeom>
        </p:spPr>
      </p:pic>
      <p:sp>
        <p:nvSpPr>
          <p:cNvPr id="7" name="مستطيل 6">
            <a:hlinkClick r:id="rId4" action="ppaction://hlinksldjump"/>
            <a:extLst>
              <a:ext uri="{FF2B5EF4-FFF2-40B4-BE49-F238E27FC236}">
                <a16:creationId xmlns:a16="http://schemas.microsoft.com/office/drawing/2014/main" id="{DEF74A3A-7D83-4563-989C-F74F61F1D3F8}"/>
              </a:ext>
            </a:extLst>
          </p:cNvPr>
          <p:cNvSpPr/>
          <p:nvPr/>
        </p:nvSpPr>
        <p:spPr>
          <a:xfrm>
            <a:off x="7945493" y="175559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1.مكروهات الصلاة</a:t>
            </a:r>
          </a:p>
        </p:txBody>
      </p:sp>
      <p:sp>
        <p:nvSpPr>
          <p:cNvPr id="9" name="مربع نص 8">
            <a:extLst>
              <a:ext uri="{FF2B5EF4-FFF2-40B4-BE49-F238E27FC236}">
                <a16:creationId xmlns:a16="http://schemas.microsoft.com/office/drawing/2014/main" id="{B61906F2-7AD9-4AFD-A702-F630BC7D5B45}"/>
              </a:ext>
            </a:extLst>
          </p:cNvPr>
          <p:cNvSpPr txBox="1"/>
          <p:nvPr/>
        </p:nvSpPr>
        <p:spPr>
          <a:xfrm>
            <a:off x="5071488" y="640741"/>
            <a:ext cx="2170786" cy="553998"/>
          </a:xfrm>
          <a:custGeom>
            <a:avLst/>
            <a:gdLst>
              <a:gd name="connsiteX0" fmla="*/ 0 w 2170786"/>
              <a:gd name="connsiteY0" fmla="*/ 0 h 553998"/>
              <a:gd name="connsiteX1" fmla="*/ 2170786 w 2170786"/>
              <a:gd name="connsiteY1" fmla="*/ 0 h 553998"/>
              <a:gd name="connsiteX2" fmla="*/ 2170786 w 2170786"/>
              <a:gd name="connsiteY2" fmla="*/ 553998 h 553998"/>
              <a:gd name="connsiteX3" fmla="*/ 0 w 2170786"/>
              <a:gd name="connsiteY3" fmla="*/ 553998 h 553998"/>
              <a:gd name="connsiteX4" fmla="*/ 0 w 2170786"/>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86" h="553998" extrusionOk="0">
                <a:moveTo>
                  <a:pt x="0" y="0"/>
                </a:moveTo>
                <a:cubicBezTo>
                  <a:pt x="929104" y="-5264"/>
                  <a:pt x="1857068" y="84467"/>
                  <a:pt x="2170786" y="0"/>
                </a:cubicBezTo>
                <a:cubicBezTo>
                  <a:pt x="2175408" y="60392"/>
                  <a:pt x="2130433" y="357194"/>
                  <a:pt x="2170786" y="553998"/>
                </a:cubicBezTo>
                <a:cubicBezTo>
                  <a:pt x="1300069" y="660318"/>
                  <a:pt x="979121" y="546349"/>
                  <a:pt x="0" y="553998"/>
                </a:cubicBezTo>
                <a:cubicBezTo>
                  <a:pt x="1788" y="487736"/>
                  <a:pt x="11616" y="141990"/>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3000" dirty="0">
                <a:cs typeface="PT Bold Heading" panose="02010400000000000000" pitchFamily="2" charset="-78"/>
              </a:rPr>
              <a:t>محاور العرض:</a:t>
            </a:r>
          </a:p>
        </p:txBody>
      </p:sp>
      <p:sp>
        <p:nvSpPr>
          <p:cNvPr id="11" name="مستطيل 10">
            <a:hlinkClick r:id="rId5" action="ppaction://hlinksldjump"/>
            <a:extLst>
              <a:ext uri="{FF2B5EF4-FFF2-40B4-BE49-F238E27FC236}">
                <a16:creationId xmlns:a16="http://schemas.microsoft.com/office/drawing/2014/main" id="{9CD360C2-1B92-4602-A4FC-77209FA9C65D}"/>
              </a:ext>
            </a:extLst>
          </p:cNvPr>
          <p:cNvSpPr/>
          <p:nvPr/>
        </p:nvSpPr>
        <p:spPr>
          <a:xfrm>
            <a:off x="1378343" y="497394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12.ماتبطل الصلاة بمروره</a:t>
            </a:r>
          </a:p>
        </p:txBody>
      </p:sp>
      <p:sp>
        <p:nvSpPr>
          <p:cNvPr id="13" name="مستطيل 12">
            <a:hlinkClick r:id="rId6" action="ppaction://hlinksldjump"/>
            <a:extLst>
              <a:ext uri="{FF2B5EF4-FFF2-40B4-BE49-F238E27FC236}">
                <a16:creationId xmlns:a16="http://schemas.microsoft.com/office/drawing/2014/main" id="{168DD6B2-3C96-4551-8758-A6E8640463FE}"/>
              </a:ext>
            </a:extLst>
          </p:cNvPr>
          <p:cNvSpPr/>
          <p:nvPr/>
        </p:nvSpPr>
        <p:spPr>
          <a:xfrm>
            <a:off x="4806383" y="281907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5.حكم دفع العدو أثناء الصلاة</a:t>
            </a:r>
          </a:p>
        </p:txBody>
      </p:sp>
      <p:sp>
        <p:nvSpPr>
          <p:cNvPr id="15" name="مستطيل 14">
            <a:hlinkClick r:id="rId7" action="ppaction://hlinksldjump"/>
            <a:extLst>
              <a:ext uri="{FF2B5EF4-FFF2-40B4-BE49-F238E27FC236}">
                <a16:creationId xmlns:a16="http://schemas.microsoft.com/office/drawing/2014/main" id="{E4FE7797-F998-49D8-A4D2-C27EE4AD26D2}"/>
              </a:ext>
            </a:extLst>
          </p:cNvPr>
          <p:cNvSpPr/>
          <p:nvPr/>
        </p:nvSpPr>
        <p:spPr>
          <a:xfrm>
            <a:off x="1378342" y="281907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6.مايباح فعله في الصلاة</a:t>
            </a:r>
          </a:p>
        </p:txBody>
      </p:sp>
      <p:sp>
        <p:nvSpPr>
          <p:cNvPr id="17" name="مستطيل 16">
            <a:hlinkClick r:id="rId8" action="ppaction://hlinksldjump"/>
            <a:extLst>
              <a:ext uri="{FF2B5EF4-FFF2-40B4-BE49-F238E27FC236}">
                <a16:creationId xmlns:a16="http://schemas.microsoft.com/office/drawing/2014/main" id="{FD47A629-BEAD-4C49-87B0-AAB8793C133A}"/>
              </a:ext>
            </a:extLst>
          </p:cNvPr>
          <p:cNvSpPr/>
          <p:nvPr/>
        </p:nvSpPr>
        <p:spPr>
          <a:xfrm>
            <a:off x="4806383" y="388255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7.ضابط الفعل في الصلاة </a:t>
            </a:r>
          </a:p>
        </p:txBody>
      </p:sp>
      <p:sp>
        <p:nvSpPr>
          <p:cNvPr id="19" name="مستطيل 18">
            <a:hlinkClick r:id="rId9" action="ppaction://hlinksldjump"/>
            <a:extLst>
              <a:ext uri="{FF2B5EF4-FFF2-40B4-BE49-F238E27FC236}">
                <a16:creationId xmlns:a16="http://schemas.microsoft.com/office/drawing/2014/main" id="{75A1FC34-8489-453C-AB2B-5C7AC73E29E0}"/>
              </a:ext>
            </a:extLst>
          </p:cNvPr>
          <p:cNvSpPr/>
          <p:nvPr/>
        </p:nvSpPr>
        <p:spPr>
          <a:xfrm>
            <a:off x="1378342" y="388255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8. ما يباح فعله في الصلاة</a:t>
            </a:r>
          </a:p>
        </p:txBody>
      </p:sp>
      <p:sp>
        <p:nvSpPr>
          <p:cNvPr id="21" name="مستطيل 20">
            <a:hlinkClick r:id="rId10" action="ppaction://hlinksldjump"/>
            <a:extLst>
              <a:ext uri="{FF2B5EF4-FFF2-40B4-BE49-F238E27FC236}">
                <a16:creationId xmlns:a16="http://schemas.microsoft.com/office/drawing/2014/main" id="{74B4904D-748E-41E5-B182-093BDCDB12D2}"/>
              </a:ext>
            </a:extLst>
          </p:cNvPr>
          <p:cNvSpPr/>
          <p:nvPr/>
        </p:nvSpPr>
        <p:spPr>
          <a:xfrm>
            <a:off x="4806384" y="175624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2.حكم جمع السور في الصلاة</a:t>
            </a:r>
          </a:p>
        </p:txBody>
      </p:sp>
      <p:sp>
        <p:nvSpPr>
          <p:cNvPr id="23" name="مستطيل 22">
            <a:hlinkClick r:id="rId10" action="ppaction://hlinksldjump"/>
            <a:extLst>
              <a:ext uri="{FF2B5EF4-FFF2-40B4-BE49-F238E27FC236}">
                <a16:creationId xmlns:a16="http://schemas.microsoft.com/office/drawing/2014/main" id="{9BE4048D-A8AC-4EF8-B3DA-4AE6C1C29876}"/>
              </a:ext>
            </a:extLst>
          </p:cNvPr>
          <p:cNvSpPr/>
          <p:nvPr/>
        </p:nvSpPr>
        <p:spPr>
          <a:xfrm>
            <a:off x="1378342" y="175559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3.حكم رد المار</a:t>
            </a:r>
          </a:p>
        </p:txBody>
      </p:sp>
      <p:sp>
        <p:nvSpPr>
          <p:cNvPr id="25" name="مستطيل 24">
            <a:hlinkClick r:id="rId6" action="ppaction://hlinksldjump"/>
            <a:extLst>
              <a:ext uri="{FF2B5EF4-FFF2-40B4-BE49-F238E27FC236}">
                <a16:creationId xmlns:a16="http://schemas.microsoft.com/office/drawing/2014/main" id="{541C96D3-AA02-46DA-BAA1-FC74A2D58F78}"/>
              </a:ext>
            </a:extLst>
          </p:cNvPr>
          <p:cNvSpPr/>
          <p:nvPr/>
        </p:nvSpPr>
        <p:spPr>
          <a:xfrm>
            <a:off x="7945493" y="281907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4.حكم المرور بين يدي المصلي</a:t>
            </a:r>
          </a:p>
        </p:txBody>
      </p:sp>
      <p:sp>
        <p:nvSpPr>
          <p:cNvPr id="31" name="مستطيل 30">
            <a:hlinkClick r:id="rId8" action="ppaction://hlinksldjump"/>
            <a:extLst>
              <a:ext uri="{FF2B5EF4-FFF2-40B4-BE49-F238E27FC236}">
                <a16:creationId xmlns:a16="http://schemas.microsoft.com/office/drawing/2014/main" id="{ECD7948C-362E-454C-976F-777D51E83565}"/>
              </a:ext>
            </a:extLst>
          </p:cNvPr>
          <p:cNvSpPr/>
          <p:nvPr/>
        </p:nvSpPr>
        <p:spPr>
          <a:xfrm>
            <a:off x="7945493" y="388255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9.حكم الصلاة الى  سترة</a:t>
            </a:r>
          </a:p>
        </p:txBody>
      </p:sp>
      <p:sp>
        <p:nvSpPr>
          <p:cNvPr id="33" name="مستطيل 32">
            <a:hlinkClick r:id="rId8" action="ppaction://hlinksldjump"/>
            <a:extLst>
              <a:ext uri="{FF2B5EF4-FFF2-40B4-BE49-F238E27FC236}">
                <a16:creationId xmlns:a16="http://schemas.microsoft.com/office/drawing/2014/main" id="{8E721096-0588-4256-B04E-46B1B478AA39}"/>
              </a:ext>
            </a:extLst>
          </p:cNvPr>
          <p:cNvSpPr/>
          <p:nvPr/>
        </p:nvSpPr>
        <p:spPr>
          <a:xfrm>
            <a:off x="7945493" y="5000625"/>
            <a:ext cx="2700997" cy="662634"/>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custGeom>
                    <a:avLst/>
                    <a:gdLst>
                      <a:gd name="connsiteX0" fmla="*/ 0 w 2700997"/>
                      <a:gd name="connsiteY0" fmla="*/ 0 h 662634"/>
                      <a:gd name="connsiteX1" fmla="*/ 2700997 w 2700997"/>
                      <a:gd name="connsiteY1" fmla="*/ 0 h 662634"/>
                      <a:gd name="connsiteX2" fmla="*/ 2700997 w 2700997"/>
                      <a:gd name="connsiteY2" fmla="*/ 662634 h 662634"/>
                      <a:gd name="connsiteX3" fmla="*/ 0 w 2700997"/>
                      <a:gd name="connsiteY3" fmla="*/ 662634 h 662634"/>
                      <a:gd name="connsiteX4" fmla="*/ 0 w 2700997"/>
                      <a:gd name="connsiteY4" fmla="*/ 0 h 662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62634" fill="none" extrusionOk="0">
                        <a:moveTo>
                          <a:pt x="0" y="0"/>
                        </a:moveTo>
                        <a:cubicBezTo>
                          <a:pt x="1177682" y="92772"/>
                          <a:pt x="1641565" y="-159028"/>
                          <a:pt x="2700997" y="0"/>
                        </a:cubicBezTo>
                        <a:cubicBezTo>
                          <a:pt x="2754387" y="141568"/>
                          <a:pt x="2675209" y="481232"/>
                          <a:pt x="2700997" y="662634"/>
                        </a:cubicBezTo>
                        <a:cubicBezTo>
                          <a:pt x="2357990" y="793074"/>
                          <a:pt x="348904" y="593041"/>
                          <a:pt x="0" y="662634"/>
                        </a:cubicBezTo>
                        <a:cubicBezTo>
                          <a:pt x="51984" y="525945"/>
                          <a:pt x="-25917" y="308531"/>
                          <a:pt x="0" y="0"/>
                        </a:cubicBezTo>
                        <a:close/>
                      </a:path>
                      <a:path w="2700997" h="662634" stroke="0" extrusionOk="0">
                        <a:moveTo>
                          <a:pt x="0" y="0"/>
                        </a:moveTo>
                        <a:cubicBezTo>
                          <a:pt x="1279284" y="-38391"/>
                          <a:pt x="2369636" y="-2710"/>
                          <a:pt x="2700997" y="0"/>
                        </a:cubicBezTo>
                        <a:cubicBezTo>
                          <a:pt x="2679933" y="256639"/>
                          <a:pt x="2684417" y="395783"/>
                          <a:pt x="2700997" y="662634"/>
                        </a:cubicBezTo>
                        <a:cubicBezTo>
                          <a:pt x="1860348" y="617161"/>
                          <a:pt x="759327" y="631402"/>
                          <a:pt x="0" y="662634"/>
                        </a:cubicBezTo>
                        <a:cubicBezTo>
                          <a:pt x="-56467" y="572155"/>
                          <a:pt x="-28109" y="76785"/>
                          <a:pt x="0" y="0"/>
                        </a:cubicBezTo>
                        <a:close/>
                      </a:path>
                    </a:pathLst>
                  </a:cu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10.مقدار ارتفاع سترة المصلي</a:t>
            </a:r>
          </a:p>
        </p:txBody>
      </p:sp>
      <p:sp>
        <p:nvSpPr>
          <p:cNvPr id="35" name="مستطيل 34">
            <a:hlinkClick r:id="rId5" action="ppaction://hlinksldjump"/>
            <a:extLst>
              <a:ext uri="{FF2B5EF4-FFF2-40B4-BE49-F238E27FC236}">
                <a16:creationId xmlns:a16="http://schemas.microsoft.com/office/drawing/2014/main" id="{F2265986-7254-4159-92B5-95A79E201524}"/>
              </a:ext>
            </a:extLst>
          </p:cNvPr>
          <p:cNvSpPr/>
          <p:nvPr/>
        </p:nvSpPr>
        <p:spPr>
          <a:xfrm>
            <a:off x="4806384" y="497394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11.حكم  من لم يجد سترة يصلي اليها</a:t>
            </a:r>
          </a:p>
        </p:txBody>
      </p:sp>
    </p:spTree>
    <p:extLst>
      <p:ext uri="{BB962C8B-B14F-4D97-AF65-F5344CB8AC3E}">
        <p14:creationId xmlns:p14="http://schemas.microsoft.com/office/powerpoint/2010/main" val="27910552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73C2BC3-C2C9-4084-A5BF-2FF9F3EF4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F6816A19-2F50-412D-BAD6-C609C8D484D8}"/>
              </a:ext>
            </a:extLst>
          </p:cNvPr>
          <p:cNvSpPr txBox="1"/>
          <p:nvPr/>
        </p:nvSpPr>
        <p:spPr>
          <a:xfrm>
            <a:off x="8177683" y="711829"/>
            <a:ext cx="3129280" cy="553998"/>
          </a:xfrm>
          <a:prstGeom prst="rect">
            <a:avLst/>
          </a:prstGeom>
          <a:solidFill>
            <a:srgbClr val="87A4D8"/>
          </a:solidFill>
          <a:ln>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en-US" sz="3000" dirty="0">
                <a:cs typeface="PT Bold Heading" panose="02010400000000000000" pitchFamily="2" charset="-78"/>
              </a:rPr>
              <a:t>]</a:t>
            </a:r>
            <a:r>
              <a:rPr lang="ar-SA" sz="3000" dirty="0">
                <a:cs typeface="PT Bold Heading" panose="02010400000000000000" pitchFamily="2" charset="-78"/>
              </a:rPr>
              <a:t>مكروهات الصلاة</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7" name="مستطيل 6">
            <a:extLst>
              <a:ext uri="{FF2B5EF4-FFF2-40B4-BE49-F238E27FC236}">
                <a16:creationId xmlns:a16="http://schemas.microsoft.com/office/drawing/2014/main" id="{918CFF1F-89B1-40D7-9E5A-731095C996A5}"/>
              </a:ext>
            </a:extLst>
          </p:cNvPr>
          <p:cNvSpPr/>
          <p:nvPr/>
        </p:nvSpPr>
        <p:spPr>
          <a:xfrm>
            <a:off x="4780664" y="1730799"/>
            <a:ext cx="5718766" cy="4138373"/>
          </a:xfrm>
          <a:prstGeom prst="rect">
            <a:avLst/>
          </a:prstGeom>
          <a:solidFill>
            <a:srgbClr val="FCDCDB"/>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latin typeface="Sakkal Majalla" panose="02000000000000000000" pitchFamily="2" charset="-78"/>
                <a:cs typeface="Sakkal Majalla" panose="02000000000000000000" pitchFamily="2" charset="-78"/>
              </a:rPr>
              <a:t> </a:t>
            </a:r>
            <a:r>
              <a:rPr lang="ar-SA" sz="3000" dirty="0">
                <a:latin typeface="Sakkal Majalla" panose="02000000000000000000" pitchFamily="2" charset="-78"/>
                <a:cs typeface="Sakkal Majalla" panose="02000000000000000000" pitchFamily="2" charset="-78"/>
              </a:rPr>
              <a:t>يكره في الصلاة التفاته لقوله - صَلَّى اللَّهُ عَلَيْهِ وَسَلَّمَ -: «هو اختلاس يختلسه الشيطان من صلاة العبد» </a:t>
            </a:r>
          </a:p>
          <a:p>
            <a:pPr algn="ctr"/>
            <a:r>
              <a:rPr lang="ar-SA" sz="3000" dirty="0">
                <a:latin typeface="Sakkal Majalla" panose="02000000000000000000" pitchFamily="2" charset="-78"/>
                <a:cs typeface="Sakkal Majalla" panose="02000000000000000000" pitchFamily="2" charset="-78"/>
              </a:rPr>
              <a:t>رواه البخاري، وإن كان لخوف ونحوه لم يكره،</a:t>
            </a:r>
          </a:p>
          <a:p>
            <a:pPr algn="ctr"/>
            <a:r>
              <a:rPr lang="ar-SA" sz="3000" dirty="0">
                <a:latin typeface="Sakkal Majalla" panose="02000000000000000000" pitchFamily="2" charset="-78"/>
                <a:cs typeface="Sakkal Majalla" panose="02000000000000000000" pitchFamily="2" charset="-78"/>
              </a:rPr>
              <a:t>وإن استدار بجملته، أو استدبر القبلة في غير شدة خوف بطلت صلاته</a:t>
            </a:r>
            <a:r>
              <a:rPr lang="ar-SA" sz="3000" dirty="0"/>
              <a:t>.</a:t>
            </a:r>
          </a:p>
        </p:txBody>
      </p:sp>
      <p:sp>
        <p:nvSpPr>
          <p:cNvPr id="9" name="مستطيل 8">
            <a:extLst>
              <a:ext uri="{FF2B5EF4-FFF2-40B4-BE49-F238E27FC236}">
                <a16:creationId xmlns:a16="http://schemas.microsoft.com/office/drawing/2014/main" id="{0EE92C32-25DD-4878-B0AC-5782D870E61A}"/>
              </a:ext>
            </a:extLst>
          </p:cNvPr>
          <p:cNvSpPr/>
          <p:nvPr/>
        </p:nvSpPr>
        <p:spPr>
          <a:xfrm>
            <a:off x="619125" y="1730799"/>
            <a:ext cx="4056763" cy="4138373"/>
          </a:xfrm>
          <a:prstGeom prst="rect">
            <a:avLst/>
          </a:prstGeom>
          <a:solidFill>
            <a:srgbClr val="FCDCDB"/>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 يكره رفع بصره إلى السماء؛</a:t>
            </a:r>
          </a:p>
          <a:p>
            <a:pPr algn="ctr"/>
            <a:r>
              <a:rPr lang="ar-SA" sz="3000" dirty="0">
                <a:latin typeface="Sakkal Majalla" panose="02000000000000000000" pitchFamily="2" charset="-78"/>
                <a:cs typeface="Sakkal Majalla" panose="02000000000000000000" pitchFamily="2" charset="-78"/>
              </a:rPr>
              <a:t>إلا إذا تجشأ فيرفع وجهه لئلا يؤذي من حوله؛ </a:t>
            </a:r>
          </a:p>
          <a:p>
            <a:pPr algn="ctr"/>
            <a:r>
              <a:rPr lang="ar-SA" sz="3000" dirty="0">
                <a:latin typeface="Sakkal Majalla" panose="02000000000000000000" pitchFamily="2" charset="-78"/>
                <a:cs typeface="Sakkal Majalla" panose="02000000000000000000" pitchFamily="2" charset="-78"/>
              </a:rPr>
              <a:t>لحديث أنس: «ما بال أقوام يرفعون أبصارهم إلى السماء في صلاتهم، فاشتد قوله في ذلك حتى قال: لينتهن، أو لتخطفن أبصارهم» ، رواه البخاري.</a:t>
            </a:r>
          </a:p>
        </p:txBody>
      </p:sp>
      <p:sp>
        <p:nvSpPr>
          <p:cNvPr id="4" name="مربع نص 3">
            <a:extLst>
              <a:ext uri="{FF2B5EF4-FFF2-40B4-BE49-F238E27FC236}">
                <a16:creationId xmlns:a16="http://schemas.microsoft.com/office/drawing/2014/main" id="{475B3ACD-A131-45D1-9F46-68FBD339F04A}"/>
              </a:ext>
            </a:extLst>
          </p:cNvPr>
          <p:cNvSpPr txBox="1"/>
          <p:nvPr/>
        </p:nvSpPr>
        <p:spPr>
          <a:xfrm>
            <a:off x="8177683" y="611038"/>
            <a:ext cx="3257454" cy="637900"/>
          </a:xfrm>
          <a:prstGeom prst="rect">
            <a:avLst/>
          </a:prstGeom>
          <a:noFill/>
          <a:ln w="28575">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ar-SA" sz="3000" dirty="0">
              <a:cs typeface="PT Bold Heading" panose="02010400000000000000" pitchFamily="2" charset="-78"/>
            </a:endParaRPr>
          </a:p>
        </p:txBody>
      </p:sp>
      <p:cxnSp>
        <p:nvCxnSpPr>
          <p:cNvPr id="6" name="موصل: على شكل مرفق 5">
            <a:extLst>
              <a:ext uri="{FF2B5EF4-FFF2-40B4-BE49-F238E27FC236}">
                <a16:creationId xmlns:a16="http://schemas.microsoft.com/office/drawing/2014/main" id="{DB07FC41-DC44-496D-804B-7368F19B27C7}"/>
              </a:ext>
            </a:extLst>
          </p:cNvPr>
          <p:cNvCxnSpPr>
            <a:stCxn id="4" idx="2"/>
            <a:endCxn id="7" idx="0"/>
          </p:cNvCxnSpPr>
          <p:nvPr/>
        </p:nvCxnSpPr>
        <p:spPr>
          <a:xfrm rot="5400000">
            <a:off x="8482299" y="406687"/>
            <a:ext cx="481861" cy="216636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موصل: على شكل مرفق 9">
            <a:extLst>
              <a:ext uri="{FF2B5EF4-FFF2-40B4-BE49-F238E27FC236}">
                <a16:creationId xmlns:a16="http://schemas.microsoft.com/office/drawing/2014/main" id="{90AC4593-94CC-4C17-97C3-9BBA8B540A37}"/>
              </a:ext>
            </a:extLst>
          </p:cNvPr>
          <p:cNvCxnSpPr>
            <a:stCxn id="4" idx="2"/>
            <a:endCxn id="9" idx="0"/>
          </p:cNvCxnSpPr>
          <p:nvPr/>
        </p:nvCxnSpPr>
        <p:spPr>
          <a:xfrm rot="5400000">
            <a:off x="5986029" y="-2089583"/>
            <a:ext cx="481861" cy="715890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35574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84E16DF-1AD4-48C9-BB51-3F0589FA1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ربع نص 4">
            <a:extLst>
              <a:ext uri="{FF2B5EF4-FFF2-40B4-BE49-F238E27FC236}">
                <a16:creationId xmlns:a16="http://schemas.microsoft.com/office/drawing/2014/main" id="{FF1B1447-C5EF-46DB-8FE6-055B7D7DACDF}"/>
              </a:ext>
            </a:extLst>
          </p:cNvPr>
          <p:cNvSpPr txBox="1"/>
          <p:nvPr/>
        </p:nvSpPr>
        <p:spPr>
          <a:xfrm>
            <a:off x="8135152" y="566874"/>
            <a:ext cx="3129280" cy="553998"/>
          </a:xfrm>
          <a:prstGeom prst="rect">
            <a:avLst/>
          </a:prstGeom>
          <a:solidFill>
            <a:srgbClr val="87A4D8"/>
          </a:solidFill>
          <a:ln>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en-US" sz="3000" dirty="0">
                <a:cs typeface="PT Bold Heading" panose="02010400000000000000" pitchFamily="2" charset="-78"/>
              </a:rPr>
              <a:t>]</a:t>
            </a:r>
            <a:r>
              <a:rPr lang="ar-SA" sz="3000" dirty="0">
                <a:cs typeface="PT Bold Heading" panose="02010400000000000000" pitchFamily="2" charset="-78"/>
              </a:rPr>
              <a:t>مكروهات الصلاة</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7" name="مستطيل 6">
            <a:extLst>
              <a:ext uri="{FF2B5EF4-FFF2-40B4-BE49-F238E27FC236}">
                <a16:creationId xmlns:a16="http://schemas.microsoft.com/office/drawing/2014/main" id="{A9F514AA-809F-458A-BD24-5DD9E6F98201}"/>
              </a:ext>
            </a:extLst>
          </p:cNvPr>
          <p:cNvSpPr/>
          <p:nvPr/>
        </p:nvSpPr>
        <p:spPr>
          <a:xfrm>
            <a:off x="6828609" y="1524910"/>
            <a:ext cx="2066563" cy="4533992"/>
          </a:xfrm>
          <a:prstGeom prst="rect">
            <a:avLst/>
          </a:prstGeom>
          <a:solidFill>
            <a:srgbClr val="FCDCDB"/>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 يكره أيضا تغميض عينيه ؛ لأنه فعل اليهود</a:t>
            </a:r>
            <a:r>
              <a:rPr lang="ar-SA" dirty="0">
                <a:solidFill>
                  <a:schemeClr val="tx1"/>
                </a:solidFill>
              </a:rPr>
              <a:t>.</a:t>
            </a:r>
          </a:p>
        </p:txBody>
      </p:sp>
      <p:sp>
        <p:nvSpPr>
          <p:cNvPr id="9" name="مستطيل 8">
            <a:extLst>
              <a:ext uri="{FF2B5EF4-FFF2-40B4-BE49-F238E27FC236}">
                <a16:creationId xmlns:a16="http://schemas.microsoft.com/office/drawing/2014/main" id="{48858363-ECD0-4BC7-A0E6-9CBC602DECCA}"/>
              </a:ext>
            </a:extLst>
          </p:cNvPr>
          <p:cNvSpPr/>
          <p:nvPr/>
        </p:nvSpPr>
        <p:spPr>
          <a:xfrm>
            <a:off x="943661" y="1524910"/>
            <a:ext cx="5617150" cy="4533992"/>
          </a:xfrm>
          <a:prstGeom prst="rect">
            <a:avLst/>
          </a:prstGeom>
          <a:solidFill>
            <a:srgbClr val="FCDCDB"/>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t> </a:t>
            </a:r>
            <a:r>
              <a:rPr lang="ar-SA" sz="3000" dirty="0">
                <a:solidFill>
                  <a:schemeClr val="tx1"/>
                </a:solidFill>
                <a:latin typeface="Sakkal Majalla" panose="02000000000000000000" pitchFamily="2" charset="-78"/>
                <a:cs typeface="Sakkal Majalla" panose="02000000000000000000" pitchFamily="2" charset="-78"/>
              </a:rPr>
              <a:t>ويكره أيضا إقعاؤه في الجلوس؛</a:t>
            </a:r>
          </a:p>
          <a:p>
            <a:pPr algn="ctr"/>
            <a:r>
              <a:rPr lang="ar-SA" sz="3000" dirty="0">
                <a:solidFill>
                  <a:schemeClr val="tx1"/>
                </a:solidFill>
                <a:latin typeface="Sakkal Majalla" panose="02000000000000000000" pitchFamily="2" charset="-78"/>
                <a:cs typeface="Sakkal Majalla" panose="02000000000000000000" pitchFamily="2" charset="-78"/>
              </a:rPr>
              <a:t> وهو: أن يفرش قدميه ويجلس على عقبيه، هكذا فسره الإمام وهو قول أهل الحديث، واقتصر عليه في " المغني " و " المقنع " و " الفروع " وغيرها.</a:t>
            </a:r>
          </a:p>
          <a:p>
            <a:pPr algn="ctr"/>
            <a:r>
              <a:rPr lang="ar-SA" sz="3000" dirty="0">
                <a:solidFill>
                  <a:schemeClr val="tx1"/>
                </a:solidFill>
                <a:latin typeface="Sakkal Majalla" panose="02000000000000000000" pitchFamily="2" charset="-78"/>
                <a:cs typeface="Sakkal Majalla" panose="02000000000000000000" pitchFamily="2" charset="-78"/>
              </a:rPr>
              <a:t>وعند العرب الإقعاء: جلوس الرجل على أليتيه ناصبًا قدميه، مثل: إقعاء الكلب.</a:t>
            </a:r>
          </a:p>
          <a:p>
            <a:pPr algn="ctr"/>
            <a:r>
              <a:rPr lang="ar-SA" sz="3000" dirty="0">
                <a:solidFill>
                  <a:schemeClr val="tx1"/>
                </a:solidFill>
                <a:latin typeface="Sakkal Majalla" panose="02000000000000000000" pitchFamily="2" charset="-78"/>
                <a:cs typeface="Sakkal Majalla" panose="02000000000000000000" pitchFamily="2" charset="-78"/>
              </a:rPr>
              <a:t>قال في " شرح المنتهى : "وكل من الجلستين مكروه"</a:t>
            </a:r>
          </a:p>
          <a:p>
            <a:pPr algn="ctr"/>
            <a:r>
              <a:rPr lang="ar-SA" sz="3000" dirty="0">
                <a:solidFill>
                  <a:schemeClr val="tx1"/>
                </a:solidFill>
                <a:latin typeface="Sakkal Majalla" panose="02000000000000000000" pitchFamily="2" charset="-78"/>
                <a:cs typeface="Sakkal Majalla" panose="02000000000000000000" pitchFamily="2" charset="-78"/>
              </a:rPr>
              <a:t>لقوله - صَلَّى اللَّهُ عَلَيْهِ وَسَلَّمَ -: «إذا رفعت رأسك من السجود فلا تقع كما يقعي الكلب» ، رواه ابن ماجه.</a:t>
            </a:r>
          </a:p>
        </p:txBody>
      </p:sp>
      <p:sp>
        <p:nvSpPr>
          <p:cNvPr id="2" name="مربع نص 1">
            <a:extLst>
              <a:ext uri="{FF2B5EF4-FFF2-40B4-BE49-F238E27FC236}">
                <a16:creationId xmlns:a16="http://schemas.microsoft.com/office/drawing/2014/main" id="{92FF948F-CE96-4C24-9B4D-D9DCFBC92305}"/>
              </a:ext>
            </a:extLst>
          </p:cNvPr>
          <p:cNvSpPr txBox="1"/>
          <p:nvPr/>
        </p:nvSpPr>
        <p:spPr>
          <a:xfrm>
            <a:off x="8135152" y="484863"/>
            <a:ext cx="3257454" cy="637900"/>
          </a:xfrm>
          <a:prstGeom prst="rect">
            <a:avLst/>
          </a:prstGeom>
          <a:noFill/>
          <a:ln w="28575">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ar-SA" sz="3000" dirty="0">
              <a:cs typeface="PT Bold Heading" panose="02010400000000000000" pitchFamily="2" charset="-78"/>
            </a:endParaRPr>
          </a:p>
        </p:txBody>
      </p:sp>
      <p:cxnSp>
        <p:nvCxnSpPr>
          <p:cNvPr id="12" name="موصل: على شكل مرفق 11">
            <a:extLst>
              <a:ext uri="{FF2B5EF4-FFF2-40B4-BE49-F238E27FC236}">
                <a16:creationId xmlns:a16="http://schemas.microsoft.com/office/drawing/2014/main" id="{7466EE62-E273-41F2-A4A1-D40FD0797B76}"/>
              </a:ext>
            </a:extLst>
          </p:cNvPr>
          <p:cNvCxnSpPr>
            <a:stCxn id="2" idx="2"/>
            <a:endCxn id="7" idx="0"/>
          </p:cNvCxnSpPr>
          <p:nvPr/>
        </p:nvCxnSpPr>
        <p:spPr>
          <a:xfrm rot="5400000">
            <a:off x="8611812" y="372842"/>
            <a:ext cx="402147" cy="190198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 name="موصل: على شكل مرفق 13">
            <a:extLst>
              <a:ext uri="{FF2B5EF4-FFF2-40B4-BE49-F238E27FC236}">
                <a16:creationId xmlns:a16="http://schemas.microsoft.com/office/drawing/2014/main" id="{663CBC0E-3260-43F6-BF75-DDC32CF34DCF}"/>
              </a:ext>
            </a:extLst>
          </p:cNvPr>
          <p:cNvCxnSpPr>
            <a:stCxn id="2" idx="2"/>
            <a:endCxn id="9" idx="0"/>
          </p:cNvCxnSpPr>
          <p:nvPr/>
        </p:nvCxnSpPr>
        <p:spPr>
          <a:xfrm rot="5400000">
            <a:off x="6556985" y="-1681985"/>
            <a:ext cx="402147" cy="601164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145541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6F5D6BDE-4847-4B16-9BE0-E7BB94461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38805646-1B7C-4AAD-8E87-84BE1362C0B0}"/>
              </a:ext>
            </a:extLst>
          </p:cNvPr>
          <p:cNvSpPr txBox="1"/>
          <p:nvPr/>
        </p:nvSpPr>
        <p:spPr>
          <a:xfrm>
            <a:off x="8230846" y="651935"/>
            <a:ext cx="3129280" cy="553998"/>
          </a:xfrm>
          <a:prstGeom prst="rect">
            <a:avLst/>
          </a:prstGeom>
          <a:solidFill>
            <a:srgbClr val="87A4D8"/>
          </a:solidFill>
          <a:ln>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en-US" sz="3000" dirty="0">
                <a:cs typeface="PT Bold Heading" panose="02010400000000000000" pitchFamily="2" charset="-78"/>
              </a:rPr>
              <a:t>]</a:t>
            </a:r>
            <a:r>
              <a:rPr lang="ar-SA" sz="3000" dirty="0">
                <a:cs typeface="PT Bold Heading" panose="02010400000000000000" pitchFamily="2" charset="-78"/>
              </a:rPr>
              <a:t>مكروهات الصلاة</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7" name="مستطيل 6">
            <a:extLst>
              <a:ext uri="{FF2B5EF4-FFF2-40B4-BE49-F238E27FC236}">
                <a16:creationId xmlns:a16="http://schemas.microsoft.com/office/drawing/2014/main" id="{8D00B722-51A3-497E-B403-0F920C8C086E}"/>
              </a:ext>
            </a:extLst>
          </p:cNvPr>
          <p:cNvSpPr/>
          <p:nvPr/>
        </p:nvSpPr>
        <p:spPr>
          <a:xfrm>
            <a:off x="6991751" y="1638297"/>
            <a:ext cx="3749184" cy="4221675"/>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ويكره :</a:t>
            </a:r>
          </a:p>
          <a:p>
            <a:pPr algn="ctr"/>
            <a:r>
              <a:rPr lang="ar-SA" sz="3000" dirty="0">
                <a:latin typeface="Sakkal Majalla" panose="02000000000000000000" pitchFamily="2" charset="-78"/>
                <a:cs typeface="Sakkal Majalla" panose="02000000000000000000" pitchFamily="2" charset="-78"/>
              </a:rPr>
              <a:t>أن يعتمد على يده، أو غيرها وهو جالس؛ لقول ابن عمر: </a:t>
            </a:r>
          </a:p>
          <a:p>
            <a:pPr algn="ctr"/>
            <a:r>
              <a:rPr lang="ar-SA" sz="3000" dirty="0">
                <a:latin typeface="Sakkal Majalla" panose="02000000000000000000" pitchFamily="2" charset="-78"/>
                <a:cs typeface="Sakkal Majalla" panose="02000000000000000000" pitchFamily="2" charset="-78"/>
              </a:rPr>
              <a:t>«نهى النبي - صَلَّى اللَّهُ عَلَيْهِ وَسَلَّمَ - أن يجلس الرجل في الصلاة وهو معتمد على يده،</a:t>
            </a:r>
          </a:p>
          <a:p>
            <a:pPr algn="ctr"/>
            <a:r>
              <a:rPr lang="ar-SA" sz="3000" dirty="0">
                <a:latin typeface="Sakkal Majalla" panose="02000000000000000000" pitchFamily="2" charset="-78"/>
                <a:cs typeface="Sakkal Majalla" panose="02000000000000000000" pitchFamily="2" charset="-78"/>
              </a:rPr>
              <a:t> رواه أحمد وغيره</a:t>
            </a:r>
            <a:r>
              <a:rPr lang="ar-SA" sz="3000" dirty="0"/>
              <a:t>، </a:t>
            </a:r>
          </a:p>
        </p:txBody>
      </p:sp>
      <p:sp>
        <p:nvSpPr>
          <p:cNvPr id="9" name="مستطيل 8">
            <a:extLst>
              <a:ext uri="{FF2B5EF4-FFF2-40B4-BE49-F238E27FC236}">
                <a16:creationId xmlns:a16="http://schemas.microsoft.com/office/drawing/2014/main" id="{E5AA621D-087F-4C79-AE3A-379A50AF1F93}"/>
              </a:ext>
            </a:extLst>
          </p:cNvPr>
          <p:cNvSpPr/>
          <p:nvPr/>
        </p:nvSpPr>
        <p:spPr>
          <a:xfrm>
            <a:off x="4686252" y="1638300"/>
            <a:ext cx="2142333" cy="4221674"/>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وأن يستند إلى جدار ونحوه؛</a:t>
            </a:r>
          </a:p>
          <a:p>
            <a:pPr algn="ctr"/>
            <a:r>
              <a:rPr lang="ar-SA" sz="3000" dirty="0">
                <a:latin typeface="Sakkal Majalla" panose="02000000000000000000" pitchFamily="2" charset="-78"/>
                <a:cs typeface="Sakkal Majalla" panose="02000000000000000000" pitchFamily="2" charset="-78"/>
              </a:rPr>
              <a:t> لأنه يزيل شقة القيام إلا من حاجة،</a:t>
            </a:r>
          </a:p>
          <a:p>
            <a:pPr algn="ctr"/>
            <a:r>
              <a:rPr lang="ar-SA" sz="3000" dirty="0">
                <a:latin typeface="Sakkal Majalla" panose="02000000000000000000" pitchFamily="2" charset="-78"/>
                <a:cs typeface="Sakkal Majalla" panose="02000000000000000000" pitchFamily="2" charset="-78"/>
              </a:rPr>
              <a:t> فإن كان يسقط لو أزيل لم تصح</a:t>
            </a:r>
            <a:r>
              <a:rPr lang="ar-SA" sz="3000" dirty="0"/>
              <a:t>.</a:t>
            </a:r>
          </a:p>
        </p:txBody>
      </p:sp>
      <p:sp>
        <p:nvSpPr>
          <p:cNvPr id="13" name="مستطيل 12">
            <a:extLst>
              <a:ext uri="{FF2B5EF4-FFF2-40B4-BE49-F238E27FC236}">
                <a16:creationId xmlns:a16="http://schemas.microsoft.com/office/drawing/2014/main" id="{923367A1-7624-4E41-B469-28E86C144D25}"/>
              </a:ext>
            </a:extLst>
          </p:cNvPr>
          <p:cNvSpPr/>
          <p:nvPr/>
        </p:nvSpPr>
        <p:spPr>
          <a:xfrm>
            <a:off x="723900" y="1638300"/>
            <a:ext cx="3799186" cy="4221674"/>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 يكره افتراش ذراعيه ساجدًا بأن يمدهما على الأرض ملصقًا لهما بها لقوله - صَلَّى اللَّهُ عَلَيْهِ وَسَلَّمَ -: «اعتدلوا في السجود، ولا يبسط أحدكم ذراعيه انبساط الكلب» متفق عليه من حديث أنس.</a:t>
            </a:r>
          </a:p>
        </p:txBody>
      </p:sp>
      <p:sp>
        <p:nvSpPr>
          <p:cNvPr id="2" name="مربع نص 1">
            <a:extLst>
              <a:ext uri="{FF2B5EF4-FFF2-40B4-BE49-F238E27FC236}">
                <a16:creationId xmlns:a16="http://schemas.microsoft.com/office/drawing/2014/main" id="{1451AA0E-52BF-46DC-B5A1-41C13C09A474}"/>
              </a:ext>
            </a:extLst>
          </p:cNvPr>
          <p:cNvSpPr txBox="1"/>
          <p:nvPr/>
        </p:nvSpPr>
        <p:spPr>
          <a:xfrm>
            <a:off x="8230846" y="568033"/>
            <a:ext cx="3257454" cy="637900"/>
          </a:xfrm>
          <a:prstGeom prst="rect">
            <a:avLst/>
          </a:prstGeom>
          <a:noFill/>
          <a:ln w="28575">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ar-SA" sz="3000" dirty="0">
              <a:cs typeface="PT Bold Heading" panose="02010400000000000000" pitchFamily="2" charset="-78"/>
            </a:endParaRPr>
          </a:p>
        </p:txBody>
      </p:sp>
      <p:cxnSp>
        <p:nvCxnSpPr>
          <p:cNvPr id="6" name="موصل: على شكل مرفق 5">
            <a:extLst>
              <a:ext uri="{FF2B5EF4-FFF2-40B4-BE49-F238E27FC236}">
                <a16:creationId xmlns:a16="http://schemas.microsoft.com/office/drawing/2014/main" id="{67ABD713-8C47-4B93-9D06-CD00D678BDC7}"/>
              </a:ext>
            </a:extLst>
          </p:cNvPr>
          <p:cNvCxnSpPr>
            <a:stCxn id="2" idx="2"/>
            <a:endCxn id="7" idx="0"/>
          </p:cNvCxnSpPr>
          <p:nvPr/>
        </p:nvCxnSpPr>
        <p:spPr>
          <a:xfrm rot="5400000">
            <a:off x="9146776" y="925500"/>
            <a:ext cx="432364" cy="99323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موصل: على شكل مرفق 9">
            <a:extLst>
              <a:ext uri="{FF2B5EF4-FFF2-40B4-BE49-F238E27FC236}">
                <a16:creationId xmlns:a16="http://schemas.microsoft.com/office/drawing/2014/main" id="{24C712E0-B20C-4145-BD7A-1BE136EFDA4D}"/>
              </a:ext>
            </a:extLst>
          </p:cNvPr>
          <p:cNvCxnSpPr>
            <a:stCxn id="2" idx="2"/>
            <a:endCxn id="9" idx="0"/>
          </p:cNvCxnSpPr>
          <p:nvPr/>
        </p:nvCxnSpPr>
        <p:spPr>
          <a:xfrm rot="5400000">
            <a:off x="7592313" y="-628961"/>
            <a:ext cx="432367" cy="410215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موصل: على شكل مرفق 11">
            <a:extLst>
              <a:ext uri="{FF2B5EF4-FFF2-40B4-BE49-F238E27FC236}">
                <a16:creationId xmlns:a16="http://schemas.microsoft.com/office/drawing/2014/main" id="{231CE552-FC54-4E99-B42B-92948647A5AA}"/>
              </a:ext>
            </a:extLst>
          </p:cNvPr>
          <p:cNvCxnSpPr>
            <a:stCxn id="2" idx="2"/>
            <a:endCxn id="13" idx="0"/>
          </p:cNvCxnSpPr>
          <p:nvPr/>
        </p:nvCxnSpPr>
        <p:spPr>
          <a:xfrm rot="5400000">
            <a:off x="6025350" y="-2195924"/>
            <a:ext cx="432367" cy="723608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744915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B80F1DB-6769-4EB7-908C-09B3087BE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67C68FE0-BF75-46D7-B5FE-A274A4F385CE}"/>
              </a:ext>
            </a:extLst>
          </p:cNvPr>
          <p:cNvSpPr/>
          <p:nvPr/>
        </p:nvSpPr>
        <p:spPr>
          <a:xfrm>
            <a:off x="7845539" y="1469076"/>
            <a:ext cx="2934580" cy="4377046"/>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t> </a:t>
            </a:r>
            <a:r>
              <a:rPr lang="ar-SA" sz="3000" dirty="0">
                <a:latin typeface="Sakkal Majalla" panose="02000000000000000000" pitchFamily="2" charset="-78"/>
                <a:cs typeface="Sakkal Majalla" panose="02000000000000000000" pitchFamily="2" charset="-78"/>
              </a:rPr>
              <a:t>ويكره تخصره أي وضع يديه على خاصرته</a:t>
            </a:r>
          </a:p>
          <a:p>
            <a:pPr algn="ctr"/>
            <a:r>
              <a:rPr lang="ar-SA" sz="3000" dirty="0">
                <a:latin typeface="Sakkal Majalla" panose="02000000000000000000" pitchFamily="2" charset="-78"/>
                <a:cs typeface="Sakkal Majalla" panose="02000000000000000000" pitchFamily="2" charset="-78"/>
              </a:rPr>
              <a:t> «لنهيه - صَلَّى اللَّهُ عَلَيْهِ وَسَلَّمَ - أن يصلي الرجل مختصرًا» ، متفق عليه من حديث أبي هريرة.</a:t>
            </a:r>
          </a:p>
        </p:txBody>
      </p:sp>
      <p:sp>
        <p:nvSpPr>
          <p:cNvPr id="9" name="مربع نص 8">
            <a:extLst>
              <a:ext uri="{FF2B5EF4-FFF2-40B4-BE49-F238E27FC236}">
                <a16:creationId xmlns:a16="http://schemas.microsoft.com/office/drawing/2014/main" id="{ED93A74C-6942-47F7-AAAC-71BE1847BF93}"/>
              </a:ext>
            </a:extLst>
          </p:cNvPr>
          <p:cNvSpPr txBox="1"/>
          <p:nvPr/>
        </p:nvSpPr>
        <p:spPr>
          <a:xfrm>
            <a:off x="8135152" y="566874"/>
            <a:ext cx="3129280" cy="553998"/>
          </a:xfrm>
          <a:prstGeom prst="rect">
            <a:avLst/>
          </a:prstGeom>
          <a:solidFill>
            <a:srgbClr val="87A4D8"/>
          </a:solidFill>
          <a:ln>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en-US" sz="3000" dirty="0">
                <a:cs typeface="PT Bold Heading" panose="02010400000000000000" pitchFamily="2" charset="-78"/>
              </a:rPr>
              <a:t>]</a:t>
            </a:r>
            <a:r>
              <a:rPr lang="ar-SA" sz="3000" dirty="0">
                <a:cs typeface="PT Bold Heading" panose="02010400000000000000" pitchFamily="2" charset="-78"/>
              </a:rPr>
              <a:t>مكروهات الصلاة</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11" name="مستطيل 10">
            <a:extLst>
              <a:ext uri="{FF2B5EF4-FFF2-40B4-BE49-F238E27FC236}">
                <a16:creationId xmlns:a16="http://schemas.microsoft.com/office/drawing/2014/main" id="{570AF4CE-3015-44B4-8C76-DDB986C1CD87}"/>
              </a:ext>
            </a:extLst>
          </p:cNvPr>
          <p:cNvSpPr/>
          <p:nvPr/>
        </p:nvSpPr>
        <p:spPr>
          <a:xfrm>
            <a:off x="4844943" y="1469076"/>
            <a:ext cx="2849524" cy="4377046"/>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 يكره تروحه بمروحة ونحوها؛ لأنه من العبث  إلا لحاجة كغم شديد</a:t>
            </a:r>
          </a:p>
          <a:p>
            <a:pPr algn="ctr"/>
            <a:r>
              <a:rPr lang="ar-SA" sz="3000" dirty="0">
                <a:latin typeface="Sakkal Majalla" panose="02000000000000000000" pitchFamily="2" charset="-78"/>
                <a:cs typeface="Sakkal Majalla" panose="02000000000000000000" pitchFamily="2" charset="-78"/>
              </a:rPr>
              <a:t> ومراوحته بين رجليه مستحبة ، وتكره كثرته؛ لأنه فعل اليهود.</a:t>
            </a:r>
          </a:p>
        </p:txBody>
      </p:sp>
      <p:sp>
        <p:nvSpPr>
          <p:cNvPr id="13" name="مستطيل 12">
            <a:extLst>
              <a:ext uri="{FF2B5EF4-FFF2-40B4-BE49-F238E27FC236}">
                <a16:creationId xmlns:a16="http://schemas.microsoft.com/office/drawing/2014/main" id="{B101776D-7D88-427E-9EC3-745BB31D42C0}"/>
              </a:ext>
            </a:extLst>
          </p:cNvPr>
          <p:cNvSpPr/>
          <p:nvPr/>
        </p:nvSpPr>
        <p:spPr>
          <a:xfrm>
            <a:off x="723900" y="1469076"/>
            <a:ext cx="4010225" cy="4377046"/>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وفرقعة أصابعه وتشبيكها؛ لقوله - صَلَّى اللَّهُ عَلَيْهِ وَسَلَّمَ -: «لا تقعقع أصابعك وأنت في الصلاة» ، </a:t>
            </a:r>
          </a:p>
          <a:p>
            <a:pPr algn="ctr"/>
            <a:r>
              <a:rPr lang="ar-SA" sz="3000" dirty="0">
                <a:latin typeface="Sakkal Majalla" panose="02000000000000000000" pitchFamily="2" charset="-78"/>
                <a:cs typeface="Sakkal Majalla" panose="02000000000000000000" pitchFamily="2" charset="-78"/>
              </a:rPr>
              <a:t>رواه ابن ماجه عن علي، وأخرج هو والترمذي عن كعب بن عجرة «أن رسول الله - صَلَّى اللَّهُ عَلَيْهِ وَسَلَّمَ - رأى رجلا قد شبك أصابعه في الصلاة ففرج رسول الله - صَلَّى اللَّهُ عَلَيْهِ وَسَلَّمَ - بين أصابعه».</a:t>
            </a:r>
          </a:p>
        </p:txBody>
      </p:sp>
      <p:sp>
        <p:nvSpPr>
          <p:cNvPr id="2" name="مربع نص 1">
            <a:extLst>
              <a:ext uri="{FF2B5EF4-FFF2-40B4-BE49-F238E27FC236}">
                <a16:creationId xmlns:a16="http://schemas.microsoft.com/office/drawing/2014/main" id="{8A056CEE-5CA9-4677-9365-AA8C2FC43F6F}"/>
              </a:ext>
            </a:extLst>
          </p:cNvPr>
          <p:cNvSpPr txBox="1"/>
          <p:nvPr/>
        </p:nvSpPr>
        <p:spPr>
          <a:xfrm>
            <a:off x="8145785" y="492443"/>
            <a:ext cx="3215602" cy="553998"/>
          </a:xfrm>
          <a:prstGeom prst="rect">
            <a:avLst/>
          </a:prstGeom>
          <a:noFill/>
          <a:ln w="28575">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ar-SA" sz="3000" dirty="0">
              <a:cs typeface="PT Bold Heading" panose="02010400000000000000" pitchFamily="2" charset="-78"/>
            </a:endParaRPr>
          </a:p>
        </p:txBody>
      </p:sp>
      <p:cxnSp>
        <p:nvCxnSpPr>
          <p:cNvPr id="6" name="موصل: على شكل مرفق 5">
            <a:extLst>
              <a:ext uri="{FF2B5EF4-FFF2-40B4-BE49-F238E27FC236}">
                <a16:creationId xmlns:a16="http://schemas.microsoft.com/office/drawing/2014/main" id="{9738051C-36AB-4F27-BA76-42876784A433}"/>
              </a:ext>
            </a:extLst>
          </p:cNvPr>
          <p:cNvCxnSpPr>
            <a:stCxn id="9" idx="2"/>
            <a:endCxn id="5" idx="0"/>
          </p:cNvCxnSpPr>
          <p:nvPr/>
        </p:nvCxnSpPr>
        <p:spPr>
          <a:xfrm rot="5400000">
            <a:off x="9332209" y="1101493"/>
            <a:ext cx="348204" cy="38696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8" name="موصل: على شكل مرفق 7">
            <a:extLst>
              <a:ext uri="{FF2B5EF4-FFF2-40B4-BE49-F238E27FC236}">
                <a16:creationId xmlns:a16="http://schemas.microsoft.com/office/drawing/2014/main" id="{8107ED69-6D9B-4039-B44A-A8D0DC329BD2}"/>
              </a:ext>
            </a:extLst>
          </p:cNvPr>
          <p:cNvCxnSpPr>
            <a:stCxn id="9" idx="2"/>
            <a:endCxn id="11" idx="0"/>
          </p:cNvCxnSpPr>
          <p:nvPr/>
        </p:nvCxnSpPr>
        <p:spPr>
          <a:xfrm rot="5400000">
            <a:off x="7810647" y="-420069"/>
            <a:ext cx="348204" cy="343008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موصل: على شكل مرفق 11">
            <a:extLst>
              <a:ext uri="{FF2B5EF4-FFF2-40B4-BE49-F238E27FC236}">
                <a16:creationId xmlns:a16="http://schemas.microsoft.com/office/drawing/2014/main" id="{C828B28F-E861-43D0-9FB9-8C4868081949}"/>
              </a:ext>
            </a:extLst>
          </p:cNvPr>
          <p:cNvCxnSpPr>
            <a:cxnSpLocks/>
            <a:stCxn id="9" idx="2"/>
            <a:endCxn id="13" idx="0"/>
          </p:cNvCxnSpPr>
          <p:nvPr/>
        </p:nvCxnSpPr>
        <p:spPr>
          <a:xfrm rot="5400000">
            <a:off x="6040301" y="-2190415"/>
            <a:ext cx="348204" cy="697077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782221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3BA4035F-BDD3-464E-A792-BE513B62B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extLst>
              <a:ext uri="{FF2B5EF4-FFF2-40B4-BE49-F238E27FC236}">
                <a16:creationId xmlns:a16="http://schemas.microsoft.com/office/drawing/2014/main" id="{52C0F0EB-CF49-4CA6-BDBD-C984D4738EAF}"/>
              </a:ext>
            </a:extLst>
          </p:cNvPr>
          <p:cNvSpPr/>
          <p:nvPr/>
        </p:nvSpPr>
        <p:spPr>
          <a:xfrm>
            <a:off x="8671390" y="578650"/>
            <a:ext cx="2889240" cy="654727"/>
          </a:xfrm>
          <a:prstGeom prst="rect">
            <a:avLst/>
          </a:prstGeom>
          <a:solidFill>
            <a:srgbClr val="87A4D8"/>
          </a:solidFill>
          <a:ln>
            <a:solidFill>
              <a:srgbClr val="87A4D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3000" dirty="0">
                <a:solidFill>
                  <a:prstClr val="black"/>
                </a:solidFill>
                <a:cs typeface="PT Bold Heading" panose="02010400000000000000" pitchFamily="2" charset="-78"/>
              </a:rPr>
              <a:t>]</a:t>
            </a:r>
            <a:r>
              <a:rPr lang="ar-SA" sz="3000" dirty="0">
                <a:solidFill>
                  <a:prstClr val="black"/>
                </a:solidFill>
                <a:cs typeface="PT Bold Heading" panose="02010400000000000000" pitchFamily="2" charset="-78"/>
              </a:rPr>
              <a:t>مكروهات الصلاة</a:t>
            </a:r>
            <a:r>
              <a:rPr lang="en-US" sz="3000" dirty="0">
                <a:solidFill>
                  <a:prstClr val="black"/>
                </a:solidFill>
                <a:cs typeface="PT Bold Heading" panose="02010400000000000000" pitchFamily="2" charset="-78"/>
              </a:rPr>
              <a:t>[</a:t>
            </a:r>
            <a:endParaRPr lang="ar-SA" sz="3000" dirty="0">
              <a:solidFill>
                <a:prstClr val="black"/>
              </a:solidFill>
              <a:cs typeface="PT Bold Heading" panose="02010400000000000000" pitchFamily="2" charset="-78"/>
            </a:endParaRPr>
          </a:p>
        </p:txBody>
      </p:sp>
      <p:sp>
        <p:nvSpPr>
          <p:cNvPr id="7" name="مستطيل 6">
            <a:extLst>
              <a:ext uri="{FF2B5EF4-FFF2-40B4-BE49-F238E27FC236}">
                <a16:creationId xmlns:a16="http://schemas.microsoft.com/office/drawing/2014/main" id="{46CB8876-D092-4629-8988-7FE5D58B13BA}"/>
              </a:ext>
            </a:extLst>
          </p:cNvPr>
          <p:cNvSpPr/>
          <p:nvPr/>
        </p:nvSpPr>
        <p:spPr>
          <a:xfrm>
            <a:off x="7538483" y="1617487"/>
            <a:ext cx="2483578" cy="4241053"/>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ويكره :  التمطي،</a:t>
            </a:r>
          </a:p>
          <a:p>
            <a:pPr algn="ctr"/>
            <a:r>
              <a:rPr lang="ar-SA" sz="3000" dirty="0">
                <a:latin typeface="Sakkal Majalla" panose="02000000000000000000" pitchFamily="2" charset="-78"/>
                <a:cs typeface="Sakkal Majalla" panose="02000000000000000000" pitchFamily="2" charset="-78"/>
              </a:rPr>
              <a:t>و فتح فمه ووضعه فيه شيئا لا في يده</a:t>
            </a:r>
            <a:r>
              <a:rPr lang="ar-SA" dirty="0"/>
              <a:t>،</a:t>
            </a:r>
          </a:p>
        </p:txBody>
      </p:sp>
      <p:sp>
        <p:nvSpPr>
          <p:cNvPr id="9" name="مستطيل 8">
            <a:extLst>
              <a:ext uri="{FF2B5EF4-FFF2-40B4-BE49-F238E27FC236}">
                <a16:creationId xmlns:a16="http://schemas.microsoft.com/office/drawing/2014/main" id="{780B33CC-2DE1-4177-878D-DB4A24939B09}"/>
              </a:ext>
            </a:extLst>
          </p:cNvPr>
          <p:cNvSpPr/>
          <p:nvPr/>
        </p:nvSpPr>
        <p:spPr>
          <a:xfrm>
            <a:off x="4019550" y="1617487"/>
            <a:ext cx="3362325" cy="4241053"/>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وأن يصلي وبين يديه ما يلهيه، أو صورة منصوبة ولو صغيرة،  أو نجاسة، أو باب مفتوح،  أو إلى نار من قنديل أو شمعة، </a:t>
            </a:r>
          </a:p>
        </p:txBody>
      </p:sp>
      <p:sp>
        <p:nvSpPr>
          <p:cNvPr id="11" name="مستطيل 10">
            <a:extLst>
              <a:ext uri="{FF2B5EF4-FFF2-40B4-BE49-F238E27FC236}">
                <a16:creationId xmlns:a16="http://schemas.microsoft.com/office/drawing/2014/main" id="{C7152A50-F6A1-414E-A047-59FB60CC1B8C}"/>
              </a:ext>
            </a:extLst>
          </p:cNvPr>
          <p:cNvSpPr/>
          <p:nvPr/>
        </p:nvSpPr>
        <p:spPr>
          <a:xfrm>
            <a:off x="714375" y="1617487"/>
            <a:ext cx="3123980" cy="4241053"/>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dirty="0">
                <a:latin typeface="Sakkal Majalla" panose="02000000000000000000" pitchFamily="2" charset="-78"/>
                <a:cs typeface="Sakkal Majalla" panose="02000000000000000000" pitchFamily="2" charset="-78"/>
              </a:rPr>
              <a:t> </a:t>
            </a:r>
          </a:p>
          <a:p>
            <a:pPr algn="ctr"/>
            <a:r>
              <a:rPr lang="ar-SA" sz="3000" dirty="0">
                <a:latin typeface="Sakkal Majalla" panose="02000000000000000000" pitchFamily="2" charset="-78"/>
                <a:cs typeface="Sakkal Majalla" panose="02000000000000000000" pitchFamily="2" charset="-78"/>
              </a:rPr>
              <a:t>والرمز بالعين والإشارة لغير حاجة ،وإخراج لسانه،</a:t>
            </a:r>
          </a:p>
          <a:p>
            <a:pPr algn="ctr"/>
            <a:r>
              <a:rPr lang="ar-SA" sz="3000" dirty="0">
                <a:latin typeface="Sakkal Majalla" panose="02000000000000000000" pitchFamily="2" charset="-78"/>
                <a:cs typeface="Sakkal Majalla" panose="02000000000000000000" pitchFamily="2" charset="-78"/>
              </a:rPr>
              <a:t> وأن يصطحب ما فيه صورة من فص أو نحوه،</a:t>
            </a:r>
          </a:p>
          <a:p>
            <a:pPr algn="ctr"/>
            <a:endParaRPr lang="ar-SA" sz="2000"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DCEAC53D-C5D9-4C39-B6EA-FC7E32869B7E}"/>
              </a:ext>
            </a:extLst>
          </p:cNvPr>
          <p:cNvSpPr txBox="1"/>
          <p:nvPr/>
        </p:nvSpPr>
        <p:spPr>
          <a:xfrm>
            <a:off x="8671390" y="490516"/>
            <a:ext cx="3030050" cy="637900"/>
          </a:xfrm>
          <a:prstGeom prst="rect">
            <a:avLst/>
          </a:prstGeom>
          <a:noFill/>
          <a:ln w="28575">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ar-SA" sz="3000" dirty="0">
              <a:cs typeface="PT Bold Heading" panose="02010400000000000000" pitchFamily="2" charset="-78"/>
            </a:endParaRPr>
          </a:p>
        </p:txBody>
      </p:sp>
      <p:cxnSp>
        <p:nvCxnSpPr>
          <p:cNvPr id="6" name="موصل: على شكل مرفق 5">
            <a:extLst>
              <a:ext uri="{FF2B5EF4-FFF2-40B4-BE49-F238E27FC236}">
                <a16:creationId xmlns:a16="http://schemas.microsoft.com/office/drawing/2014/main" id="{6B61039E-8063-4B26-9932-FA05BAAA7A0B}"/>
              </a:ext>
            </a:extLst>
          </p:cNvPr>
          <p:cNvCxnSpPr>
            <a:stCxn id="5" idx="2"/>
            <a:endCxn id="7" idx="0"/>
          </p:cNvCxnSpPr>
          <p:nvPr/>
        </p:nvCxnSpPr>
        <p:spPr>
          <a:xfrm rot="5400000">
            <a:off x="9256086" y="757563"/>
            <a:ext cx="384110" cy="133573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موصل: على شكل مرفق 9">
            <a:extLst>
              <a:ext uri="{FF2B5EF4-FFF2-40B4-BE49-F238E27FC236}">
                <a16:creationId xmlns:a16="http://schemas.microsoft.com/office/drawing/2014/main" id="{BAC7EF33-DF23-4435-937C-829A6770DEED}"/>
              </a:ext>
            </a:extLst>
          </p:cNvPr>
          <p:cNvCxnSpPr>
            <a:stCxn id="5" idx="2"/>
            <a:endCxn id="9" idx="0"/>
          </p:cNvCxnSpPr>
          <p:nvPr/>
        </p:nvCxnSpPr>
        <p:spPr>
          <a:xfrm rot="5400000">
            <a:off x="7716307" y="-782216"/>
            <a:ext cx="384110" cy="441529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موصل: على شكل مرفق 12">
            <a:extLst>
              <a:ext uri="{FF2B5EF4-FFF2-40B4-BE49-F238E27FC236}">
                <a16:creationId xmlns:a16="http://schemas.microsoft.com/office/drawing/2014/main" id="{1998D1F3-4C34-494F-8DD0-074415A30DCF}"/>
              </a:ext>
            </a:extLst>
          </p:cNvPr>
          <p:cNvCxnSpPr>
            <a:stCxn id="5" idx="2"/>
            <a:endCxn id="11" idx="0"/>
          </p:cNvCxnSpPr>
          <p:nvPr/>
        </p:nvCxnSpPr>
        <p:spPr>
          <a:xfrm rot="5400000">
            <a:off x="6004133" y="-2494390"/>
            <a:ext cx="384110" cy="783964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607283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949F19F5-1900-4AAE-8561-56B25F5D8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5DA23AE3-AC4C-4097-AB78-5A55DB949B24}"/>
              </a:ext>
            </a:extLst>
          </p:cNvPr>
          <p:cNvSpPr/>
          <p:nvPr/>
        </p:nvSpPr>
        <p:spPr>
          <a:xfrm>
            <a:off x="8597184" y="730659"/>
            <a:ext cx="3030824" cy="639182"/>
          </a:xfrm>
          <a:prstGeom prst="rect">
            <a:avLst/>
          </a:prstGeom>
          <a:solidFill>
            <a:srgbClr val="87A4D8"/>
          </a:solidFill>
          <a:ln>
            <a:solidFill>
              <a:srgbClr val="87A4D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3000" dirty="0">
                <a:solidFill>
                  <a:prstClr val="black"/>
                </a:solidFill>
                <a:cs typeface="PT Bold Heading" panose="02010400000000000000" pitchFamily="2" charset="-78"/>
              </a:rPr>
              <a:t>]</a:t>
            </a:r>
            <a:r>
              <a:rPr lang="ar-SA" sz="3000" dirty="0">
                <a:solidFill>
                  <a:prstClr val="black"/>
                </a:solidFill>
                <a:cs typeface="PT Bold Heading" panose="02010400000000000000" pitchFamily="2" charset="-78"/>
              </a:rPr>
              <a:t>مكروهات الصلاة</a:t>
            </a:r>
            <a:r>
              <a:rPr lang="en-US" sz="3000" dirty="0">
                <a:solidFill>
                  <a:prstClr val="black"/>
                </a:solidFill>
                <a:cs typeface="PT Bold Heading" panose="02010400000000000000" pitchFamily="2" charset="-78"/>
              </a:rPr>
              <a:t>[</a:t>
            </a:r>
            <a:endParaRPr lang="ar-SA" sz="3000" dirty="0">
              <a:solidFill>
                <a:prstClr val="black"/>
              </a:solidFill>
              <a:cs typeface="PT Bold Heading" panose="02010400000000000000" pitchFamily="2" charset="-78"/>
            </a:endParaRPr>
          </a:p>
        </p:txBody>
      </p:sp>
      <p:sp>
        <p:nvSpPr>
          <p:cNvPr id="7" name="مستطيل 6">
            <a:extLst>
              <a:ext uri="{FF2B5EF4-FFF2-40B4-BE49-F238E27FC236}">
                <a16:creationId xmlns:a16="http://schemas.microsoft.com/office/drawing/2014/main" id="{19C323AF-F15B-4D4B-96BC-08052814907C}"/>
              </a:ext>
            </a:extLst>
          </p:cNvPr>
          <p:cNvSpPr/>
          <p:nvPr/>
        </p:nvSpPr>
        <p:spPr>
          <a:xfrm>
            <a:off x="5554777" y="1524004"/>
            <a:ext cx="3152434" cy="4557820"/>
          </a:xfrm>
          <a:prstGeom prst="rect">
            <a:avLst/>
          </a:prstGeom>
          <a:solidFill>
            <a:srgbClr val="FCDCDB"/>
          </a:solidFill>
          <a:ln>
            <a:solidFill>
              <a:schemeClr val="tx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وصلاته إلى متحدث، أو نائم، أو كافر، أو وجه آدمي، أو إلى امرأة تصلي بين يديه، وإن غلبه تثاؤب كظم ندبًا، فإن لم يقدر وضع يده على فمه.</a:t>
            </a:r>
          </a:p>
          <a:p>
            <a:pPr algn="ctr"/>
            <a:endParaRPr lang="ar-SA" dirty="0"/>
          </a:p>
        </p:txBody>
      </p:sp>
      <p:sp>
        <p:nvSpPr>
          <p:cNvPr id="9" name="مستطيل 8">
            <a:extLst>
              <a:ext uri="{FF2B5EF4-FFF2-40B4-BE49-F238E27FC236}">
                <a16:creationId xmlns:a16="http://schemas.microsoft.com/office/drawing/2014/main" id="{2018E610-41AE-4CBA-A86B-308F52E28891}"/>
              </a:ext>
            </a:extLst>
          </p:cNvPr>
          <p:cNvSpPr/>
          <p:nvPr/>
        </p:nvSpPr>
        <p:spPr>
          <a:xfrm>
            <a:off x="792784" y="1524004"/>
            <a:ext cx="4574743" cy="4557820"/>
          </a:xfrm>
          <a:prstGeom prst="rect">
            <a:avLst/>
          </a:prstGeom>
          <a:solidFill>
            <a:srgbClr val="FCDCDB"/>
          </a:solidFill>
          <a:ln>
            <a:solidFill>
              <a:schemeClr val="tx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ويكره: أن يكون حاقنًا حال دخوله في الصلاة، والحاقن: هو المحتبس بوله، </a:t>
            </a:r>
          </a:p>
          <a:p>
            <a:pPr algn="ctr"/>
            <a:r>
              <a:rPr lang="ar-SA" sz="3000" dirty="0">
                <a:latin typeface="Sakkal Majalla" panose="02000000000000000000" pitchFamily="2" charset="-78"/>
                <a:cs typeface="Sakkal Majalla" panose="02000000000000000000" pitchFamily="2" charset="-78"/>
              </a:rPr>
              <a:t>وكذا كل ما يمنع كمالها </a:t>
            </a:r>
            <a:r>
              <a:rPr lang="ar-SA" sz="3000" dirty="0" err="1">
                <a:latin typeface="Sakkal Majalla" panose="02000000000000000000" pitchFamily="2" charset="-78"/>
                <a:cs typeface="Sakkal Majalla" panose="02000000000000000000" pitchFamily="2" charset="-78"/>
              </a:rPr>
              <a:t>كإحتباس</a:t>
            </a:r>
            <a:r>
              <a:rPr lang="ar-SA" sz="3000" dirty="0">
                <a:latin typeface="Sakkal Majalla" panose="02000000000000000000" pitchFamily="2" charset="-78"/>
                <a:cs typeface="Sakkal Majalla" panose="02000000000000000000" pitchFamily="2" charset="-78"/>
              </a:rPr>
              <a:t> غائط، أو ريح وحر وبرد وجوع وعطش مفرط؛ لأنه يمنع الخشوع، وسواء خاف فوت الجماعة أو لا؛ لقوله - صَلَّى اللَّهُ عَلَيْهِ وَسَلَّمَ -: </a:t>
            </a:r>
          </a:p>
          <a:p>
            <a:pPr algn="ctr"/>
            <a:r>
              <a:rPr lang="ar-SA" sz="3000" dirty="0">
                <a:latin typeface="Sakkal Majalla" panose="02000000000000000000" pitchFamily="2" charset="-78"/>
                <a:cs typeface="Sakkal Majalla" panose="02000000000000000000" pitchFamily="2" charset="-78"/>
              </a:rPr>
              <a:t>«لا صلاة بحضرة طعام، ولا وهو يدافعه الأخبثان» رواه مسلم عن عائشة</a:t>
            </a:r>
          </a:p>
        </p:txBody>
      </p:sp>
      <p:sp>
        <p:nvSpPr>
          <p:cNvPr id="4" name="مربع نص 3">
            <a:extLst>
              <a:ext uri="{FF2B5EF4-FFF2-40B4-BE49-F238E27FC236}">
                <a16:creationId xmlns:a16="http://schemas.microsoft.com/office/drawing/2014/main" id="{614BAFD3-388A-4FDC-B1A4-8919B4B878BE}"/>
              </a:ext>
            </a:extLst>
          </p:cNvPr>
          <p:cNvSpPr txBox="1"/>
          <p:nvPr/>
        </p:nvSpPr>
        <p:spPr>
          <a:xfrm>
            <a:off x="8707211" y="576496"/>
            <a:ext cx="3030050" cy="637900"/>
          </a:xfrm>
          <a:prstGeom prst="rect">
            <a:avLst/>
          </a:prstGeom>
          <a:noFill/>
          <a:ln w="28575">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ar-SA" sz="3000" dirty="0">
              <a:cs typeface="PT Bold Heading" panose="02010400000000000000" pitchFamily="2" charset="-78"/>
            </a:endParaRPr>
          </a:p>
        </p:txBody>
      </p:sp>
      <p:cxnSp>
        <p:nvCxnSpPr>
          <p:cNvPr id="6" name="موصل: على شكل مرفق 5">
            <a:extLst>
              <a:ext uri="{FF2B5EF4-FFF2-40B4-BE49-F238E27FC236}">
                <a16:creationId xmlns:a16="http://schemas.microsoft.com/office/drawing/2014/main" id="{1B25694E-9DB4-4F3D-BFB1-299876A0FFFD}"/>
              </a:ext>
            </a:extLst>
          </p:cNvPr>
          <p:cNvCxnSpPr>
            <a:stCxn id="5" idx="2"/>
            <a:endCxn id="7" idx="0"/>
          </p:cNvCxnSpPr>
          <p:nvPr/>
        </p:nvCxnSpPr>
        <p:spPr>
          <a:xfrm rot="5400000">
            <a:off x="8544714" y="-43879"/>
            <a:ext cx="154163" cy="298160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موصل: على شكل مرفق 12">
            <a:extLst>
              <a:ext uri="{FF2B5EF4-FFF2-40B4-BE49-F238E27FC236}">
                <a16:creationId xmlns:a16="http://schemas.microsoft.com/office/drawing/2014/main" id="{1D67125D-CEB8-4D86-82EE-E8CD38DDCACC}"/>
              </a:ext>
            </a:extLst>
          </p:cNvPr>
          <p:cNvCxnSpPr>
            <a:stCxn id="5" idx="2"/>
            <a:endCxn id="9" idx="0"/>
          </p:cNvCxnSpPr>
          <p:nvPr/>
        </p:nvCxnSpPr>
        <p:spPr>
          <a:xfrm rot="5400000">
            <a:off x="6519295" y="-2069298"/>
            <a:ext cx="154163" cy="703244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434552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F02A771D-B3B1-4D61-8629-71488A6B2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extLst>
              <a:ext uri="{FF2B5EF4-FFF2-40B4-BE49-F238E27FC236}">
                <a16:creationId xmlns:a16="http://schemas.microsoft.com/office/drawing/2014/main" id="{F0A862A9-F490-4F23-BCAD-7673D59FE7D8}"/>
              </a:ext>
            </a:extLst>
          </p:cNvPr>
          <p:cNvSpPr/>
          <p:nvPr/>
        </p:nvSpPr>
        <p:spPr>
          <a:xfrm>
            <a:off x="8995144" y="715399"/>
            <a:ext cx="2735606" cy="729154"/>
          </a:xfrm>
          <a:prstGeom prst="rect">
            <a:avLst/>
          </a:prstGeom>
          <a:solidFill>
            <a:srgbClr val="87A4D8"/>
          </a:solidFill>
          <a:ln>
            <a:solidFill>
              <a:srgbClr val="87A4D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3000" dirty="0">
                <a:solidFill>
                  <a:prstClr val="black"/>
                </a:solidFill>
                <a:cs typeface="PT Bold Heading" panose="02010400000000000000" pitchFamily="2" charset="-78"/>
              </a:rPr>
              <a:t>]</a:t>
            </a:r>
            <a:r>
              <a:rPr lang="ar-SA" sz="3000" dirty="0">
                <a:solidFill>
                  <a:prstClr val="black"/>
                </a:solidFill>
                <a:cs typeface="PT Bold Heading" panose="02010400000000000000" pitchFamily="2" charset="-78"/>
              </a:rPr>
              <a:t>مكروهات الصلاة</a:t>
            </a:r>
            <a:r>
              <a:rPr lang="en-US" sz="3000" dirty="0">
                <a:solidFill>
                  <a:prstClr val="black"/>
                </a:solidFill>
                <a:cs typeface="PT Bold Heading" panose="02010400000000000000" pitchFamily="2" charset="-78"/>
              </a:rPr>
              <a:t>[</a:t>
            </a:r>
            <a:endParaRPr lang="ar-SA" sz="3000" dirty="0">
              <a:solidFill>
                <a:prstClr val="black"/>
              </a:solidFill>
              <a:cs typeface="PT Bold Heading" panose="02010400000000000000" pitchFamily="2" charset="-78"/>
            </a:endParaRPr>
          </a:p>
        </p:txBody>
      </p:sp>
      <p:sp>
        <p:nvSpPr>
          <p:cNvPr id="7" name="مستطيل 6">
            <a:extLst>
              <a:ext uri="{FF2B5EF4-FFF2-40B4-BE49-F238E27FC236}">
                <a16:creationId xmlns:a16="http://schemas.microsoft.com/office/drawing/2014/main" id="{A296EBEA-DFF9-4B8C-919E-B9AA1F02E273}"/>
              </a:ext>
            </a:extLst>
          </p:cNvPr>
          <p:cNvSpPr/>
          <p:nvPr/>
        </p:nvSpPr>
        <p:spPr>
          <a:xfrm>
            <a:off x="5727846" y="1658680"/>
            <a:ext cx="3267298" cy="4231752"/>
          </a:xfrm>
          <a:prstGeom prst="rect">
            <a:avLst/>
          </a:prstGeom>
          <a:solidFill>
            <a:srgbClr val="FCDCDB"/>
          </a:solidFill>
          <a:ln>
            <a:solidFill>
              <a:schemeClr val="tx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أو بحضرة طعام يشتهيه فتكره صلاته إذا لما تقدم، </a:t>
            </a:r>
          </a:p>
          <a:p>
            <a:pPr algn="ctr"/>
            <a:r>
              <a:rPr lang="ar-SA" sz="3000" dirty="0">
                <a:latin typeface="Sakkal Majalla" panose="02000000000000000000" pitchFamily="2" charset="-78"/>
                <a:cs typeface="Sakkal Majalla" panose="02000000000000000000" pitchFamily="2" charset="-78"/>
              </a:rPr>
              <a:t>ولو خاف فوت الجماعة،</a:t>
            </a:r>
          </a:p>
          <a:p>
            <a:pPr algn="ctr"/>
            <a:r>
              <a:rPr lang="ar-SA" sz="3000" dirty="0">
                <a:latin typeface="Sakkal Majalla" panose="02000000000000000000" pitchFamily="2" charset="-78"/>
                <a:cs typeface="Sakkal Majalla" panose="02000000000000000000" pitchFamily="2" charset="-78"/>
              </a:rPr>
              <a:t> وإن ضاق الوقت عن فعل جميعها وجبت في جميع الأحوال وحرم اشتغاله بغيرها.</a:t>
            </a:r>
          </a:p>
        </p:txBody>
      </p:sp>
      <p:sp>
        <p:nvSpPr>
          <p:cNvPr id="9" name="مستطيل 8">
            <a:extLst>
              <a:ext uri="{FF2B5EF4-FFF2-40B4-BE49-F238E27FC236}">
                <a16:creationId xmlns:a16="http://schemas.microsoft.com/office/drawing/2014/main" id="{21CA8666-13A2-4DD5-9D1A-8216FB11982D}"/>
              </a:ext>
            </a:extLst>
          </p:cNvPr>
          <p:cNvSpPr/>
          <p:nvPr/>
        </p:nvSpPr>
        <p:spPr>
          <a:xfrm>
            <a:off x="650359" y="1658679"/>
            <a:ext cx="4795283" cy="4231753"/>
          </a:xfrm>
          <a:prstGeom prst="rect">
            <a:avLst/>
          </a:prstGeom>
          <a:solidFill>
            <a:srgbClr val="FCDCDB"/>
          </a:solidFill>
          <a:ln>
            <a:solidFill>
              <a:srgbClr val="848A9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ويكره :أن يخص جبهته بما يسجد عليه؛ </a:t>
            </a:r>
          </a:p>
          <a:p>
            <a:pPr algn="ctr"/>
            <a:r>
              <a:rPr lang="ar-SA" sz="3000" dirty="0">
                <a:latin typeface="Sakkal Majalla" panose="02000000000000000000" pitchFamily="2" charset="-78"/>
                <a:cs typeface="Sakkal Majalla" panose="02000000000000000000" pitchFamily="2" charset="-78"/>
              </a:rPr>
              <a:t>لأنه من شعار الرافضة، ومسح أثر سجوده في الصلاة،  ومسح لحيته، وعقص شعره وكف ثوبه ونحوه -ولو فعلهما لعمل قبل صلاته-، ونهى الإمام رجلا كان إذا سجد جمع ثوبه بيده اليسرى،  نقل ابن القاسم يكره أن يشمر ثيابه؛ لقوله - صَلَّى اللَّهُ عَلَيْهِ وَسَلَّمَ -: «ترب </a:t>
            </a:r>
            <a:r>
              <a:rPr lang="ar-SA" sz="3000" dirty="0" err="1">
                <a:latin typeface="Sakkal Majalla" panose="02000000000000000000" pitchFamily="2" charset="-78"/>
                <a:cs typeface="Sakkal Majalla" panose="02000000000000000000" pitchFamily="2" charset="-78"/>
              </a:rPr>
              <a:t>ترب</a:t>
            </a:r>
            <a:r>
              <a:rPr lang="ar-SA" sz="3000" dirty="0">
                <a:latin typeface="Sakkal Majalla" panose="02000000000000000000" pitchFamily="2" charset="-78"/>
                <a:cs typeface="Sakkal Majalla" panose="02000000000000000000" pitchFamily="2" charset="-78"/>
              </a:rPr>
              <a:t>»</a:t>
            </a:r>
          </a:p>
          <a:p>
            <a:pPr algn="ctr"/>
            <a:r>
              <a:rPr lang="ar-SA" sz="3000" dirty="0">
                <a:latin typeface="Sakkal Majalla" panose="02000000000000000000" pitchFamily="2" charset="-78"/>
                <a:cs typeface="Sakkal Majalla" panose="02000000000000000000" pitchFamily="2" charset="-78"/>
              </a:rPr>
              <a:t>ويكره تكرار الفاتحة ؛ لأنه لم ينقل.</a:t>
            </a:r>
          </a:p>
        </p:txBody>
      </p:sp>
      <p:sp>
        <p:nvSpPr>
          <p:cNvPr id="2" name="مربع نص 1">
            <a:extLst>
              <a:ext uri="{FF2B5EF4-FFF2-40B4-BE49-F238E27FC236}">
                <a16:creationId xmlns:a16="http://schemas.microsoft.com/office/drawing/2014/main" id="{1191BB27-AE5D-4199-A3CC-7B1C97EED7E9}"/>
              </a:ext>
            </a:extLst>
          </p:cNvPr>
          <p:cNvSpPr txBox="1"/>
          <p:nvPr/>
        </p:nvSpPr>
        <p:spPr>
          <a:xfrm>
            <a:off x="8995144" y="602991"/>
            <a:ext cx="2892056" cy="729154"/>
          </a:xfrm>
          <a:prstGeom prst="rect">
            <a:avLst/>
          </a:prstGeom>
          <a:noFill/>
          <a:ln w="28575">
            <a:solidFill>
              <a:srgbClr val="87A4D8"/>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endParaRPr lang="ar-SA" sz="3000" dirty="0">
              <a:cs typeface="PT Bold Heading" panose="02010400000000000000" pitchFamily="2" charset="-78"/>
            </a:endParaRPr>
          </a:p>
        </p:txBody>
      </p:sp>
      <p:cxnSp>
        <p:nvCxnSpPr>
          <p:cNvPr id="10" name="موصل: على شكل مرفق 9">
            <a:extLst>
              <a:ext uri="{FF2B5EF4-FFF2-40B4-BE49-F238E27FC236}">
                <a16:creationId xmlns:a16="http://schemas.microsoft.com/office/drawing/2014/main" id="{550B22F5-6562-4674-9F4E-EFAEE3B30767}"/>
              </a:ext>
            </a:extLst>
          </p:cNvPr>
          <p:cNvCxnSpPr>
            <a:stCxn id="5" idx="2"/>
            <a:endCxn id="7" idx="0"/>
          </p:cNvCxnSpPr>
          <p:nvPr/>
        </p:nvCxnSpPr>
        <p:spPr>
          <a:xfrm rot="5400000">
            <a:off x="8755158" y="50890"/>
            <a:ext cx="214127" cy="300145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موصل: على شكل مرفق 11">
            <a:extLst>
              <a:ext uri="{FF2B5EF4-FFF2-40B4-BE49-F238E27FC236}">
                <a16:creationId xmlns:a16="http://schemas.microsoft.com/office/drawing/2014/main" id="{E063DC9A-0233-4DF5-B06F-90662B5FE788}"/>
              </a:ext>
            </a:extLst>
          </p:cNvPr>
          <p:cNvCxnSpPr>
            <a:stCxn id="5" idx="2"/>
            <a:endCxn id="9" idx="0"/>
          </p:cNvCxnSpPr>
          <p:nvPr/>
        </p:nvCxnSpPr>
        <p:spPr>
          <a:xfrm rot="5400000">
            <a:off x="6598411" y="-2105857"/>
            <a:ext cx="214126" cy="731494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021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E6A6E14-15CF-46E9-BCF9-B22BC4AF8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صورة 4" descr="صورة تحتوي على الطيران, مياه, تل, رجل&#10;&#10;تم إنشاء الوصف تلقائياً">
            <a:extLst>
              <a:ext uri="{FF2B5EF4-FFF2-40B4-BE49-F238E27FC236}">
                <a16:creationId xmlns:a16="http://schemas.microsoft.com/office/drawing/2014/main" id="{D987B8CA-965F-4553-8C1A-1A7960DD281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7434" y="-894685"/>
            <a:ext cx="4572009" cy="4572009"/>
          </a:xfrm>
          <a:prstGeom prst="rect">
            <a:avLst/>
          </a:prstGeom>
        </p:spPr>
      </p:pic>
      <p:sp>
        <p:nvSpPr>
          <p:cNvPr id="7" name="مربع نص 6">
            <a:extLst>
              <a:ext uri="{FF2B5EF4-FFF2-40B4-BE49-F238E27FC236}">
                <a16:creationId xmlns:a16="http://schemas.microsoft.com/office/drawing/2014/main" id="{5F3F0397-742C-4C7A-85C8-8637D3B8F08F}"/>
              </a:ext>
            </a:extLst>
          </p:cNvPr>
          <p:cNvSpPr txBox="1"/>
          <p:nvPr/>
        </p:nvSpPr>
        <p:spPr>
          <a:xfrm>
            <a:off x="5071489" y="660208"/>
            <a:ext cx="2170786" cy="553998"/>
          </a:xfrm>
          <a:custGeom>
            <a:avLst/>
            <a:gdLst>
              <a:gd name="connsiteX0" fmla="*/ 0 w 2170786"/>
              <a:gd name="connsiteY0" fmla="*/ 0 h 553998"/>
              <a:gd name="connsiteX1" fmla="*/ 2170786 w 2170786"/>
              <a:gd name="connsiteY1" fmla="*/ 0 h 553998"/>
              <a:gd name="connsiteX2" fmla="*/ 2170786 w 2170786"/>
              <a:gd name="connsiteY2" fmla="*/ 553998 h 553998"/>
              <a:gd name="connsiteX3" fmla="*/ 0 w 2170786"/>
              <a:gd name="connsiteY3" fmla="*/ 553998 h 553998"/>
              <a:gd name="connsiteX4" fmla="*/ 0 w 2170786"/>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86" h="553998" extrusionOk="0">
                <a:moveTo>
                  <a:pt x="0" y="0"/>
                </a:moveTo>
                <a:cubicBezTo>
                  <a:pt x="929104" y="-5264"/>
                  <a:pt x="1857068" y="84467"/>
                  <a:pt x="2170786" y="0"/>
                </a:cubicBezTo>
                <a:cubicBezTo>
                  <a:pt x="2175408" y="60392"/>
                  <a:pt x="2130433" y="357194"/>
                  <a:pt x="2170786" y="553998"/>
                </a:cubicBezTo>
                <a:cubicBezTo>
                  <a:pt x="1300069" y="660318"/>
                  <a:pt x="979121" y="546349"/>
                  <a:pt x="0" y="553998"/>
                </a:cubicBezTo>
                <a:cubicBezTo>
                  <a:pt x="1788" y="487736"/>
                  <a:pt x="11616" y="141990"/>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3000" dirty="0">
                <a:cs typeface="PT Bold Heading" panose="02010400000000000000" pitchFamily="2" charset="-78"/>
              </a:rPr>
              <a:t>محاور العرض:</a:t>
            </a:r>
          </a:p>
        </p:txBody>
      </p:sp>
      <p:sp>
        <p:nvSpPr>
          <p:cNvPr id="9" name="مستطيل 8">
            <a:hlinkClick r:id="rId4" action="ppaction://hlinksldjump"/>
            <a:extLst>
              <a:ext uri="{FF2B5EF4-FFF2-40B4-BE49-F238E27FC236}">
                <a16:creationId xmlns:a16="http://schemas.microsoft.com/office/drawing/2014/main" id="{96530984-743E-4041-8D00-E337C61B8335}"/>
              </a:ext>
            </a:extLst>
          </p:cNvPr>
          <p:cNvSpPr/>
          <p:nvPr/>
        </p:nvSpPr>
        <p:spPr>
          <a:xfrm>
            <a:off x="8927063" y="407969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7. وقت الأمر بالصلاة .</a:t>
            </a:r>
          </a:p>
        </p:txBody>
      </p:sp>
      <p:sp>
        <p:nvSpPr>
          <p:cNvPr id="2" name="مستطيل 1">
            <a:hlinkClick r:id="rId5" action="ppaction://hlinksldjump"/>
            <a:extLst>
              <a:ext uri="{FF2B5EF4-FFF2-40B4-BE49-F238E27FC236}">
                <a16:creationId xmlns:a16="http://schemas.microsoft.com/office/drawing/2014/main" id="{A147AE4A-6D22-43AB-94E8-1ECF24A0BB53}"/>
              </a:ext>
            </a:extLst>
          </p:cNvPr>
          <p:cNvSpPr/>
          <p:nvPr/>
        </p:nvSpPr>
        <p:spPr>
          <a:xfrm>
            <a:off x="4806384" y="407969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8. وقت الضرب على الصلاة .</a:t>
            </a:r>
          </a:p>
        </p:txBody>
      </p:sp>
      <p:sp>
        <p:nvSpPr>
          <p:cNvPr id="4" name="مستطيل 3">
            <a:hlinkClick r:id="rId6" action="ppaction://hlinksldjump"/>
            <a:extLst>
              <a:ext uri="{FF2B5EF4-FFF2-40B4-BE49-F238E27FC236}">
                <a16:creationId xmlns:a16="http://schemas.microsoft.com/office/drawing/2014/main" id="{4A3C28E5-A4F5-4ECB-AF4B-D2BB89427EFD}"/>
              </a:ext>
            </a:extLst>
          </p:cNvPr>
          <p:cNvSpPr/>
          <p:nvPr/>
        </p:nvSpPr>
        <p:spPr>
          <a:xfrm>
            <a:off x="8927062" y="297909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 حكم من فاتته الصلاة لزوال عقله . </a:t>
            </a:r>
          </a:p>
        </p:txBody>
      </p:sp>
      <p:sp>
        <p:nvSpPr>
          <p:cNvPr id="11" name="مستطيل 10">
            <a:hlinkClick r:id="rId7" action="ppaction://hlinksldjump"/>
            <a:extLst>
              <a:ext uri="{FF2B5EF4-FFF2-40B4-BE49-F238E27FC236}">
                <a16:creationId xmlns:a16="http://schemas.microsoft.com/office/drawing/2014/main" id="{349FC3F9-EFE4-454B-A1D7-AFB6439D1C79}"/>
              </a:ext>
            </a:extLst>
          </p:cNvPr>
          <p:cNvSpPr/>
          <p:nvPr/>
        </p:nvSpPr>
        <p:spPr>
          <a:xfrm>
            <a:off x="4806358" y="297909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 من لا تصح الصلاة منه.</a:t>
            </a:r>
          </a:p>
        </p:txBody>
      </p:sp>
      <p:sp>
        <p:nvSpPr>
          <p:cNvPr id="13" name="مستطيل 12">
            <a:hlinkClick r:id="rId8" action="ppaction://hlinksldjump"/>
            <a:extLst>
              <a:ext uri="{FF2B5EF4-FFF2-40B4-BE49-F238E27FC236}">
                <a16:creationId xmlns:a16="http://schemas.microsoft.com/office/drawing/2014/main" id="{D38BCECD-6C5F-4CD4-9B69-6C1AD4EB0261}"/>
              </a:ext>
            </a:extLst>
          </p:cNvPr>
          <p:cNvSpPr/>
          <p:nvPr/>
        </p:nvSpPr>
        <p:spPr>
          <a:xfrm>
            <a:off x="561052" y="407969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9. حكم من بلغ أثناء الصلاة .</a:t>
            </a:r>
          </a:p>
        </p:txBody>
      </p:sp>
      <p:sp>
        <p:nvSpPr>
          <p:cNvPr id="15" name="مستطيل 14">
            <a:hlinkClick r:id="rId9" action="ppaction://hlinksldjump"/>
            <a:extLst>
              <a:ext uri="{FF2B5EF4-FFF2-40B4-BE49-F238E27FC236}">
                <a16:creationId xmlns:a16="http://schemas.microsoft.com/office/drawing/2014/main" id="{C696E552-5E1F-4849-8757-67BAEBB4849F}"/>
              </a:ext>
            </a:extLst>
          </p:cNvPr>
          <p:cNvSpPr/>
          <p:nvPr/>
        </p:nvSpPr>
        <p:spPr>
          <a:xfrm>
            <a:off x="561053" y="297909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 حكم الكافر إذا صلى .</a:t>
            </a:r>
          </a:p>
        </p:txBody>
      </p:sp>
      <p:sp>
        <p:nvSpPr>
          <p:cNvPr id="17" name="مستطيل 16">
            <a:hlinkClick r:id="rId10" action="ppaction://hlinksldjump"/>
            <a:extLst>
              <a:ext uri="{FF2B5EF4-FFF2-40B4-BE49-F238E27FC236}">
                <a16:creationId xmlns:a16="http://schemas.microsoft.com/office/drawing/2014/main" id="{BEEF758A-3B26-43AA-8026-A2BBE0E8EEFE}"/>
              </a:ext>
            </a:extLst>
          </p:cNvPr>
          <p:cNvSpPr/>
          <p:nvPr/>
        </p:nvSpPr>
        <p:spPr>
          <a:xfrm>
            <a:off x="8927062"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 تعريف الصلاة</a:t>
            </a:r>
          </a:p>
        </p:txBody>
      </p:sp>
      <p:sp>
        <p:nvSpPr>
          <p:cNvPr id="19" name="مستطيل 18">
            <a:hlinkClick r:id="rId11" action="ppaction://hlinksldjump"/>
            <a:extLst>
              <a:ext uri="{FF2B5EF4-FFF2-40B4-BE49-F238E27FC236}">
                <a16:creationId xmlns:a16="http://schemas.microsoft.com/office/drawing/2014/main" id="{91F91844-4F53-4DEC-B7A7-5B374DA0851B}"/>
              </a:ext>
            </a:extLst>
          </p:cNvPr>
          <p:cNvSpPr/>
          <p:nvPr/>
        </p:nvSpPr>
        <p:spPr>
          <a:xfrm>
            <a:off x="4806358"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3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وقت فرض الصلاة .</a:t>
            </a:r>
          </a:p>
        </p:txBody>
      </p:sp>
      <p:sp>
        <p:nvSpPr>
          <p:cNvPr id="21" name="مستطيل 20">
            <a:hlinkClick r:id="rId12" action="ppaction://hlinksldjump"/>
            <a:extLst>
              <a:ext uri="{FF2B5EF4-FFF2-40B4-BE49-F238E27FC236}">
                <a16:creationId xmlns:a16="http://schemas.microsoft.com/office/drawing/2014/main" id="{279A4032-5F10-48F4-AFC8-66D1D1356DB4}"/>
              </a:ext>
            </a:extLst>
          </p:cNvPr>
          <p:cNvSpPr/>
          <p:nvPr/>
        </p:nvSpPr>
        <p:spPr>
          <a:xfrm>
            <a:off x="561052"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3.من تجب عليه الصلاة . </a:t>
            </a:r>
          </a:p>
        </p:txBody>
      </p:sp>
    </p:spTree>
    <p:extLst>
      <p:ext uri="{BB962C8B-B14F-4D97-AF65-F5344CB8AC3E}">
        <p14:creationId xmlns:p14="http://schemas.microsoft.com/office/powerpoint/2010/main" val="4286425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غرفة&#10;&#10;تم إنشاء الوصف تلقائياً">
            <a:extLst>
              <a:ext uri="{FF2B5EF4-FFF2-40B4-BE49-F238E27FC236}">
                <a16:creationId xmlns:a16="http://schemas.microsoft.com/office/drawing/2014/main" id="{F4D33476-5A06-40BC-BCCF-82DFB8989035}"/>
              </a:ext>
            </a:extLst>
          </p:cNvPr>
          <p:cNvPicPr>
            <a:picLocks noChangeAspect="1"/>
          </p:cNvPicPr>
          <p:nvPr/>
        </p:nvPicPr>
        <p:blipFill>
          <a:blip r:embed="rId2"/>
          <a:stretch>
            <a:fillRect/>
          </a:stretch>
        </p:blipFill>
        <p:spPr>
          <a:xfrm>
            <a:off x="4917" y="5605"/>
            <a:ext cx="12169875" cy="6846788"/>
          </a:xfrm>
          <a:prstGeom prst="rect">
            <a:avLst/>
          </a:prstGeom>
        </p:spPr>
      </p:pic>
      <p:sp>
        <p:nvSpPr>
          <p:cNvPr id="15" name="مربع نص 14">
            <a:extLst>
              <a:ext uri="{FF2B5EF4-FFF2-40B4-BE49-F238E27FC236}">
                <a16:creationId xmlns:a16="http://schemas.microsoft.com/office/drawing/2014/main" id="{1FCD1A70-57E6-4E07-B4D3-D923CBACC2BE}"/>
              </a:ext>
            </a:extLst>
          </p:cNvPr>
          <p:cNvSpPr txBox="1"/>
          <p:nvPr/>
        </p:nvSpPr>
        <p:spPr>
          <a:xfrm>
            <a:off x="-1628775" y="5356741"/>
            <a:ext cx="5029200" cy="553998"/>
          </a:xfrm>
          <a:prstGeom prst="rect">
            <a:avLst/>
          </a:prstGeom>
          <a:noFill/>
        </p:spPr>
        <p:txBody>
          <a:bodyPr wrap="square" rtlCol="1">
            <a:spAutoFit/>
          </a:bodyPr>
          <a:lstStyle/>
          <a:p>
            <a:r>
              <a:rPr lang="ar-SA" sz="3000" dirty="0">
                <a:cs typeface="PT Bold Heading" panose="02010400000000000000" pitchFamily="2" charset="-78"/>
              </a:rPr>
              <a:t>- باب الأذان -</a:t>
            </a:r>
          </a:p>
        </p:txBody>
      </p:sp>
    </p:spTree>
    <p:extLst>
      <p:ext uri="{BB962C8B-B14F-4D97-AF65-F5344CB8AC3E}">
        <p14:creationId xmlns:p14="http://schemas.microsoft.com/office/powerpoint/2010/main" val="324437258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5241FF8B-7431-4AC0-8E23-C166B094D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4" y="8260"/>
            <a:ext cx="12192000" cy="6857999"/>
          </a:xfrm>
          <a:prstGeom prst="rect">
            <a:avLst/>
          </a:prstGeom>
        </p:spPr>
      </p:pic>
      <p:sp>
        <p:nvSpPr>
          <p:cNvPr id="5" name="مربع نص 4">
            <a:extLst>
              <a:ext uri="{FF2B5EF4-FFF2-40B4-BE49-F238E27FC236}">
                <a16:creationId xmlns:a16="http://schemas.microsoft.com/office/drawing/2014/main" id="{CAC7D5CA-C40C-409B-8B4B-A944D92043CD}"/>
              </a:ext>
            </a:extLst>
          </p:cNvPr>
          <p:cNvSpPr txBox="1"/>
          <p:nvPr/>
        </p:nvSpPr>
        <p:spPr>
          <a:xfrm>
            <a:off x="6006869" y="605415"/>
            <a:ext cx="4496326" cy="553998"/>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حكم جمع السور في الصلاة</a:t>
            </a:r>
            <a:r>
              <a:rPr lang="en-US" sz="3000" dirty="0">
                <a:solidFill>
                  <a:schemeClr val="tx1"/>
                </a:solidFill>
                <a:cs typeface="PT Bold Heading" panose="02010400000000000000" pitchFamily="2" charset="-78"/>
              </a:rPr>
              <a:t>[</a:t>
            </a:r>
            <a:endParaRPr lang="ar-SA" sz="3000" dirty="0">
              <a:solidFill>
                <a:schemeClr val="tx1"/>
              </a:solidFill>
              <a:cs typeface="PT Bold Heading" panose="02010400000000000000" pitchFamily="2" charset="-78"/>
            </a:endParaRPr>
          </a:p>
        </p:txBody>
      </p:sp>
      <p:sp>
        <p:nvSpPr>
          <p:cNvPr id="7" name="مربع نص 6">
            <a:extLst>
              <a:ext uri="{FF2B5EF4-FFF2-40B4-BE49-F238E27FC236}">
                <a16:creationId xmlns:a16="http://schemas.microsoft.com/office/drawing/2014/main" id="{14780EFD-2E2F-43BF-9F16-66526BF8C55F}"/>
              </a:ext>
            </a:extLst>
          </p:cNvPr>
          <p:cNvSpPr txBox="1"/>
          <p:nvPr/>
        </p:nvSpPr>
        <p:spPr>
          <a:xfrm>
            <a:off x="1200150" y="1549903"/>
            <a:ext cx="9303045"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ولا يكره جمع سور في صلاة فرض كنفل لما في الصحيح «أن النبي - صَلَّى اللَّهُ عَلَيْهِ وَسَلَّمَ - قرأ في ركعة من قيامه بالبقرة وآل عمران والنساء» .</a:t>
            </a:r>
          </a:p>
        </p:txBody>
      </p:sp>
      <p:sp>
        <p:nvSpPr>
          <p:cNvPr id="9" name="مربع نص 8">
            <a:extLst>
              <a:ext uri="{FF2B5EF4-FFF2-40B4-BE49-F238E27FC236}">
                <a16:creationId xmlns:a16="http://schemas.microsoft.com/office/drawing/2014/main" id="{2C968588-B7D2-4A23-908B-68D6ADC6F1D8}"/>
              </a:ext>
            </a:extLst>
          </p:cNvPr>
          <p:cNvSpPr txBox="1"/>
          <p:nvPr/>
        </p:nvSpPr>
        <p:spPr>
          <a:xfrm>
            <a:off x="7728098" y="2792549"/>
            <a:ext cx="2775097" cy="553998"/>
          </a:xfrm>
          <a:prstGeom prst="rect">
            <a:avLst/>
          </a:prstGeom>
          <a:solidFill>
            <a:srgbClr val="848A98"/>
          </a:solidFill>
          <a:ln>
            <a:solidFill>
              <a:srgbClr val="848A98"/>
            </a:solidFill>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حكم رد المار</a:t>
            </a:r>
            <a:r>
              <a:rPr lang="en-US" sz="3000" dirty="0">
                <a:solidFill>
                  <a:schemeClr val="tx1"/>
                </a:solidFill>
                <a:cs typeface="PT Bold Heading" panose="02010400000000000000" pitchFamily="2" charset="-78"/>
              </a:rPr>
              <a:t>[</a:t>
            </a:r>
            <a:endParaRPr lang="ar-SA" sz="3000" dirty="0">
              <a:solidFill>
                <a:schemeClr val="tx1"/>
              </a:solidFill>
              <a:cs typeface="PT Bold Heading" panose="02010400000000000000" pitchFamily="2" charset="-78"/>
            </a:endParaRPr>
          </a:p>
        </p:txBody>
      </p:sp>
      <p:sp>
        <p:nvSpPr>
          <p:cNvPr id="11" name="مربع نص 10">
            <a:extLst>
              <a:ext uri="{FF2B5EF4-FFF2-40B4-BE49-F238E27FC236}">
                <a16:creationId xmlns:a16="http://schemas.microsoft.com/office/drawing/2014/main" id="{0E09559A-2DD4-45FF-BE84-AB7E5A8A7720}"/>
              </a:ext>
            </a:extLst>
          </p:cNvPr>
          <p:cNvSpPr txBox="1"/>
          <p:nvPr/>
        </p:nvSpPr>
        <p:spPr>
          <a:xfrm>
            <a:off x="531628" y="3511454"/>
            <a:ext cx="9971567" cy="193899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ويسن له أي للمصلي رد المار بين يديه؛ لقوله - صَلَّى اللَّهُ عَلَيْهِ وَسَلَّمَ -: «إذا كان أحدكم يصلي فلا يدعن أحدا يمر بين يديه، فإن أبى فليقاتله فإن معه القرين» ، رواه مسلم عن ابن عمر، وسواء كان المار آدميًا، أو غيره والصلاة فرضًا أو نفلاً، بين يديه ستره فمر دونها، أو لم تكن فمر قريبًا منه، ومحل ذلك ما لم : يغلبه، أو يكن المار محتاجا إلى المرور، أو بمكة.</a:t>
            </a:r>
          </a:p>
        </p:txBody>
      </p:sp>
      <p:sp>
        <p:nvSpPr>
          <p:cNvPr id="6" name="مربع نص 5">
            <a:extLst>
              <a:ext uri="{FF2B5EF4-FFF2-40B4-BE49-F238E27FC236}">
                <a16:creationId xmlns:a16="http://schemas.microsoft.com/office/drawing/2014/main" id="{93BC57D3-97BE-4410-AD4C-C833AC924DC7}"/>
              </a:ext>
            </a:extLst>
          </p:cNvPr>
          <p:cNvSpPr txBox="1"/>
          <p:nvPr/>
        </p:nvSpPr>
        <p:spPr>
          <a:xfrm>
            <a:off x="6006869" y="522961"/>
            <a:ext cx="4647432" cy="553998"/>
          </a:xfrm>
          <a:prstGeom prst="rect">
            <a:avLst/>
          </a:prstGeom>
          <a:noFill/>
          <a:ln>
            <a:solidFill>
              <a:srgbClr val="848A98"/>
            </a:solidFill>
            <a:prstDash val="lgDashDot"/>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endParaRPr lang="ar-SA" sz="3000" dirty="0">
              <a:solidFill>
                <a:schemeClr val="tx1"/>
              </a:solidFill>
              <a:cs typeface="PT Bold Heading" panose="02010400000000000000" pitchFamily="2" charset="-78"/>
            </a:endParaRPr>
          </a:p>
        </p:txBody>
      </p:sp>
      <p:sp>
        <p:nvSpPr>
          <p:cNvPr id="14" name="مربع نص 13">
            <a:extLst>
              <a:ext uri="{FF2B5EF4-FFF2-40B4-BE49-F238E27FC236}">
                <a16:creationId xmlns:a16="http://schemas.microsoft.com/office/drawing/2014/main" id="{B72B078C-6A40-4648-9C6D-2E4C05710A02}"/>
              </a:ext>
            </a:extLst>
          </p:cNvPr>
          <p:cNvSpPr txBox="1"/>
          <p:nvPr/>
        </p:nvSpPr>
        <p:spPr>
          <a:xfrm>
            <a:off x="7751996" y="2701056"/>
            <a:ext cx="2902305" cy="553998"/>
          </a:xfrm>
          <a:prstGeom prst="rect">
            <a:avLst/>
          </a:prstGeom>
          <a:noFill/>
          <a:ln>
            <a:solidFill>
              <a:srgbClr val="848A98"/>
            </a:solidFill>
            <a:prstDash val="lgDashDot"/>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endParaRPr lang="ar-SA" sz="3000" dirty="0">
              <a:solidFill>
                <a:schemeClr val="tx1"/>
              </a:solidFill>
              <a:cs typeface="PT Bold Heading" panose="02010400000000000000" pitchFamily="2" charset="-78"/>
            </a:endParaRPr>
          </a:p>
        </p:txBody>
      </p:sp>
    </p:spTree>
    <p:extLst>
      <p:ext uri="{BB962C8B-B14F-4D97-AF65-F5344CB8AC3E}">
        <p14:creationId xmlns:p14="http://schemas.microsoft.com/office/powerpoint/2010/main" val="360630145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300CE176-5FAC-4183-95BA-FCF6F4A24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مربع نص 1">
            <a:extLst>
              <a:ext uri="{FF2B5EF4-FFF2-40B4-BE49-F238E27FC236}">
                <a16:creationId xmlns:a16="http://schemas.microsoft.com/office/drawing/2014/main" id="{5BF51A9C-D7CB-468C-A045-1F3067FCE997}"/>
              </a:ext>
            </a:extLst>
          </p:cNvPr>
          <p:cNvSpPr txBox="1"/>
          <p:nvPr/>
        </p:nvSpPr>
        <p:spPr>
          <a:xfrm>
            <a:off x="5557780" y="645209"/>
            <a:ext cx="4804804" cy="553998"/>
          </a:xfrm>
          <a:prstGeom prst="rect">
            <a:avLst/>
          </a:prstGeom>
          <a:noFill/>
          <a:ln>
            <a:solidFill>
              <a:srgbClr val="848A98"/>
            </a:solidFill>
            <a:prstDash val="lgDashDot"/>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endParaRPr lang="ar-SA" sz="3000" dirty="0">
              <a:solidFill>
                <a:schemeClr val="tx1"/>
              </a:solidFill>
              <a:cs typeface="PT Bold Heading" panose="02010400000000000000" pitchFamily="2" charset="-78"/>
            </a:endParaRPr>
          </a:p>
        </p:txBody>
      </p:sp>
      <p:sp>
        <p:nvSpPr>
          <p:cNvPr id="5" name="مستطيل 4">
            <a:extLst>
              <a:ext uri="{FF2B5EF4-FFF2-40B4-BE49-F238E27FC236}">
                <a16:creationId xmlns:a16="http://schemas.microsoft.com/office/drawing/2014/main" id="{894783B9-2112-40E2-B6AA-3F213026093D}"/>
              </a:ext>
            </a:extLst>
          </p:cNvPr>
          <p:cNvSpPr/>
          <p:nvPr/>
        </p:nvSpPr>
        <p:spPr>
          <a:xfrm>
            <a:off x="5539563" y="723013"/>
            <a:ext cx="4667693" cy="616689"/>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حكم المرور بين يدي المصلي</a:t>
            </a: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 </a:t>
            </a:r>
          </a:p>
        </p:txBody>
      </p:sp>
      <p:sp>
        <p:nvSpPr>
          <p:cNvPr id="7" name="مربع نص 6">
            <a:extLst>
              <a:ext uri="{FF2B5EF4-FFF2-40B4-BE49-F238E27FC236}">
                <a16:creationId xmlns:a16="http://schemas.microsoft.com/office/drawing/2014/main" id="{FD57D41E-03CD-4A0E-903E-EC9A8B4DFC95}"/>
              </a:ext>
            </a:extLst>
          </p:cNvPr>
          <p:cNvSpPr txBox="1"/>
          <p:nvPr/>
        </p:nvSpPr>
        <p:spPr>
          <a:xfrm>
            <a:off x="1275907" y="1612282"/>
            <a:ext cx="8931349"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ويحرم: المرور بين المصلي وسترته ولو بعيدة، وإن لم يكن سترة ففي ثلاثة أذرع فأقل، وإن أبى المار الرجوع دفعه المصلي، فإن أصر فله قتاله ولو مشى، فإن خاف فسادها لم يكرر دفعه ويضمنه</a:t>
            </a:r>
            <a:r>
              <a:rPr lang="ar-SA" sz="3000" dirty="0"/>
              <a:t>.</a:t>
            </a:r>
          </a:p>
        </p:txBody>
      </p:sp>
      <p:sp>
        <p:nvSpPr>
          <p:cNvPr id="9" name="مستطيل 8">
            <a:extLst>
              <a:ext uri="{FF2B5EF4-FFF2-40B4-BE49-F238E27FC236}">
                <a16:creationId xmlns:a16="http://schemas.microsoft.com/office/drawing/2014/main" id="{EEC94CB7-DBAB-4791-A98B-0157C9A456AB}"/>
              </a:ext>
            </a:extLst>
          </p:cNvPr>
          <p:cNvSpPr/>
          <p:nvPr/>
        </p:nvSpPr>
        <p:spPr>
          <a:xfrm>
            <a:off x="5401339" y="3429000"/>
            <a:ext cx="4944139" cy="622006"/>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حكم دفع العدو أثناء الصلاة</a:t>
            </a:r>
            <a:r>
              <a:rPr lang="en-US" sz="3000" dirty="0">
                <a:solidFill>
                  <a:schemeClr val="tx1"/>
                </a:solidFill>
                <a:cs typeface="PT Bold Heading" panose="02010400000000000000" pitchFamily="2" charset="-78"/>
              </a:rPr>
              <a:t>[</a:t>
            </a:r>
            <a:endParaRPr lang="ar-SA" sz="3000" dirty="0">
              <a:solidFill>
                <a:schemeClr val="tx1"/>
              </a:solidFill>
              <a:cs typeface="PT Bold Heading" panose="02010400000000000000" pitchFamily="2" charset="-78"/>
            </a:endParaRPr>
          </a:p>
        </p:txBody>
      </p:sp>
      <p:sp>
        <p:nvSpPr>
          <p:cNvPr id="11" name="مربع نص 10">
            <a:extLst>
              <a:ext uri="{FF2B5EF4-FFF2-40B4-BE49-F238E27FC236}">
                <a16:creationId xmlns:a16="http://schemas.microsoft.com/office/drawing/2014/main" id="{2FED112C-A244-4E31-918F-C4CA58AE5C34}"/>
              </a:ext>
            </a:extLst>
          </p:cNvPr>
          <p:cNvSpPr txBox="1"/>
          <p:nvPr/>
        </p:nvSpPr>
        <p:spPr>
          <a:xfrm>
            <a:off x="285750" y="4390396"/>
            <a:ext cx="10065045"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وللمصلي دفع العدو من سيل وسبع، أو سقوط جدار ونحوه، وإن كثر لم تبطل في الأشهر </a:t>
            </a:r>
          </a:p>
          <a:p>
            <a:r>
              <a:rPr lang="ar-SA" sz="3000" dirty="0">
                <a:latin typeface="Sakkal Majalla" panose="02000000000000000000" pitchFamily="2" charset="-78"/>
                <a:cs typeface="Sakkal Majalla" panose="02000000000000000000" pitchFamily="2" charset="-78"/>
              </a:rPr>
              <a:t>قاله في " المبدع "</a:t>
            </a:r>
          </a:p>
        </p:txBody>
      </p:sp>
      <p:sp>
        <p:nvSpPr>
          <p:cNvPr id="4" name="مربع نص 3">
            <a:extLst>
              <a:ext uri="{FF2B5EF4-FFF2-40B4-BE49-F238E27FC236}">
                <a16:creationId xmlns:a16="http://schemas.microsoft.com/office/drawing/2014/main" id="{6BB87CF0-2A55-47CD-8E39-E340A336560A}"/>
              </a:ext>
            </a:extLst>
          </p:cNvPr>
          <p:cNvSpPr txBox="1"/>
          <p:nvPr/>
        </p:nvSpPr>
        <p:spPr>
          <a:xfrm>
            <a:off x="5401339" y="3376287"/>
            <a:ext cx="5117686" cy="636452"/>
          </a:xfrm>
          <a:prstGeom prst="rect">
            <a:avLst/>
          </a:prstGeom>
          <a:noFill/>
          <a:ln>
            <a:solidFill>
              <a:srgbClr val="848A98"/>
            </a:solidFill>
            <a:prstDash val="lgDashDot"/>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endParaRPr lang="ar-SA" sz="3000" dirty="0">
              <a:cs typeface="PT Bold Heading" panose="02010400000000000000" pitchFamily="2" charset="-78"/>
            </a:endParaRPr>
          </a:p>
        </p:txBody>
      </p:sp>
    </p:spTree>
    <p:extLst>
      <p:ext uri="{BB962C8B-B14F-4D97-AF65-F5344CB8AC3E}">
        <p14:creationId xmlns:p14="http://schemas.microsoft.com/office/powerpoint/2010/main" val="202638501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1BB069C-D7E9-49C8-B1E3-DEC565F71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extLst>
              <a:ext uri="{FF2B5EF4-FFF2-40B4-BE49-F238E27FC236}">
                <a16:creationId xmlns:a16="http://schemas.microsoft.com/office/drawing/2014/main" id="{DAD34B0B-0ED2-49D2-9D4E-50D57CBF722D}"/>
              </a:ext>
            </a:extLst>
          </p:cNvPr>
          <p:cNvSpPr/>
          <p:nvPr/>
        </p:nvSpPr>
        <p:spPr>
          <a:xfrm>
            <a:off x="4033283" y="648586"/>
            <a:ext cx="4125433" cy="808075"/>
          </a:xfrm>
          <a:prstGeom prst="rect">
            <a:avLst/>
          </a:prstGeom>
          <a:solidFill>
            <a:srgbClr val="FCDCDB"/>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ما يباح فعله في الصلاة</a:t>
            </a:r>
            <a:r>
              <a:rPr lang="en-US" sz="3000" dirty="0">
                <a:cs typeface="PT Bold Heading" panose="02010400000000000000" pitchFamily="2" charset="-78"/>
              </a:rPr>
              <a:t>[</a:t>
            </a:r>
            <a:r>
              <a:rPr lang="ar-SA" sz="3000" dirty="0">
                <a:cs typeface="PT Bold Heading" panose="02010400000000000000" pitchFamily="2" charset="-78"/>
              </a:rPr>
              <a:t> </a:t>
            </a:r>
          </a:p>
        </p:txBody>
      </p:sp>
      <p:grpSp>
        <p:nvGrpSpPr>
          <p:cNvPr id="24" name="مجموعة 23">
            <a:extLst>
              <a:ext uri="{FF2B5EF4-FFF2-40B4-BE49-F238E27FC236}">
                <a16:creationId xmlns:a16="http://schemas.microsoft.com/office/drawing/2014/main" id="{29192455-73C4-4AAF-9B9F-EBFB73A5F51E}"/>
              </a:ext>
            </a:extLst>
          </p:cNvPr>
          <p:cNvGrpSpPr/>
          <p:nvPr/>
        </p:nvGrpSpPr>
        <p:grpSpPr>
          <a:xfrm>
            <a:off x="3136605" y="1488558"/>
            <a:ext cx="6018028" cy="611373"/>
            <a:chOff x="3136605" y="1488558"/>
            <a:chExt cx="6018028" cy="611373"/>
          </a:xfrm>
        </p:grpSpPr>
        <p:cxnSp>
          <p:nvCxnSpPr>
            <p:cNvPr id="7" name="رابط مستقيم 6">
              <a:extLst>
                <a:ext uri="{FF2B5EF4-FFF2-40B4-BE49-F238E27FC236}">
                  <a16:creationId xmlns:a16="http://schemas.microsoft.com/office/drawing/2014/main" id="{6C0EE1A2-6A1B-47D9-BA8C-40A2FBE14941}"/>
                </a:ext>
              </a:extLst>
            </p:cNvPr>
            <p:cNvCxnSpPr>
              <a:cxnSpLocks/>
            </p:cNvCxnSpPr>
            <p:nvPr/>
          </p:nvCxnSpPr>
          <p:spPr>
            <a:xfrm flipH="1">
              <a:off x="6095999" y="1488558"/>
              <a:ext cx="1" cy="223284"/>
            </a:xfrm>
            <a:prstGeom prst="line">
              <a:avLst/>
            </a:prstGeom>
          </p:spPr>
          <p:style>
            <a:lnRef idx="1">
              <a:schemeClr val="dk1"/>
            </a:lnRef>
            <a:fillRef idx="0">
              <a:schemeClr val="dk1"/>
            </a:fillRef>
            <a:effectRef idx="0">
              <a:schemeClr val="dk1"/>
            </a:effectRef>
            <a:fontRef idx="minor">
              <a:schemeClr val="tx1"/>
            </a:fontRef>
          </p:style>
        </p:cxnSp>
        <p:cxnSp>
          <p:nvCxnSpPr>
            <p:cNvPr id="10" name="رابط مستقيم 9">
              <a:extLst>
                <a:ext uri="{FF2B5EF4-FFF2-40B4-BE49-F238E27FC236}">
                  <a16:creationId xmlns:a16="http://schemas.microsoft.com/office/drawing/2014/main" id="{0DCF2382-78C3-43D3-B7F6-5D4B2DFEFC14}"/>
                </a:ext>
              </a:extLst>
            </p:cNvPr>
            <p:cNvCxnSpPr>
              <a:cxnSpLocks/>
            </p:cNvCxnSpPr>
            <p:nvPr/>
          </p:nvCxnSpPr>
          <p:spPr>
            <a:xfrm>
              <a:off x="6095999" y="1711842"/>
              <a:ext cx="3058634" cy="0"/>
            </a:xfrm>
            <a:prstGeom prst="line">
              <a:avLst/>
            </a:prstGeom>
          </p:spPr>
          <p:style>
            <a:lnRef idx="1">
              <a:schemeClr val="dk1"/>
            </a:lnRef>
            <a:fillRef idx="0">
              <a:schemeClr val="dk1"/>
            </a:fillRef>
            <a:effectRef idx="0">
              <a:schemeClr val="dk1"/>
            </a:effectRef>
            <a:fontRef idx="minor">
              <a:schemeClr val="tx1"/>
            </a:fontRef>
          </p:style>
        </p:cxnSp>
        <p:cxnSp>
          <p:nvCxnSpPr>
            <p:cNvPr id="12" name="رابط مستقيم 11">
              <a:extLst>
                <a:ext uri="{FF2B5EF4-FFF2-40B4-BE49-F238E27FC236}">
                  <a16:creationId xmlns:a16="http://schemas.microsoft.com/office/drawing/2014/main" id="{E2872272-F04B-4AEA-9EEB-656412878535}"/>
                </a:ext>
              </a:extLst>
            </p:cNvPr>
            <p:cNvCxnSpPr>
              <a:cxnSpLocks/>
            </p:cNvCxnSpPr>
            <p:nvPr/>
          </p:nvCxnSpPr>
          <p:spPr>
            <a:xfrm flipH="1" flipV="1">
              <a:off x="3136605" y="1706526"/>
              <a:ext cx="2959394" cy="5316"/>
            </a:xfrm>
            <a:prstGeom prst="line">
              <a:avLst/>
            </a:prstGeom>
          </p:spPr>
          <p:style>
            <a:lnRef idx="1">
              <a:schemeClr val="dk1"/>
            </a:lnRef>
            <a:fillRef idx="0">
              <a:schemeClr val="dk1"/>
            </a:fillRef>
            <a:effectRef idx="0">
              <a:schemeClr val="dk1"/>
            </a:effectRef>
            <a:fontRef idx="minor">
              <a:schemeClr val="tx1"/>
            </a:fontRef>
          </p:style>
        </p:cxnSp>
        <p:cxnSp>
          <p:nvCxnSpPr>
            <p:cNvPr id="14" name="رابط كسهم مستقيم 13">
              <a:extLst>
                <a:ext uri="{FF2B5EF4-FFF2-40B4-BE49-F238E27FC236}">
                  <a16:creationId xmlns:a16="http://schemas.microsoft.com/office/drawing/2014/main" id="{B3A937D3-CCA4-4C8C-8AAD-2E5EA8F36842}"/>
                </a:ext>
              </a:extLst>
            </p:cNvPr>
            <p:cNvCxnSpPr/>
            <p:nvPr/>
          </p:nvCxnSpPr>
          <p:spPr>
            <a:xfrm>
              <a:off x="9154633" y="1706526"/>
              <a:ext cx="0" cy="382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رابط كسهم مستقيم 15">
              <a:extLst>
                <a:ext uri="{FF2B5EF4-FFF2-40B4-BE49-F238E27FC236}">
                  <a16:creationId xmlns:a16="http://schemas.microsoft.com/office/drawing/2014/main" id="{249D1F2D-B814-44F0-BB13-3D967F240E4B}"/>
                </a:ext>
              </a:extLst>
            </p:cNvPr>
            <p:cNvCxnSpPr>
              <a:cxnSpLocks/>
            </p:cNvCxnSpPr>
            <p:nvPr/>
          </p:nvCxnSpPr>
          <p:spPr>
            <a:xfrm>
              <a:off x="3136605" y="1706526"/>
              <a:ext cx="0" cy="393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9" name="مستطيل 18">
            <a:extLst>
              <a:ext uri="{FF2B5EF4-FFF2-40B4-BE49-F238E27FC236}">
                <a16:creationId xmlns:a16="http://schemas.microsoft.com/office/drawing/2014/main" id="{337986D5-D144-4568-B199-D7F6B0625EEB}"/>
              </a:ext>
            </a:extLst>
          </p:cNvPr>
          <p:cNvSpPr/>
          <p:nvPr/>
        </p:nvSpPr>
        <p:spPr>
          <a:xfrm>
            <a:off x="6905630" y="2264735"/>
            <a:ext cx="3865152" cy="3317352"/>
          </a:xfrm>
          <a:prstGeom prst="rect">
            <a:avLst/>
          </a:prstGeom>
          <a:solidFill>
            <a:srgbClr val="87A4D8"/>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 له عد </a:t>
            </a:r>
            <a:r>
              <a:rPr lang="ar-SA" sz="3000" dirty="0" err="1">
                <a:latin typeface="Sakkal Majalla" panose="02000000000000000000" pitchFamily="2" charset="-78"/>
                <a:cs typeface="Sakkal Majalla" panose="02000000000000000000" pitchFamily="2" charset="-78"/>
              </a:rPr>
              <a:t>الآي</a:t>
            </a:r>
            <a:r>
              <a:rPr lang="ar-SA" sz="3000" dirty="0">
                <a:latin typeface="Sakkal Majalla" panose="02000000000000000000" pitchFamily="2" charset="-78"/>
                <a:cs typeface="Sakkal Majalla" panose="02000000000000000000" pitchFamily="2" charset="-78"/>
              </a:rPr>
              <a:t> والتسبيح وتكبيرات العيد بأصابعه لما روى</a:t>
            </a:r>
          </a:p>
          <a:p>
            <a:pPr algn="ctr"/>
            <a:r>
              <a:rPr lang="ar-SA" sz="3000" dirty="0">
                <a:latin typeface="Sakkal Majalla" panose="02000000000000000000" pitchFamily="2" charset="-78"/>
                <a:cs typeface="Sakkal Majalla" panose="02000000000000000000" pitchFamily="2" charset="-78"/>
              </a:rPr>
              <a:t> محمد بن خلف عن أنس «رأيت النبي - صَلَّى اللَّهُ عَلَيْهِ وَسَلَّمَ - يعقد </a:t>
            </a:r>
            <a:r>
              <a:rPr lang="ar-SA" sz="3000" dirty="0" err="1">
                <a:latin typeface="Sakkal Majalla" panose="02000000000000000000" pitchFamily="2" charset="-78"/>
                <a:cs typeface="Sakkal Majalla" panose="02000000000000000000" pitchFamily="2" charset="-78"/>
              </a:rPr>
              <a:t>الآي</a:t>
            </a:r>
            <a:r>
              <a:rPr lang="ar-SA" sz="3000" dirty="0">
                <a:latin typeface="Sakkal Majalla" panose="02000000000000000000" pitchFamily="2" charset="-78"/>
                <a:cs typeface="Sakkal Majalla" panose="02000000000000000000" pitchFamily="2" charset="-78"/>
              </a:rPr>
              <a:t> بأصابعه</a:t>
            </a:r>
            <a:r>
              <a:rPr lang="ar-SA" dirty="0">
                <a:latin typeface="Sakkal Majalla" panose="02000000000000000000" pitchFamily="2" charset="-78"/>
                <a:cs typeface="Sakkal Majalla" panose="02000000000000000000" pitchFamily="2" charset="-78"/>
              </a:rPr>
              <a:t>».</a:t>
            </a:r>
          </a:p>
        </p:txBody>
      </p:sp>
      <p:sp>
        <p:nvSpPr>
          <p:cNvPr id="22" name="مستطيل 21">
            <a:extLst>
              <a:ext uri="{FF2B5EF4-FFF2-40B4-BE49-F238E27FC236}">
                <a16:creationId xmlns:a16="http://schemas.microsoft.com/office/drawing/2014/main" id="{7E804C7B-2813-4D73-B3DC-9839997DADF0}"/>
              </a:ext>
            </a:extLst>
          </p:cNvPr>
          <p:cNvSpPr/>
          <p:nvPr/>
        </p:nvSpPr>
        <p:spPr>
          <a:xfrm>
            <a:off x="404038" y="2211571"/>
            <a:ext cx="5773476" cy="3997843"/>
          </a:xfrm>
          <a:prstGeom prst="rect">
            <a:avLst/>
          </a:prstGeom>
          <a:solidFill>
            <a:srgbClr val="87A4D8"/>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وللمأموم الفتح على إمامه إذا ارتج عليه، أو غلط لما روى أبو داود عن ابن عمر: «أن النبي - صَلَّى اللَّهُ عَلَيْهِ وَسَلَّمَ - صلى صلاة فلبس عليه فلما انصرف قال لأبي: أصليت معنا؟! قال: نعم قال: فما منعك»</a:t>
            </a:r>
          </a:p>
          <a:p>
            <a:pPr algn="ctr"/>
            <a:r>
              <a:rPr lang="ar-SA" sz="3000" dirty="0">
                <a:latin typeface="Sakkal Majalla" panose="02000000000000000000" pitchFamily="2" charset="-78"/>
                <a:cs typeface="Sakkal Majalla" panose="02000000000000000000" pitchFamily="2" charset="-78"/>
              </a:rPr>
              <a:t> قال الخطابي: إسناده جيد، ويجب في الفاتحة كنسيان سجدة، ولا تبطل به ولو بعد أخذه في قراءة غيرها، ولا يفتح على غير إمامه؛ لأن ذلك يشغله</a:t>
            </a:r>
          </a:p>
          <a:p>
            <a:pPr algn="ctr"/>
            <a:r>
              <a:rPr lang="ar-SA" sz="3000" dirty="0">
                <a:latin typeface="Sakkal Majalla" panose="02000000000000000000" pitchFamily="2" charset="-78"/>
                <a:cs typeface="Sakkal Majalla" panose="02000000000000000000" pitchFamily="2" charset="-78"/>
              </a:rPr>
              <a:t> عن صلاته، فإن فعل لم تبطل قاله في " الشرح </a:t>
            </a:r>
            <a:r>
              <a:rPr lang="ar-SA" sz="3000" dirty="0"/>
              <a:t>"</a:t>
            </a:r>
          </a:p>
        </p:txBody>
      </p:sp>
    </p:spTree>
    <p:extLst>
      <p:ext uri="{BB962C8B-B14F-4D97-AF65-F5344CB8AC3E}">
        <p14:creationId xmlns:p14="http://schemas.microsoft.com/office/powerpoint/2010/main" val="8710553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B3852FCA-B6D0-4CA9-B2AE-00B3A816B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grpSp>
        <p:nvGrpSpPr>
          <p:cNvPr id="4" name="مجموعة 3">
            <a:extLst>
              <a:ext uri="{FF2B5EF4-FFF2-40B4-BE49-F238E27FC236}">
                <a16:creationId xmlns:a16="http://schemas.microsoft.com/office/drawing/2014/main" id="{C7DB438C-A707-48B2-8A6D-7C58987F6FCB}"/>
              </a:ext>
            </a:extLst>
          </p:cNvPr>
          <p:cNvGrpSpPr/>
          <p:nvPr/>
        </p:nvGrpSpPr>
        <p:grpSpPr>
          <a:xfrm>
            <a:off x="3136605" y="1488558"/>
            <a:ext cx="6018028" cy="611373"/>
            <a:chOff x="3136605" y="1488558"/>
            <a:chExt cx="6018028" cy="611373"/>
          </a:xfrm>
        </p:grpSpPr>
        <p:cxnSp>
          <p:nvCxnSpPr>
            <p:cNvPr id="5" name="رابط مستقيم 4">
              <a:extLst>
                <a:ext uri="{FF2B5EF4-FFF2-40B4-BE49-F238E27FC236}">
                  <a16:creationId xmlns:a16="http://schemas.microsoft.com/office/drawing/2014/main" id="{65A56F1E-1BCC-49E7-A7AA-CD4195B9A874}"/>
                </a:ext>
              </a:extLst>
            </p:cNvPr>
            <p:cNvCxnSpPr>
              <a:cxnSpLocks/>
            </p:cNvCxnSpPr>
            <p:nvPr/>
          </p:nvCxnSpPr>
          <p:spPr>
            <a:xfrm flipH="1">
              <a:off x="6095999" y="1488558"/>
              <a:ext cx="1" cy="223284"/>
            </a:xfrm>
            <a:prstGeom prst="line">
              <a:avLst/>
            </a:prstGeom>
          </p:spPr>
          <p:style>
            <a:lnRef idx="1">
              <a:schemeClr val="dk1"/>
            </a:lnRef>
            <a:fillRef idx="0">
              <a:schemeClr val="dk1"/>
            </a:fillRef>
            <a:effectRef idx="0">
              <a:schemeClr val="dk1"/>
            </a:effectRef>
            <a:fontRef idx="minor">
              <a:schemeClr val="tx1"/>
            </a:fontRef>
          </p:style>
        </p:cxnSp>
        <p:cxnSp>
          <p:nvCxnSpPr>
            <p:cNvPr id="6" name="رابط مستقيم 5">
              <a:extLst>
                <a:ext uri="{FF2B5EF4-FFF2-40B4-BE49-F238E27FC236}">
                  <a16:creationId xmlns:a16="http://schemas.microsoft.com/office/drawing/2014/main" id="{B6E5BEE1-249F-490A-86B4-6C7C59992CFA}"/>
                </a:ext>
              </a:extLst>
            </p:cNvPr>
            <p:cNvCxnSpPr>
              <a:cxnSpLocks/>
            </p:cNvCxnSpPr>
            <p:nvPr/>
          </p:nvCxnSpPr>
          <p:spPr>
            <a:xfrm>
              <a:off x="6095999" y="1711842"/>
              <a:ext cx="3058634" cy="0"/>
            </a:xfrm>
            <a:prstGeom prst="line">
              <a:avLst/>
            </a:prstGeom>
          </p:spPr>
          <p:style>
            <a:lnRef idx="1">
              <a:schemeClr val="dk1"/>
            </a:lnRef>
            <a:fillRef idx="0">
              <a:schemeClr val="dk1"/>
            </a:fillRef>
            <a:effectRef idx="0">
              <a:schemeClr val="dk1"/>
            </a:effectRef>
            <a:fontRef idx="minor">
              <a:schemeClr val="tx1"/>
            </a:fontRef>
          </p:style>
        </p:cxnSp>
        <p:cxnSp>
          <p:nvCxnSpPr>
            <p:cNvPr id="7" name="رابط مستقيم 6">
              <a:extLst>
                <a:ext uri="{FF2B5EF4-FFF2-40B4-BE49-F238E27FC236}">
                  <a16:creationId xmlns:a16="http://schemas.microsoft.com/office/drawing/2014/main" id="{4F4B2854-E820-4AA8-A251-EB66A40EDD4C}"/>
                </a:ext>
              </a:extLst>
            </p:cNvPr>
            <p:cNvCxnSpPr>
              <a:cxnSpLocks/>
            </p:cNvCxnSpPr>
            <p:nvPr/>
          </p:nvCxnSpPr>
          <p:spPr>
            <a:xfrm flipH="1" flipV="1">
              <a:off x="3136605" y="1706526"/>
              <a:ext cx="2959394" cy="5316"/>
            </a:xfrm>
            <a:prstGeom prst="line">
              <a:avLst/>
            </a:prstGeom>
          </p:spPr>
          <p:style>
            <a:lnRef idx="1">
              <a:schemeClr val="dk1"/>
            </a:lnRef>
            <a:fillRef idx="0">
              <a:schemeClr val="dk1"/>
            </a:fillRef>
            <a:effectRef idx="0">
              <a:schemeClr val="dk1"/>
            </a:effectRef>
            <a:fontRef idx="minor">
              <a:schemeClr val="tx1"/>
            </a:fontRef>
          </p:style>
        </p:cxnSp>
        <p:cxnSp>
          <p:nvCxnSpPr>
            <p:cNvPr id="8" name="رابط كسهم مستقيم 7">
              <a:extLst>
                <a:ext uri="{FF2B5EF4-FFF2-40B4-BE49-F238E27FC236}">
                  <a16:creationId xmlns:a16="http://schemas.microsoft.com/office/drawing/2014/main" id="{E4896C6E-E700-4F69-9F45-4F18B622E2F1}"/>
                </a:ext>
              </a:extLst>
            </p:cNvPr>
            <p:cNvCxnSpPr/>
            <p:nvPr/>
          </p:nvCxnSpPr>
          <p:spPr>
            <a:xfrm>
              <a:off x="9154633" y="1706526"/>
              <a:ext cx="0" cy="382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رابط كسهم مستقيم 8">
              <a:extLst>
                <a:ext uri="{FF2B5EF4-FFF2-40B4-BE49-F238E27FC236}">
                  <a16:creationId xmlns:a16="http://schemas.microsoft.com/office/drawing/2014/main" id="{93355B5B-5407-4B58-A9E7-C9332B43C3BD}"/>
                </a:ext>
              </a:extLst>
            </p:cNvPr>
            <p:cNvCxnSpPr>
              <a:cxnSpLocks/>
            </p:cNvCxnSpPr>
            <p:nvPr/>
          </p:nvCxnSpPr>
          <p:spPr>
            <a:xfrm>
              <a:off x="3136605" y="1706526"/>
              <a:ext cx="0" cy="393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1" name="مستطيل 10">
            <a:extLst>
              <a:ext uri="{FF2B5EF4-FFF2-40B4-BE49-F238E27FC236}">
                <a16:creationId xmlns:a16="http://schemas.microsoft.com/office/drawing/2014/main" id="{8C41788E-2407-4BFD-8673-211B7C5F0ACD}"/>
              </a:ext>
            </a:extLst>
          </p:cNvPr>
          <p:cNvSpPr/>
          <p:nvPr/>
        </p:nvSpPr>
        <p:spPr>
          <a:xfrm>
            <a:off x="4033283" y="648586"/>
            <a:ext cx="4125433" cy="808075"/>
          </a:xfrm>
          <a:prstGeom prst="rect">
            <a:avLst/>
          </a:prstGeom>
          <a:solidFill>
            <a:srgbClr val="FCDCDB"/>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ما يباح فعله في الصلاة</a:t>
            </a:r>
            <a:r>
              <a:rPr lang="en-US" sz="3000" dirty="0">
                <a:cs typeface="PT Bold Heading" panose="02010400000000000000" pitchFamily="2" charset="-78"/>
              </a:rPr>
              <a:t>[</a:t>
            </a:r>
            <a:r>
              <a:rPr lang="ar-SA" sz="3000" dirty="0">
                <a:cs typeface="PT Bold Heading" panose="02010400000000000000" pitchFamily="2" charset="-78"/>
              </a:rPr>
              <a:t> </a:t>
            </a:r>
          </a:p>
        </p:txBody>
      </p:sp>
      <p:sp>
        <p:nvSpPr>
          <p:cNvPr id="13" name="مستطيل 12">
            <a:extLst>
              <a:ext uri="{FF2B5EF4-FFF2-40B4-BE49-F238E27FC236}">
                <a16:creationId xmlns:a16="http://schemas.microsoft.com/office/drawing/2014/main" id="{321FAA49-B698-48DF-9E40-49FD1129FB2D}"/>
              </a:ext>
            </a:extLst>
          </p:cNvPr>
          <p:cNvSpPr/>
          <p:nvPr/>
        </p:nvSpPr>
        <p:spPr>
          <a:xfrm>
            <a:off x="6804841" y="2163725"/>
            <a:ext cx="3891511" cy="3354572"/>
          </a:xfrm>
          <a:prstGeom prst="rect">
            <a:avLst/>
          </a:prstGeom>
          <a:solidFill>
            <a:srgbClr val="87A4D8"/>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 له لبس الثوب و لف العمامة؛</a:t>
            </a:r>
          </a:p>
          <a:p>
            <a:pPr algn="ctr"/>
            <a:r>
              <a:rPr lang="ar-SA" sz="3000" dirty="0">
                <a:latin typeface="Sakkal Majalla" panose="02000000000000000000" pitchFamily="2" charset="-78"/>
                <a:cs typeface="Sakkal Majalla" panose="02000000000000000000" pitchFamily="2" charset="-78"/>
              </a:rPr>
              <a:t> لأنه - صَلَّى اللَّهُ عَلَيْهِ وَسَلَّمَ - التحف بإزاره وهو في الصلاة ،وحمل </a:t>
            </a:r>
            <a:r>
              <a:rPr lang="ar-SA" sz="3000" dirty="0" err="1">
                <a:latin typeface="Sakkal Majalla" panose="02000000000000000000" pitchFamily="2" charset="-78"/>
                <a:cs typeface="Sakkal Majalla" panose="02000000000000000000" pitchFamily="2" charset="-78"/>
              </a:rPr>
              <a:t>أمامة</a:t>
            </a:r>
            <a:r>
              <a:rPr lang="ar-SA" sz="3000" dirty="0">
                <a:latin typeface="Sakkal Majalla" panose="02000000000000000000" pitchFamily="2" charset="-78"/>
                <a:cs typeface="Sakkal Majalla" panose="02000000000000000000" pitchFamily="2" charset="-78"/>
              </a:rPr>
              <a:t>،</a:t>
            </a:r>
          </a:p>
          <a:p>
            <a:pPr algn="ctr"/>
            <a:r>
              <a:rPr lang="ar-SA" sz="3000" dirty="0">
                <a:latin typeface="Sakkal Majalla" panose="02000000000000000000" pitchFamily="2" charset="-78"/>
                <a:cs typeface="Sakkal Majalla" panose="02000000000000000000" pitchFamily="2" charset="-78"/>
              </a:rPr>
              <a:t> وفتح الباب لعائشة،</a:t>
            </a:r>
          </a:p>
          <a:p>
            <a:pPr algn="ctr"/>
            <a:r>
              <a:rPr lang="ar-SA" sz="3000" dirty="0">
                <a:latin typeface="Sakkal Majalla" panose="02000000000000000000" pitchFamily="2" charset="-78"/>
                <a:cs typeface="Sakkal Majalla" panose="02000000000000000000" pitchFamily="2" charset="-78"/>
              </a:rPr>
              <a:t> وإن سقط رداؤه فله رفعه</a:t>
            </a:r>
            <a:r>
              <a:rPr lang="ar-SA" sz="2000" dirty="0">
                <a:latin typeface="Sakkal Majalla" panose="02000000000000000000" pitchFamily="2" charset="-78"/>
                <a:cs typeface="Sakkal Majalla" panose="02000000000000000000" pitchFamily="2" charset="-78"/>
              </a:rPr>
              <a:t>.</a:t>
            </a:r>
          </a:p>
        </p:txBody>
      </p:sp>
      <p:sp>
        <p:nvSpPr>
          <p:cNvPr id="15" name="مستطيل 14">
            <a:extLst>
              <a:ext uri="{FF2B5EF4-FFF2-40B4-BE49-F238E27FC236}">
                <a16:creationId xmlns:a16="http://schemas.microsoft.com/office/drawing/2014/main" id="{B74B114E-70C8-4C4A-B4EF-C963342FC363}"/>
              </a:ext>
            </a:extLst>
          </p:cNvPr>
          <p:cNvSpPr/>
          <p:nvPr/>
        </p:nvSpPr>
        <p:spPr>
          <a:xfrm>
            <a:off x="946297" y="2153094"/>
            <a:ext cx="3817089" cy="3365203"/>
          </a:xfrm>
          <a:prstGeom prst="rect">
            <a:avLst/>
          </a:prstGeom>
          <a:solidFill>
            <a:srgbClr val="87A4D8"/>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t> </a:t>
            </a:r>
            <a:r>
              <a:rPr lang="ar-SA" sz="3000" dirty="0">
                <a:latin typeface="Sakkal Majalla" panose="02000000000000000000" pitchFamily="2" charset="-78"/>
                <a:cs typeface="Sakkal Majalla" panose="02000000000000000000" pitchFamily="2" charset="-78"/>
              </a:rPr>
              <a:t>وله قتل حية وعقرب وقمل وبراغيث ونحوها؛ </a:t>
            </a:r>
          </a:p>
          <a:p>
            <a:pPr algn="ctr"/>
            <a:r>
              <a:rPr lang="ar-SA" sz="3000" dirty="0">
                <a:latin typeface="Sakkal Majalla" panose="02000000000000000000" pitchFamily="2" charset="-78"/>
                <a:cs typeface="Sakkal Majalla" panose="02000000000000000000" pitchFamily="2" charset="-78"/>
              </a:rPr>
              <a:t>«لأنه - صَلَّى اللَّهُ عَلَيْهِ وَسَلَّمَ - أمر بقتل الأسودين في الصلاة: الحية والعقرب» ، رواه أبو داود والترمذي، وصححه.</a:t>
            </a:r>
          </a:p>
        </p:txBody>
      </p:sp>
    </p:spTree>
    <p:extLst>
      <p:ext uri="{BB962C8B-B14F-4D97-AF65-F5344CB8AC3E}">
        <p14:creationId xmlns:p14="http://schemas.microsoft.com/office/powerpoint/2010/main" val="254012214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3FE6BCE-D141-4084-A139-7787C410A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 y="0"/>
            <a:ext cx="12192000" cy="6857999"/>
          </a:xfrm>
          <a:prstGeom prst="rect">
            <a:avLst/>
          </a:prstGeom>
        </p:spPr>
      </p:pic>
      <p:sp>
        <p:nvSpPr>
          <p:cNvPr id="5" name="مستطيل 4">
            <a:extLst>
              <a:ext uri="{FF2B5EF4-FFF2-40B4-BE49-F238E27FC236}">
                <a16:creationId xmlns:a16="http://schemas.microsoft.com/office/drawing/2014/main" id="{83E64ACB-1FB3-4A4F-AFCB-69A283B118EB}"/>
              </a:ext>
            </a:extLst>
          </p:cNvPr>
          <p:cNvSpPr/>
          <p:nvPr/>
        </p:nvSpPr>
        <p:spPr>
          <a:xfrm>
            <a:off x="3719622" y="450334"/>
            <a:ext cx="3689498" cy="935665"/>
          </a:xfrm>
          <a:prstGeom prst="rect">
            <a:avLst/>
          </a:prstGeom>
          <a:solidFill>
            <a:srgbClr val="FCDCDB"/>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ضابط الفعل في الصلاة</a:t>
            </a:r>
            <a:r>
              <a:rPr lang="en-US" sz="3000" dirty="0">
                <a:cs typeface="PT Bold Heading" panose="02010400000000000000" pitchFamily="2" charset="-78"/>
              </a:rPr>
              <a:t>[</a:t>
            </a:r>
            <a:endParaRPr lang="ar-SA" sz="3000" dirty="0">
              <a:cs typeface="PT Bold Heading" panose="02010400000000000000" pitchFamily="2" charset="-78"/>
            </a:endParaRPr>
          </a:p>
        </p:txBody>
      </p:sp>
      <p:grpSp>
        <p:nvGrpSpPr>
          <p:cNvPr id="6" name="مجموعة 5">
            <a:extLst>
              <a:ext uri="{FF2B5EF4-FFF2-40B4-BE49-F238E27FC236}">
                <a16:creationId xmlns:a16="http://schemas.microsoft.com/office/drawing/2014/main" id="{89FF9B40-7D90-4621-8B8E-8DDC20BA7027}"/>
              </a:ext>
            </a:extLst>
          </p:cNvPr>
          <p:cNvGrpSpPr/>
          <p:nvPr/>
        </p:nvGrpSpPr>
        <p:grpSpPr>
          <a:xfrm>
            <a:off x="2339164" y="1366284"/>
            <a:ext cx="6220046" cy="611373"/>
            <a:chOff x="3136605" y="1488558"/>
            <a:chExt cx="6018028" cy="611373"/>
          </a:xfrm>
        </p:grpSpPr>
        <p:cxnSp>
          <p:nvCxnSpPr>
            <p:cNvPr id="7" name="رابط مستقيم 6">
              <a:extLst>
                <a:ext uri="{FF2B5EF4-FFF2-40B4-BE49-F238E27FC236}">
                  <a16:creationId xmlns:a16="http://schemas.microsoft.com/office/drawing/2014/main" id="{99CF8949-DB32-4650-912B-A12A46DB8E3C}"/>
                </a:ext>
              </a:extLst>
            </p:cNvPr>
            <p:cNvCxnSpPr>
              <a:cxnSpLocks/>
            </p:cNvCxnSpPr>
            <p:nvPr/>
          </p:nvCxnSpPr>
          <p:spPr>
            <a:xfrm flipH="1">
              <a:off x="6095999" y="1488558"/>
              <a:ext cx="1" cy="223284"/>
            </a:xfrm>
            <a:prstGeom prst="line">
              <a:avLst/>
            </a:prstGeom>
          </p:spPr>
          <p:style>
            <a:lnRef idx="1">
              <a:schemeClr val="dk1"/>
            </a:lnRef>
            <a:fillRef idx="0">
              <a:schemeClr val="dk1"/>
            </a:fillRef>
            <a:effectRef idx="0">
              <a:schemeClr val="dk1"/>
            </a:effectRef>
            <a:fontRef idx="minor">
              <a:schemeClr val="tx1"/>
            </a:fontRef>
          </p:style>
        </p:cxnSp>
        <p:cxnSp>
          <p:nvCxnSpPr>
            <p:cNvPr id="8" name="رابط مستقيم 7">
              <a:extLst>
                <a:ext uri="{FF2B5EF4-FFF2-40B4-BE49-F238E27FC236}">
                  <a16:creationId xmlns:a16="http://schemas.microsoft.com/office/drawing/2014/main" id="{22E71ECC-2C61-4EF8-9035-AD6A1AE187C9}"/>
                </a:ext>
              </a:extLst>
            </p:cNvPr>
            <p:cNvCxnSpPr>
              <a:cxnSpLocks/>
            </p:cNvCxnSpPr>
            <p:nvPr/>
          </p:nvCxnSpPr>
          <p:spPr>
            <a:xfrm>
              <a:off x="6095999" y="1711842"/>
              <a:ext cx="3058634" cy="0"/>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a:extLst>
                <a:ext uri="{FF2B5EF4-FFF2-40B4-BE49-F238E27FC236}">
                  <a16:creationId xmlns:a16="http://schemas.microsoft.com/office/drawing/2014/main" id="{311B5797-7F42-4460-9768-E9D198D39673}"/>
                </a:ext>
              </a:extLst>
            </p:cNvPr>
            <p:cNvCxnSpPr>
              <a:cxnSpLocks/>
            </p:cNvCxnSpPr>
            <p:nvPr/>
          </p:nvCxnSpPr>
          <p:spPr>
            <a:xfrm flipH="1" flipV="1">
              <a:off x="3136605" y="1706526"/>
              <a:ext cx="2959394" cy="5316"/>
            </a:xfrm>
            <a:prstGeom prst="line">
              <a:avLst/>
            </a:prstGeom>
          </p:spPr>
          <p:style>
            <a:lnRef idx="1">
              <a:schemeClr val="dk1"/>
            </a:lnRef>
            <a:fillRef idx="0">
              <a:schemeClr val="dk1"/>
            </a:fillRef>
            <a:effectRef idx="0">
              <a:schemeClr val="dk1"/>
            </a:effectRef>
            <a:fontRef idx="minor">
              <a:schemeClr val="tx1"/>
            </a:fontRef>
          </p:style>
        </p:cxnSp>
        <p:cxnSp>
          <p:nvCxnSpPr>
            <p:cNvPr id="10" name="رابط كسهم مستقيم 9">
              <a:extLst>
                <a:ext uri="{FF2B5EF4-FFF2-40B4-BE49-F238E27FC236}">
                  <a16:creationId xmlns:a16="http://schemas.microsoft.com/office/drawing/2014/main" id="{469E2A29-7940-47D4-B8E3-F151B06E3058}"/>
                </a:ext>
              </a:extLst>
            </p:cNvPr>
            <p:cNvCxnSpPr/>
            <p:nvPr/>
          </p:nvCxnSpPr>
          <p:spPr>
            <a:xfrm>
              <a:off x="9154633" y="1706526"/>
              <a:ext cx="0" cy="382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رابط كسهم مستقيم 10">
              <a:extLst>
                <a:ext uri="{FF2B5EF4-FFF2-40B4-BE49-F238E27FC236}">
                  <a16:creationId xmlns:a16="http://schemas.microsoft.com/office/drawing/2014/main" id="{BEFF9F12-A186-42C6-9C44-A9ED5F7E41ED}"/>
                </a:ext>
              </a:extLst>
            </p:cNvPr>
            <p:cNvCxnSpPr>
              <a:cxnSpLocks/>
            </p:cNvCxnSpPr>
            <p:nvPr/>
          </p:nvCxnSpPr>
          <p:spPr>
            <a:xfrm>
              <a:off x="3136605" y="1706526"/>
              <a:ext cx="0" cy="393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مستطيل 12">
            <a:extLst>
              <a:ext uri="{FF2B5EF4-FFF2-40B4-BE49-F238E27FC236}">
                <a16:creationId xmlns:a16="http://schemas.microsoft.com/office/drawing/2014/main" id="{081878F4-F721-4955-AAFD-36973D7B28EC}"/>
              </a:ext>
            </a:extLst>
          </p:cNvPr>
          <p:cNvSpPr/>
          <p:nvPr/>
        </p:nvSpPr>
        <p:spPr>
          <a:xfrm>
            <a:off x="6127897" y="2061831"/>
            <a:ext cx="4015562" cy="4089104"/>
          </a:xfrm>
          <a:prstGeom prst="rect">
            <a:avLst/>
          </a:prstGeom>
          <a:solidFill>
            <a:srgbClr val="87A4D8"/>
          </a:solidFill>
          <a:ln>
            <a:solidFill>
              <a:srgbClr val="87A4D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فإن أطال أي أكثر المصلي الفعل عرفًا من غير ضرورة و كان متواليًا</a:t>
            </a:r>
          </a:p>
          <a:p>
            <a:pPr algn="ctr"/>
            <a:r>
              <a:rPr lang="ar-SA" sz="3000" dirty="0">
                <a:latin typeface="Sakkal Majalla" panose="02000000000000000000" pitchFamily="2" charset="-78"/>
                <a:cs typeface="Sakkal Majalla" panose="02000000000000000000" pitchFamily="2" charset="-78"/>
              </a:rPr>
              <a:t> بلا تفريق :بطلت الصلاة ولو كان الفعل سهوًا إذا كان من غير جنس الصلاة؛ لأنه يقطع الموالاة </a:t>
            </a:r>
          </a:p>
          <a:p>
            <a:pPr algn="ctr"/>
            <a:r>
              <a:rPr lang="ar-SA" sz="3000" dirty="0">
                <a:latin typeface="Sakkal Majalla" panose="02000000000000000000" pitchFamily="2" charset="-78"/>
                <a:cs typeface="Sakkal Majalla" panose="02000000000000000000" pitchFamily="2" charset="-78"/>
              </a:rPr>
              <a:t>ويمنع متابعة الأركان، فإن </a:t>
            </a:r>
          </a:p>
          <a:p>
            <a:pPr algn="ctr"/>
            <a:r>
              <a:rPr lang="ar-SA" sz="3000" dirty="0">
                <a:latin typeface="Sakkal Majalla" panose="02000000000000000000" pitchFamily="2" charset="-78"/>
                <a:cs typeface="Sakkal Majalla" panose="02000000000000000000" pitchFamily="2" charset="-78"/>
              </a:rPr>
              <a:t>كان لضرورة لم يقطعها كالخائف، وكذا إن تفرق ولو طال المجموع</a:t>
            </a:r>
            <a:r>
              <a:rPr lang="ar-SA" sz="2000" dirty="0">
                <a:latin typeface="Sakkal Majalla" panose="02000000000000000000" pitchFamily="2" charset="-78"/>
                <a:cs typeface="Sakkal Majalla" panose="02000000000000000000" pitchFamily="2" charset="-78"/>
              </a:rPr>
              <a:t>،</a:t>
            </a:r>
          </a:p>
        </p:txBody>
      </p:sp>
      <p:sp>
        <p:nvSpPr>
          <p:cNvPr id="15" name="مستطيل 14">
            <a:extLst>
              <a:ext uri="{FF2B5EF4-FFF2-40B4-BE49-F238E27FC236}">
                <a16:creationId xmlns:a16="http://schemas.microsoft.com/office/drawing/2014/main" id="{AC23ED89-3FB5-4090-B7B7-1AD7D595F422}"/>
              </a:ext>
            </a:extLst>
          </p:cNvPr>
          <p:cNvSpPr/>
          <p:nvPr/>
        </p:nvSpPr>
        <p:spPr>
          <a:xfrm>
            <a:off x="426190" y="2123411"/>
            <a:ext cx="4015562" cy="4094420"/>
          </a:xfrm>
          <a:prstGeom prst="rect">
            <a:avLst/>
          </a:prstGeom>
          <a:solidFill>
            <a:srgbClr val="87A4D8"/>
          </a:solidFill>
          <a:ln>
            <a:solidFill>
              <a:srgbClr val="87A4D8"/>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dirty="0">
                <a:latin typeface="Sakkal Majalla" panose="02000000000000000000" pitchFamily="2" charset="-78"/>
                <a:cs typeface="Sakkal Majalla" panose="02000000000000000000" pitchFamily="2" charset="-78"/>
              </a:rPr>
              <a:t> </a:t>
            </a:r>
            <a:r>
              <a:rPr lang="ar-SA" sz="3000" dirty="0">
                <a:latin typeface="Sakkal Majalla" panose="02000000000000000000" pitchFamily="2" charset="-78"/>
                <a:cs typeface="Sakkal Majalla" panose="02000000000000000000" pitchFamily="2" charset="-78"/>
              </a:rPr>
              <a:t>واليسير ما يشبه فعله </a:t>
            </a:r>
          </a:p>
          <a:p>
            <a:pPr algn="ctr"/>
            <a:r>
              <a:rPr lang="ar-SA" sz="3000" dirty="0">
                <a:latin typeface="Sakkal Majalla" panose="02000000000000000000" pitchFamily="2" charset="-78"/>
                <a:cs typeface="Sakkal Majalla" panose="02000000000000000000" pitchFamily="2" charset="-78"/>
              </a:rPr>
              <a:t>- صَلَّى اللَّهُ عَلَيْهِ وَسَلَّمَ - من حمل </a:t>
            </a:r>
            <a:r>
              <a:rPr lang="ar-SA" sz="3000" dirty="0" err="1">
                <a:latin typeface="Sakkal Majalla" panose="02000000000000000000" pitchFamily="2" charset="-78"/>
                <a:cs typeface="Sakkal Majalla" panose="02000000000000000000" pitchFamily="2" charset="-78"/>
              </a:rPr>
              <a:t>أمامة</a:t>
            </a:r>
            <a:r>
              <a:rPr lang="ar-SA" sz="3000" dirty="0">
                <a:latin typeface="Sakkal Majalla" panose="02000000000000000000" pitchFamily="2" charset="-78"/>
                <a:cs typeface="Sakkal Majalla" panose="02000000000000000000" pitchFamily="2" charset="-78"/>
              </a:rPr>
              <a:t> وصعوده المنبر ونزوله عنه لما صلى عليه وفتح الباب لعائشة وتأخره في صلاة الكسوف، ثم عوده ونحو ذلك.</a:t>
            </a:r>
          </a:p>
          <a:p>
            <a:pPr algn="ctr"/>
            <a:r>
              <a:rPr lang="ar-SA" sz="3000" dirty="0">
                <a:latin typeface="Sakkal Majalla" panose="02000000000000000000" pitchFamily="2" charset="-78"/>
                <a:cs typeface="Sakkal Majalla" panose="02000000000000000000" pitchFamily="2" charset="-78"/>
              </a:rPr>
              <a:t> وإشارة الأخرس ولو مفهومة كفعله.</a:t>
            </a:r>
          </a:p>
          <a:p>
            <a:pPr algn="ctr"/>
            <a:r>
              <a:rPr lang="ar-SA" sz="3000" dirty="0">
                <a:latin typeface="Sakkal Majalla" panose="02000000000000000000" pitchFamily="2" charset="-78"/>
                <a:cs typeface="Sakkal Majalla" panose="02000000000000000000" pitchFamily="2" charset="-78"/>
              </a:rPr>
              <a:t> ولا تبطل بعمل قلب وإطالة نظر في كتاب ونحوه </a:t>
            </a:r>
            <a:r>
              <a:rPr lang="ar-SA" dirty="0"/>
              <a:t>.</a:t>
            </a:r>
          </a:p>
        </p:txBody>
      </p:sp>
    </p:spTree>
    <p:extLst>
      <p:ext uri="{BB962C8B-B14F-4D97-AF65-F5344CB8AC3E}">
        <p14:creationId xmlns:p14="http://schemas.microsoft.com/office/powerpoint/2010/main" val="32303648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D9964B8-CCD3-4A6D-AFF2-579A92697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DB406CE6-B157-4B0E-AD73-D8748B183402}"/>
              </a:ext>
            </a:extLst>
          </p:cNvPr>
          <p:cNvSpPr/>
          <p:nvPr/>
        </p:nvSpPr>
        <p:spPr>
          <a:xfrm>
            <a:off x="4423143" y="544530"/>
            <a:ext cx="3621521" cy="763275"/>
          </a:xfrm>
          <a:prstGeom prst="rect">
            <a:avLst/>
          </a:prstGeom>
          <a:solidFill>
            <a:srgbClr val="848A98"/>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ما يباح فعله في الصلاة</a:t>
            </a: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 </a:t>
            </a:r>
          </a:p>
        </p:txBody>
      </p:sp>
      <p:sp>
        <p:nvSpPr>
          <p:cNvPr id="7" name="مستطيل 6">
            <a:extLst>
              <a:ext uri="{FF2B5EF4-FFF2-40B4-BE49-F238E27FC236}">
                <a16:creationId xmlns:a16="http://schemas.microsoft.com/office/drawing/2014/main" id="{193FEFC3-BC45-4D2C-9A0E-42102661C89F}"/>
              </a:ext>
            </a:extLst>
          </p:cNvPr>
          <p:cNvSpPr/>
          <p:nvPr/>
        </p:nvSpPr>
        <p:spPr>
          <a:xfrm>
            <a:off x="925032" y="1488560"/>
            <a:ext cx="10016946" cy="4182775"/>
          </a:xfrm>
          <a:custGeom>
            <a:avLst/>
            <a:gdLst>
              <a:gd name="connsiteX0" fmla="*/ 0 w 10016946"/>
              <a:gd name="connsiteY0" fmla="*/ 0 h 4182775"/>
              <a:gd name="connsiteX1" fmla="*/ 10016946 w 10016946"/>
              <a:gd name="connsiteY1" fmla="*/ 0 h 4182775"/>
              <a:gd name="connsiteX2" fmla="*/ 10016946 w 10016946"/>
              <a:gd name="connsiteY2" fmla="*/ 4182775 h 4182775"/>
              <a:gd name="connsiteX3" fmla="*/ 0 w 10016946"/>
              <a:gd name="connsiteY3" fmla="*/ 4182775 h 4182775"/>
              <a:gd name="connsiteX4" fmla="*/ 0 w 10016946"/>
              <a:gd name="connsiteY4" fmla="*/ 0 h 418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946" h="4182775" extrusionOk="0">
                <a:moveTo>
                  <a:pt x="0" y="0"/>
                </a:moveTo>
                <a:cubicBezTo>
                  <a:pt x="1619783" y="-158141"/>
                  <a:pt x="6936034" y="-61398"/>
                  <a:pt x="10016946" y="0"/>
                </a:cubicBezTo>
                <a:cubicBezTo>
                  <a:pt x="9867228" y="1801548"/>
                  <a:pt x="9957961" y="2137080"/>
                  <a:pt x="10016946" y="4182775"/>
                </a:cubicBezTo>
                <a:cubicBezTo>
                  <a:pt x="5329398" y="4030529"/>
                  <a:pt x="1714650" y="4287591"/>
                  <a:pt x="0" y="4182775"/>
                </a:cubicBezTo>
                <a:cubicBezTo>
                  <a:pt x="53910" y="2842114"/>
                  <a:pt x="157640" y="1871528"/>
                  <a:pt x="0" y="0"/>
                </a:cubicBezTo>
                <a:close/>
              </a:path>
            </a:pathLst>
          </a:custGeom>
          <a:noFill/>
          <a:ln>
            <a:solidFill>
              <a:srgbClr val="87A4D8"/>
            </a:solidFill>
            <a:extLst>
              <a:ext uri="{C807C97D-BFC1-408E-A445-0C87EB9F89A2}">
                <ask:lineSketchStyleProps xmlns:ask="http://schemas.microsoft.com/office/drawing/2018/sketchyshapes" sd="2471376278">
                  <a:prstGeom prst="rect">
                    <a:avLst/>
                  </a:pr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ويباح في الصلاة فرضا كانت، أو نفلاً قراءة أواخر السور وأوساطها لما روى أحمد ومسلم عن </a:t>
            </a:r>
          </a:p>
          <a:p>
            <a:pPr algn="ctr"/>
            <a:r>
              <a:rPr lang="ar-SA" sz="3000" dirty="0">
                <a:latin typeface="Sakkal Majalla" panose="02000000000000000000" pitchFamily="2" charset="-78"/>
                <a:cs typeface="Sakkal Majalla" panose="02000000000000000000" pitchFamily="2" charset="-78"/>
              </a:rPr>
              <a:t>ابن عباس «أن النبي - صَلَّى اللَّهُ عَلَيْهِ وَسَلَّمَ - كان يقرأ في الأولى من  ركعتي الفجر </a:t>
            </a:r>
          </a:p>
          <a:p>
            <a:pPr algn="ctr"/>
            <a:r>
              <a:rPr lang="ar-SA" sz="3000" dirty="0">
                <a:latin typeface="Sakkal Majalla" panose="02000000000000000000" pitchFamily="2" charset="-78"/>
                <a:cs typeface="Sakkal Majalla" panose="02000000000000000000" pitchFamily="2" charset="-78"/>
              </a:rPr>
              <a:t>قَوْله تَعَالَى: {قُولُوا آمَنَّا بِاللَّهِ وَمَا أُنْزِلَ إِلَيْنَا} [البقرة: 136] الآية، </a:t>
            </a:r>
          </a:p>
          <a:p>
            <a:pPr algn="ctr"/>
            <a:r>
              <a:rPr lang="ar-SA" sz="3000" dirty="0">
                <a:latin typeface="Sakkal Majalla" panose="02000000000000000000" pitchFamily="2" charset="-78"/>
                <a:cs typeface="Sakkal Majalla" panose="02000000000000000000" pitchFamily="2" charset="-78"/>
              </a:rPr>
              <a:t>وفي الثانية في آل عمران قل: {قل يَا أَهْلَ الْكِتَابِ تَعَالَوْا إِلَى كَلِمَةٍ} [آل عمران: 64] الآية» .</a:t>
            </a:r>
          </a:p>
          <a:p>
            <a:pPr algn="ctr"/>
            <a:r>
              <a:rPr lang="ar-SA" sz="3000" dirty="0">
                <a:latin typeface="Sakkal Majalla" panose="02000000000000000000" pitchFamily="2" charset="-78"/>
                <a:cs typeface="Sakkal Majalla" panose="02000000000000000000" pitchFamily="2" charset="-78"/>
              </a:rPr>
              <a:t> وإذا نابه أي عرض للمصلي شيء أي: أمر كاستئذان عليه وسهو إمامه: سبح رجل،</a:t>
            </a:r>
          </a:p>
          <a:p>
            <a:pPr algn="ctr"/>
            <a:r>
              <a:rPr lang="ar-SA" sz="3000" dirty="0">
                <a:latin typeface="Sakkal Majalla" panose="02000000000000000000" pitchFamily="2" charset="-78"/>
                <a:cs typeface="Sakkal Majalla" panose="02000000000000000000" pitchFamily="2" charset="-78"/>
              </a:rPr>
              <a:t> ولا تبطل إن كثر، وصفقت امرأة ببطن كفها على ظهر الأخرى وتبطل إن كثر؛</a:t>
            </a:r>
          </a:p>
          <a:p>
            <a:pPr algn="ctr"/>
            <a:r>
              <a:rPr lang="ar-SA" sz="3000" dirty="0">
                <a:latin typeface="Sakkal Majalla" panose="02000000000000000000" pitchFamily="2" charset="-78"/>
                <a:cs typeface="Sakkal Majalla" panose="02000000000000000000" pitchFamily="2" charset="-78"/>
              </a:rPr>
              <a:t> لقوله - صَلَّى اللَّهُ عَلَيْهِ وَسَلَّمَ -: «إذا نابكم شيء في صلاتكم فلتسبح الرجال ولتصفق النساء» متفق عليه من حديث سهل بن سعد، وكره التنبيه بنحنحة وصفير وتصفيقه وتسبيحها لا بقراءة وتهليل وتكبير ونحوه</a:t>
            </a:r>
            <a:r>
              <a:rPr lang="ar-SA" sz="3000" dirty="0"/>
              <a:t>. </a:t>
            </a:r>
          </a:p>
        </p:txBody>
      </p:sp>
    </p:spTree>
    <p:extLst>
      <p:ext uri="{BB962C8B-B14F-4D97-AF65-F5344CB8AC3E}">
        <p14:creationId xmlns:p14="http://schemas.microsoft.com/office/powerpoint/2010/main" val="391774896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A258BBAC-95A4-4F57-8BE0-B118E7CD8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5D6AE114-9D31-4E74-89BA-F0913AE47D3C}"/>
              </a:ext>
            </a:extLst>
          </p:cNvPr>
          <p:cNvSpPr/>
          <p:nvPr/>
        </p:nvSpPr>
        <p:spPr>
          <a:xfrm>
            <a:off x="499731" y="1722475"/>
            <a:ext cx="11223082" cy="3147476"/>
          </a:xfrm>
          <a:custGeom>
            <a:avLst/>
            <a:gdLst>
              <a:gd name="connsiteX0" fmla="*/ 0 w 11223082"/>
              <a:gd name="connsiteY0" fmla="*/ 0 h 3147476"/>
              <a:gd name="connsiteX1" fmla="*/ 11223082 w 11223082"/>
              <a:gd name="connsiteY1" fmla="*/ 0 h 3147476"/>
              <a:gd name="connsiteX2" fmla="*/ 11223082 w 11223082"/>
              <a:gd name="connsiteY2" fmla="*/ 3147476 h 3147476"/>
              <a:gd name="connsiteX3" fmla="*/ 0 w 11223082"/>
              <a:gd name="connsiteY3" fmla="*/ 3147476 h 3147476"/>
              <a:gd name="connsiteX4" fmla="*/ 0 w 11223082"/>
              <a:gd name="connsiteY4" fmla="*/ 0 h 314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3082" h="3147476" extrusionOk="0">
                <a:moveTo>
                  <a:pt x="0" y="0"/>
                </a:moveTo>
                <a:cubicBezTo>
                  <a:pt x="1192098" y="92239"/>
                  <a:pt x="5786602" y="93816"/>
                  <a:pt x="11223082" y="0"/>
                </a:cubicBezTo>
                <a:cubicBezTo>
                  <a:pt x="11080619" y="1467399"/>
                  <a:pt x="11172938" y="2323406"/>
                  <a:pt x="11223082" y="3147476"/>
                </a:cubicBezTo>
                <a:cubicBezTo>
                  <a:pt x="6964260" y="3248421"/>
                  <a:pt x="1962637" y="3072126"/>
                  <a:pt x="0" y="3147476"/>
                </a:cubicBezTo>
                <a:cubicBezTo>
                  <a:pt x="-17210" y="2061096"/>
                  <a:pt x="-114081" y="998057"/>
                  <a:pt x="0" y="0"/>
                </a:cubicBezTo>
                <a:close/>
              </a:path>
            </a:pathLst>
          </a:custGeom>
          <a:noFill/>
          <a:ln>
            <a:solidFill>
              <a:srgbClr val="87A4D8"/>
            </a:solidFill>
            <a:extLst>
              <a:ext uri="{C807C97D-BFC1-408E-A445-0C87EB9F89A2}">
                <ask:lineSketchStyleProps xmlns:ask="http://schemas.microsoft.com/office/drawing/2018/sketchyshapes" sd="2271364822">
                  <a:prstGeom prst="rect">
                    <a:avLst/>
                  </a:pr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ويبصق؛ ويقال بالسين والزاي : في الصلاة عن يساره وفي المسجد في ثوبه ويحك بعضه ببعض؛</a:t>
            </a:r>
          </a:p>
          <a:p>
            <a:pPr algn="ctr"/>
            <a:r>
              <a:rPr lang="ar-SA" sz="3000" dirty="0">
                <a:latin typeface="Sakkal Majalla" panose="02000000000000000000" pitchFamily="2" charset="-78"/>
                <a:cs typeface="Sakkal Majalla" panose="02000000000000000000" pitchFamily="2" charset="-78"/>
              </a:rPr>
              <a:t> إذهابًا لصورته، قال أحمد: "البزاق في المسجد خطيئة وكفارته دفنه"؛ للخبر. </a:t>
            </a:r>
          </a:p>
          <a:p>
            <a:pPr algn="ctr"/>
            <a:r>
              <a:rPr lang="ar-SA" sz="3000" dirty="0">
                <a:latin typeface="Sakkal Majalla" panose="02000000000000000000" pitchFamily="2" charset="-78"/>
                <a:cs typeface="Sakkal Majalla" panose="02000000000000000000" pitchFamily="2" charset="-78"/>
              </a:rPr>
              <a:t>ويخلق موضعه استحبابًا ،ويلزم حتى غير الباصق إزالته، وكذا المخاط والنخامة، </a:t>
            </a:r>
          </a:p>
          <a:p>
            <a:pPr algn="ctr"/>
            <a:r>
              <a:rPr lang="ar-SA" sz="3000" dirty="0">
                <a:latin typeface="Sakkal Majalla" panose="02000000000000000000" pitchFamily="2" charset="-78"/>
                <a:cs typeface="Sakkal Majalla" panose="02000000000000000000" pitchFamily="2" charset="-78"/>
              </a:rPr>
              <a:t>وإن كان في غير مسجد جاز أن يبصق عن يساره، أو تحت قدميه لخبر أبي هريرة: «وليبصق عن يساره، أو تحت قدمه فيدفنها» ، رواه البخاري وفي ثوبه أولى،</a:t>
            </a:r>
          </a:p>
          <a:p>
            <a:pPr algn="ctr"/>
            <a:r>
              <a:rPr lang="ar-SA" sz="3000" dirty="0">
                <a:latin typeface="Sakkal Majalla" panose="02000000000000000000" pitchFamily="2" charset="-78"/>
                <a:cs typeface="Sakkal Majalla" panose="02000000000000000000" pitchFamily="2" charset="-78"/>
              </a:rPr>
              <a:t> ويكره يمنة وأماما. رد السلام إشارة والصلاة والسلام عليه - صَلَّى اللَّهُ عَلَيْهِ وَسَلَّمَ - عند قراءته ذكره في نفل</a:t>
            </a:r>
            <a:r>
              <a:rPr lang="ar-SA" sz="3000" dirty="0"/>
              <a:t>.</a:t>
            </a:r>
          </a:p>
          <a:p>
            <a:pPr algn="ctr"/>
            <a:endParaRPr lang="ar-SA" sz="3000"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E05F1A99-0DE3-4AB5-860A-61687A79A669}"/>
              </a:ext>
            </a:extLst>
          </p:cNvPr>
          <p:cNvSpPr/>
          <p:nvPr/>
        </p:nvSpPr>
        <p:spPr>
          <a:xfrm>
            <a:off x="4423144" y="701750"/>
            <a:ext cx="3498110" cy="606055"/>
          </a:xfrm>
          <a:prstGeom prst="rect">
            <a:avLst/>
          </a:prstGeom>
          <a:solidFill>
            <a:srgbClr val="848A98"/>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ما يباح فعله في الصلاة</a:t>
            </a:r>
            <a:r>
              <a:rPr lang="en-US" sz="3000" dirty="0">
                <a:solidFill>
                  <a:schemeClr val="tx1"/>
                </a:solidFill>
                <a:cs typeface="PT Bold Heading" panose="02010400000000000000" pitchFamily="2" charset="-78"/>
              </a:rPr>
              <a:t>[</a:t>
            </a:r>
            <a:r>
              <a:rPr lang="ar-SA" sz="3000" dirty="0">
                <a:solidFill>
                  <a:schemeClr val="tx1"/>
                </a:solidFill>
                <a:cs typeface="PT Bold Heading" panose="02010400000000000000" pitchFamily="2" charset="-78"/>
              </a:rPr>
              <a:t> </a:t>
            </a:r>
          </a:p>
        </p:txBody>
      </p:sp>
    </p:spTree>
    <p:extLst>
      <p:ext uri="{BB962C8B-B14F-4D97-AF65-F5344CB8AC3E}">
        <p14:creationId xmlns:p14="http://schemas.microsoft.com/office/powerpoint/2010/main" val="253548885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F2ECFF29-3EB8-425A-87AA-53112CD8F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3CB99860-AB40-41C6-A352-8566A03A798F}"/>
              </a:ext>
            </a:extLst>
          </p:cNvPr>
          <p:cNvSpPr/>
          <p:nvPr/>
        </p:nvSpPr>
        <p:spPr>
          <a:xfrm>
            <a:off x="4423144" y="701750"/>
            <a:ext cx="3498110" cy="606055"/>
          </a:xfrm>
          <a:prstGeom prst="rect">
            <a:avLst/>
          </a:prstGeom>
          <a:solidFill>
            <a:srgbClr val="848A98"/>
          </a:solidFill>
          <a:ln>
            <a:solidFill>
              <a:srgbClr val="848A98"/>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000" dirty="0">
                <a:solidFill>
                  <a:schemeClr val="bg1">
                    <a:lumMod val="95000"/>
                  </a:schemeClr>
                </a:solidFill>
                <a:cs typeface="PT Bold Heading" panose="02010400000000000000" pitchFamily="2" charset="-78"/>
              </a:rPr>
              <a:t>]</a:t>
            </a:r>
            <a:r>
              <a:rPr lang="ar-SA" sz="3000" dirty="0">
                <a:solidFill>
                  <a:schemeClr val="bg1">
                    <a:lumMod val="95000"/>
                  </a:schemeClr>
                </a:solidFill>
                <a:cs typeface="PT Bold Heading" panose="02010400000000000000" pitchFamily="2" charset="-78"/>
              </a:rPr>
              <a:t>ما يباح فعله في الصلاة</a:t>
            </a:r>
            <a:r>
              <a:rPr lang="en-US" sz="3000" dirty="0">
                <a:solidFill>
                  <a:schemeClr val="bg1">
                    <a:lumMod val="95000"/>
                  </a:schemeClr>
                </a:solidFill>
                <a:cs typeface="PT Bold Heading" panose="02010400000000000000" pitchFamily="2" charset="-78"/>
              </a:rPr>
              <a:t>[</a:t>
            </a:r>
            <a:r>
              <a:rPr lang="ar-SA" sz="3000" dirty="0">
                <a:solidFill>
                  <a:schemeClr val="bg1">
                    <a:lumMod val="95000"/>
                  </a:schemeClr>
                </a:solidFill>
                <a:cs typeface="PT Bold Heading" panose="02010400000000000000" pitchFamily="2" charset="-78"/>
              </a:rPr>
              <a:t> </a:t>
            </a:r>
          </a:p>
        </p:txBody>
      </p:sp>
      <p:sp>
        <p:nvSpPr>
          <p:cNvPr id="7" name="مستطيل 6">
            <a:extLst>
              <a:ext uri="{FF2B5EF4-FFF2-40B4-BE49-F238E27FC236}">
                <a16:creationId xmlns:a16="http://schemas.microsoft.com/office/drawing/2014/main" id="{776925BD-5A81-4DAA-A609-16AAD9E94AE0}"/>
              </a:ext>
            </a:extLst>
          </p:cNvPr>
          <p:cNvSpPr/>
          <p:nvPr/>
        </p:nvSpPr>
        <p:spPr>
          <a:xfrm>
            <a:off x="1449016" y="1794333"/>
            <a:ext cx="8910082" cy="3981894"/>
          </a:xfrm>
          <a:custGeom>
            <a:avLst/>
            <a:gdLst>
              <a:gd name="connsiteX0" fmla="*/ 0 w 8910082"/>
              <a:gd name="connsiteY0" fmla="*/ 0 h 3981894"/>
              <a:gd name="connsiteX1" fmla="*/ 8910082 w 8910082"/>
              <a:gd name="connsiteY1" fmla="*/ 0 h 3981894"/>
              <a:gd name="connsiteX2" fmla="*/ 8910082 w 8910082"/>
              <a:gd name="connsiteY2" fmla="*/ 3981894 h 3981894"/>
              <a:gd name="connsiteX3" fmla="*/ 0 w 8910082"/>
              <a:gd name="connsiteY3" fmla="*/ 3981894 h 3981894"/>
              <a:gd name="connsiteX4" fmla="*/ 0 w 8910082"/>
              <a:gd name="connsiteY4" fmla="*/ 0 h 3981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082" h="3981894" extrusionOk="0">
                <a:moveTo>
                  <a:pt x="0" y="0"/>
                </a:moveTo>
                <a:cubicBezTo>
                  <a:pt x="3887778" y="54624"/>
                  <a:pt x="5834150" y="-70118"/>
                  <a:pt x="8910082" y="0"/>
                </a:cubicBezTo>
                <a:cubicBezTo>
                  <a:pt x="8909567" y="1729414"/>
                  <a:pt x="8996994" y="3392410"/>
                  <a:pt x="8910082" y="3981894"/>
                </a:cubicBezTo>
                <a:cubicBezTo>
                  <a:pt x="5203417" y="3997326"/>
                  <a:pt x="2061780" y="4024381"/>
                  <a:pt x="0" y="3981894"/>
                </a:cubicBezTo>
                <a:cubicBezTo>
                  <a:pt x="61391" y="2926801"/>
                  <a:pt x="-49509" y="1893657"/>
                  <a:pt x="0" y="0"/>
                </a:cubicBezTo>
                <a:close/>
              </a:path>
            </a:pathLst>
          </a:custGeom>
          <a:noFill/>
          <a:ln>
            <a:solidFill>
              <a:srgbClr val="87A4D8"/>
            </a:solidFill>
            <a:extLst>
              <a:ext uri="{C807C97D-BFC1-408E-A445-0C87EB9F89A2}">
                <ask:lineSketchStyleProps xmlns:ask="http://schemas.microsoft.com/office/drawing/2018/sketchyshapes" sd="491579013">
                  <a:prstGeom prst="rect">
                    <a:avLst/>
                  </a:pr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وله أي للمصلي التعوذ عند آية وعيد والسؤال </a:t>
            </a:r>
            <a:r>
              <a:rPr lang="ar-SA" sz="3000" dirty="0" err="1">
                <a:latin typeface="Sakkal Majalla" panose="02000000000000000000" pitchFamily="2" charset="-78"/>
                <a:cs typeface="Sakkal Majalla" panose="02000000000000000000" pitchFamily="2" charset="-78"/>
              </a:rPr>
              <a:t>أي:سؤال</a:t>
            </a:r>
            <a:r>
              <a:rPr lang="ar-SA" sz="3000" dirty="0">
                <a:latin typeface="Sakkal Majalla" panose="02000000000000000000" pitchFamily="2" charset="-78"/>
                <a:cs typeface="Sakkal Majalla" panose="02000000000000000000" pitchFamily="2" charset="-78"/>
              </a:rPr>
              <a:t> الرحمة عند آية رحمة ولو في فرض لما روى مسلم عن حذيفة، </a:t>
            </a:r>
          </a:p>
          <a:p>
            <a:pPr algn="ctr"/>
            <a:r>
              <a:rPr lang="ar-SA" sz="3000" dirty="0">
                <a:latin typeface="Sakkal Majalla" panose="02000000000000000000" pitchFamily="2" charset="-78"/>
                <a:cs typeface="Sakkal Majalla" panose="02000000000000000000" pitchFamily="2" charset="-78"/>
              </a:rPr>
              <a:t>قال: «صليت مع النبي - صَلَّى اللَّهُ عَلَيْهِ وَسَلَّمَ - ذات ليلة فافتتح البقرة فقلت يركع عند المائة، ثم مضى - إلى أن قال: إذا مر بآية فيها تسبيح سبح، وإذا مر بسؤال سأل، وإذا مر بتعوذ تعوذ» ،</a:t>
            </a:r>
          </a:p>
          <a:p>
            <a:pPr algn="ctr"/>
            <a:r>
              <a:rPr lang="ar-SA" sz="3000" dirty="0">
                <a:latin typeface="Sakkal Majalla" panose="02000000000000000000" pitchFamily="2" charset="-78"/>
                <a:cs typeface="Sakkal Majalla" panose="02000000000000000000" pitchFamily="2" charset="-78"/>
              </a:rPr>
              <a:t>قال أحمد: إذا قرأ {أَلَيْسَ ذَلِكَ بِقَادِرٍ عَلَى أَنْ يُحْيِيَ الْمَوْتَى} [القيامة: 40] في الصلاة وغيرها، قال: سبحانك فبلى في فرض ونفل</a:t>
            </a:r>
            <a:r>
              <a:rPr lang="ar-SA" sz="3000" dirty="0"/>
              <a:t>.</a:t>
            </a:r>
          </a:p>
        </p:txBody>
      </p:sp>
    </p:spTree>
    <p:extLst>
      <p:ext uri="{BB962C8B-B14F-4D97-AF65-F5344CB8AC3E}">
        <p14:creationId xmlns:p14="http://schemas.microsoft.com/office/powerpoint/2010/main" val="397361994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BC56BF5-C5FD-4406-BBF2-A62B7CA8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676B8AE5-8E3C-48A7-BAA2-E79F0D4EBA93}"/>
              </a:ext>
            </a:extLst>
          </p:cNvPr>
          <p:cNvSpPr/>
          <p:nvPr/>
        </p:nvSpPr>
        <p:spPr>
          <a:xfrm>
            <a:off x="5824869" y="614094"/>
            <a:ext cx="4784652" cy="669851"/>
          </a:xfrm>
          <a:prstGeom prst="rect">
            <a:avLst/>
          </a:prstGeom>
          <a:solidFill>
            <a:srgbClr val="FCDCDB"/>
          </a:solidFill>
          <a:ln>
            <a:solidFill>
              <a:srgbClr val="848A98"/>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حكم الصلاة إلى سترة</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1B9BBA32-1823-408F-A3A7-3A45A3476349}"/>
              </a:ext>
            </a:extLst>
          </p:cNvPr>
          <p:cNvSpPr txBox="1"/>
          <p:nvPr/>
        </p:nvSpPr>
        <p:spPr>
          <a:xfrm>
            <a:off x="1038226" y="1450345"/>
            <a:ext cx="991486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وتسن صلاته إلى: سترة حضرًا كان أو سفرًا ولو لم يخش مارًا؛ لقوله - صَلَّى اللَّهُ عَلَيْهِ وَسَلَّمَ -: «إذا صلى أحدكم فليصل إلى سترة وليدن منها» ، رواه أبو داود وابن ماجه من حديث أبي سعيد.</a:t>
            </a:r>
          </a:p>
        </p:txBody>
      </p:sp>
      <p:sp>
        <p:nvSpPr>
          <p:cNvPr id="9" name="مستطيل 8">
            <a:extLst>
              <a:ext uri="{FF2B5EF4-FFF2-40B4-BE49-F238E27FC236}">
                <a16:creationId xmlns:a16="http://schemas.microsoft.com/office/drawing/2014/main" id="{89FF1AC6-966F-4AE6-9E81-67638B97013E}"/>
              </a:ext>
            </a:extLst>
          </p:cNvPr>
          <p:cNvSpPr/>
          <p:nvPr/>
        </p:nvSpPr>
        <p:spPr>
          <a:xfrm>
            <a:off x="5824869" y="2770223"/>
            <a:ext cx="4784652" cy="669851"/>
          </a:xfrm>
          <a:prstGeom prst="rect">
            <a:avLst/>
          </a:prstGeom>
          <a:solidFill>
            <a:srgbClr val="FCDCDB"/>
          </a:solidFill>
          <a:ln>
            <a:solidFill>
              <a:srgbClr val="848A98"/>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مقدار ارتفاع سترة المصلي</a:t>
            </a:r>
            <a:r>
              <a:rPr lang="en-US" sz="3000" dirty="0">
                <a:cs typeface="PT Bold Heading" panose="02010400000000000000" pitchFamily="2" charset="-78"/>
              </a:rPr>
              <a:t>[</a:t>
            </a:r>
            <a:r>
              <a:rPr lang="ar-SA" sz="3000" dirty="0">
                <a:cs typeface="PT Bold Heading" panose="02010400000000000000" pitchFamily="2" charset="-78"/>
              </a:rPr>
              <a:t> </a:t>
            </a:r>
          </a:p>
        </p:txBody>
      </p:sp>
      <p:sp>
        <p:nvSpPr>
          <p:cNvPr id="11" name="مربع نص 10">
            <a:extLst>
              <a:ext uri="{FF2B5EF4-FFF2-40B4-BE49-F238E27FC236}">
                <a16:creationId xmlns:a16="http://schemas.microsoft.com/office/drawing/2014/main" id="{4637E4AD-A83C-4037-AFE8-0178299DB63A}"/>
              </a:ext>
            </a:extLst>
          </p:cNvPr>
          <p:cNvSpPr txBox="1"/>
          <p:nvPr/>
        </p:nvSpPr>
        <p:spPr>
          <a:xfrm>
            <a:off x="942974" y="3641259"/>
            <a:ext cx="9358867" cy="2862322"/>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 </a:t>
            </a:r>
            <a:r>
              <a:rPr lang="ar-SA" sz="3000" dirty="0">
                <a:latin typeface="Sakkal Majalla" panose="02000000000000000000" pitchFamily="2" charset="-78"/>
                <a:cs typeface="Sakkal Majalla" panose="02000000000000000000" pitchFamily="2" charset="-78"/>
              </a:rPr>
              <a:t>قائمة كآخرة الرحل ؛ لقوله - صَلَّى اللَّهُ عَلَيْهِ وَسَلَّمَ -: «إذا وضع أحدكم بين يديه مثل: مؤخرة الرحل فليصل، ولا يبال من يمر وراء ذلك» ، رواه مسلم، فإن كان في مسجد ونحوه قرب من الجدار، وفي فضاء فإلى شيء شاخص من شجر، أو بعير، أو ظهر إنسان، أو عصى؛ </a:t>
            </a:r>
          </a:p>
          <a:p>
            <a:r>
              <a:rPr lang="ar-SA" sz="3000" dirty="0">
                <a:latin typeface="Sakkal Majalla" panose="02000000000000000000" pitchFamily="2" charset="-78"/>
                <a:cs typeface="Sakkal Majalla" panose="02000000000000000000" pitchFamily="2" charset="-78"/>
              </a:rPr>
              <a:t>«لأنه - صَلَّى اللَّهُ عَلَيْهِ وَسَلَّمَ - صلى إلى حربة وإلى بعير» ، رواه البخاري ويكفي وضع العصا بين يديه عرضًا، و يستحب انحرافه عنها قليلا.</a:t>
            </a:r>
          </a:p>
        </p:txBody>
      </p:sp>
      <p:sp>
        <p:nvSpPr>
          <p:cNvPr id="2" name="مربع نص 1">
            <a:extLst>
              <a:ext uri="{FF2B5EF4-FFF2-40B4-BE49-F238E27FC236}">
                <a16:creationId xmlns:a16="http://schemas.microsoft.com/office/drawing/2014/main" id="{D302B122-59F3-40A2-9ED0-C7F415E80663}"/>
              </a:ext>
            </a:extLst>
          </p:cNvPr>
          <p:cNvSpPr txBox="1"/>
          <p:nvPr/>
        </p:nvSpPr>
        <p:spPr>
          <a:xfrm>
            <a:off x="5865965" y="517671"/>
            <a:ext cx="4932174" cy="760984"/>
          </a:xfrm>
          <a:custGeom>
            <a:avLst/>
            <a:gdLst>
              <a:gd name="connsiteX0" fmla="*/ 0 w 4932174"/>
              <a:gd name="connsiteY0" fmla="*/ 0 h 760984"/>
              <a:gd name="connsiteX1" fmla="*/ 616522 w 4932174"/>
              <a:gd name="connsiteY1" fmla="*/ 0 h 760984"/>
              <a:gd name="connsiteX2" fmla="*/ 1183722 w 4932174"/>
              <a:gd name="connsiteY2" fmla="*/ 0 h 760984"/>
              <a:gd name="connsiteX3" fmla="*/ 1750922 w 4932174"/>
              <a:gd name="connsiteY3" fmla="*/ 0 h 760984"/>
              <a:gd name="connsiteX4" fmla="*/ 2367444 w 4932174"/>
              <a:gd name="connsiteY4" fmla="*/ 0 h 760984"/>
              <a:gd name="connsiteX5" fmla="*/ 3033287 w 4932174"/>
              <a:gd name="connsiteY5" fmla="*/ 0 h 760984"/>
              <a:gd name="connsiteX6" fmla="*/ 3748452 w 4932174"/>
              <a:gd name="connsiteY6" fmla="*/ 0 h 760984"/>
              <a:gd name="connsiteX7" fmla="*/ 4315652 w 4932174"/>
              <a:gd name="connsiteY7" fmla="*/ 0 h 760984"/>
              <a:gd name="connsiteX8" fmla="*/ 4932174 w 4932174"/>
              <a:gd name="connsiteY8" fmla="*/ 0 h 760984"/>
              <a:gd name="connsiteX9" fmla="*/ 4932174 w 4932174"/>
              <a:gd name="connsiteY9" fmla="*/ 380492 h 760984"/>
              <a:gd name="connsiteX10" fmla="*/ 4932174 w 4932174"/>
              <a:gd name="connsiteY10" fmla="*/ 760984 h 760984"/>
              <a:gd name="connsiteX11" fmla="*/ 4315652 w 4932174"/>
              <a:gd name="connsiteY11" fmla="*/ 760984 h 760984"/>
              <a:gd name="connsiteX12" fmla="*/ 3600487 w 4932174"/>
              <a:gd name="connsiteY12" fmla="*/ 760984 h 760984"/>
              <a:gd name="connsiteX13" fmla="*/ 3082609 w 4932174"/>
              <a:gd name="connsiteY13" fmla="*/ 760984 h 760984"/>
              <a:gd name="connsiteX14" fmla="*/ 2367444 w 4932174"/>
              <a:gd name="connsiteY14" fmla="*/ 760984 h 760984"/>
              <a:gd name="connsiteX15" fmla="*/ 1849565 w 4932174"/>
              <a:gd name="connsiteY15" fmla="*/ 760984 h 760984"/>
              <a:gd name="connsiteX16" fmla="*/ 1233044 w 4932174"/>
              <a:gd name="connsiteY16" fmla="*/ 760984 h 760984"/>
              <a:gd name="connsiteX17" fmla="*/ 0 w 4932174"/>
              <a:gd name="connsiteY17" fmla="*/ 760984 h 760984"/>
              <a:gd name="connsiteX18" fmla="*/ 0 w 4932174"/>
              <a:gd name="connsiteY18" fmla="*/ 395712 h 760984"/>
              <a:gd name="connsiteX19" fmla="*/ 0 w 4932174"/>
              <a:gd name="connsiteY19" fmla="*/ 0 h 76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2174" h="760984" extrusionOk="0">
                <a:moveTo>
                  <a:pt x="0" y="0"/>
                </a:moveTo>
                <a:cubicBezTo>
                  <a:pt x="257688" y="28090"/>
                  <a:pt x="358466" y="25375"/>
                  <a:pt x="616522" y="0"/>
                </a:cubicBezTo>
                <a:cubicBezTo>
                  <a:pt x="874578" y="-25375"/>
                  <a:pt x="998332" y="12735"/>
                  <a:pt x="1183722" y="0"/>
                </a:cubicBezTo>
                <a:cubicBezTo>
                  <a:pt x="1369112" y="-12735"/>
                  <a:pt x="1581950" y="10517"/>
                  <a:pt x="1750922" y="0"/>
                </a:cubicBezTo>
                <a:cubicBezTo>
                  <a:pt x="1919894" y="-10517"/>
                  <a:pt x="2166270" y="-6781"/>
                  <a:pt x="2367444" y="0"/>
                </a:cubicBezTo>
                <a:cubicBezTo>
                  <a:pt x="2568618" y="6781"/>
                  <a:pt x="2724703" y="25657"/>
                  <a:pt x="3033287" y="0"/>
                </a:cubicBezTo>
                <a:cubicBezTo>
                  <a:pt x="3341871" y="-25657"/>
                  <a:pt x="3566347" y="2357"/>
                  <a:pt x="3748452" y="0"/>
                </a:cubicBezTo>
                <a:cubicBezTo>
                  <a:pt x="3930557" y="-2357"/>
                  <a:pt x="4077324" y="21156"/>
                  <a:pt x="4315652" y="0"/>
                </a:cubicBezTo>
                <a:cubicBezTo>
                  <a:pt x="4553980" y="-21156"/>
                  <a:pt x="4675796" y="22830"/>
                  <a:pt x="4932174" y="0"/>
                </a:cubicBezTo>
                <a:cubicBezTo>
                  <a:pt x="4918683" y="153765"/>
                  <a:pt x="4917067" y="300672"/>
                  <a:pt x="4932174" y="380492"/>
                </a:cubicBezTo>
                <a:cubicBezTo>
                  <a:pt x="4947281" y="460312"/>
                  <a:pt x="4926972" y="679461"/>
                  <a:pt x="4932174" y="760984"/>
                </a:cubicBezTo>
                <a:cubicBezTo>
                  <a:pt x="4662261" y="771369"/>
                  <a:pt x="4617378" y="753074"/>
                  <a:pt x="4315652" y="760984"/>
                </a:cubicBezTo>
                <a:cubicBezTo>
                  <a:pt x="4013926" y="768894"/>
                  <a:pt x="3760709" y="777351"/>
                  <a:pt x="3600487" y="760984"/>
                </a:cubicBezTo>
                <a:cubicBezTo>
                  <a:pt x="3440265" y="744617"/>
                  <a:pt x="3306996" y="742400"/>
                  <a:pt x="3082609" y="760984"/>
                </a:cubicBezTo>
                <a:cubicBezTo>
                  <a:pt x="2858222" y="779568"/>
                  <a:pt x="2556172" y="744755"/>
                  <a:pt x="2367444" y="760984"/>
                </a:cubicBezTo>
                <a:cubicBezTo>
                  <a:pt x="2178716" y="777213"/>
                  <a:pt x="2019829" y="748126"/>
                  <a:pt x="1849565" y="760984"/>
                </a:cubicBezTo>
                <a:cubicBezTo>
                  <a:pt x="1679301" y="773842"/>
                  <a:pt x="1527995" y="777212"/>
                  <a:pt x="1233044" y="760984"/>
                </a:cubicBezTo>
                <a:cubicBezTo>
                  <a:pt x="938093" y="744756"/>
                  <a:pt x="593656" y="815848"/>
                  <a:pt x="0" y="760984"/>
                </a:cubicBezTo>
                <a:cubicBezTo>
                  <a:pt x="-5091" y="655946"/>
                  <a:pt x="-3816" y="513158"/>
                  <a:pt x="0" y="395712"/>
                </a:cubicBezTo>
                <a:cubicBezTo>
                  <a:pt x="3816" y="278266"/>
                  <a:pt x="17101" y="145136"/>
                  <a:pt x="0" y="0"/>
                </a:cubicBezTo>
                <a:close/>
              </a:path>
            </a:pathLst>
          </a:custGeom>
          <a:noFill/>
          <a:ln>
            <a:solidFill>
              <a:srgbClr val="FCDCDB"/>
            </a:solidFill>
            <a:prstDash val="lgDashDot"/>
            <a:extLst>
              <a:ext uri="{C807C97D-BFC1-408E-A445-0C87EB9F89A2}">
                <ask:lineSketchStyleProps xmlns:ask="http://schemas.microsoft.com/office/drawing/2018/sketchyshapes" sd="4132125227">
                  <a:prstGeom prst="rect">
                    <a:avLst/>
                  </a:prstGeom>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endParaRPr lang="ar-SA" sz="3000" dirty="0">
              <a:cs typeface="PT Bold Heading" panose="02010400000000000000" pitchFamily="2" charset="-78"/>
            </a:endParaRPr>
          </a:p>
        </p:txBody>
      </p:sp>
      <p:sp>
        <p:nvSpPr>
          <p:cNvPr id="4" name="مربع نص 3">
            <a:extLst>
              <a:ext uri="{FF2B5EF4-FFF2-40B4-BE49-F238E27FC236}">
                <a16:creationId xmlns:a16="http://schemas.microsoft.com/office/drawing/2014/main" id="{A4778B3D-4F4A-4C2B-B1F8-3D874CE5FE9C}"/>
              </a:ext>
            </a:extLst>
          </p:cNvPr>
          <p:cNvSpPr txBox="1"/>
          <p:nvPr/>
        </p:nvSpPr>
        <p:spPr>
          <a:xfrm>
            <a:off x="5865965" y="2670498"/>
            <a:ext cx="4932174" cy="766271"/>
          </a:xfrm>
          <a:custGeom>
            <a:avLst/>
            <a:gdLst>
              <a:gd name="connsiteX0" fmla="*/ 0 w 4932174"/>
              <a:gd name="connsiteY0" fmla="*/ 0 h 766271"/>
              <a:gd name="connsiteX1" fmla="*/ 616522 w 4932174"/>
              <a:gd name="connsiteY1" fmla="*/ 0 h 766271"/>
              <a:gd name="connsiteX2" fmla="*/ 1331687 w 4932174"/>
              <a:gd name="connsiteY2" fmla="*/ 0 h 766271"/>
              <a:gd name="connsiteX3" fmla="*/ 1800244 w 4932174"/>
              <a:gd name="connsiteY3" fmla="*/ 0 h 766271"/>
              <a:gd name="connsiteX4" fmla="*/ 2318122 w 4932174"/>
              <a:gd name="connsiteY4" fmla="*/ 0 h 766271"/>
              <a:gd name="connsiteX5" fmla="*/ 2836000 w 4932174"/>
              <a:gd name="connsiteY5" fmla="*/ 0 h 766271"/>
              <a:gd name="connsiteX6" fmla="*/ 3304557 w 4932174"/>
              <a:gd name="connsiteY6" fmla="*/ 0 h 766271"/>
              <a:gd name="connsiteX7" fmla="*/ 3822435 w 4932174"/>
              <a:gd name="connsiteY7" fmla="*/ 0 h 766271"/>
              <a:gd name="connsiteX8" fmla="*/ 4290991 w 4932174"/>
              <a:gd name="connsiteY8" fmla="*/ 0 h 766271"/>
              <a:gd name="connsiteX9" fmla="*/ 4932174 w 4932174"/>
              <a:gd name="connsiteY9" fmla="*/ 0 h 766271"/>
              <a:gd name="connsiteX10" fmla="*/ 4932174 w 4932174"/>
              <a:gd name="connsiteY10" fmla="*/ 375473 h 766271"/>
              <a:gd name="connsiteX11" fmla="*/ 4932174 w 4932174"/>
              <a:gd name="connsiteY11" fmla="*/ 766271 h 766271"/>
              <a:gd name="connsiteX12" fmla="*/ 4217009 w 4932174"/>
              <a:gd name="connsiteY12" fmla="*/ 766271 h 766271"/>
              <a:gd name="connsiteX13" fmla="*/ 3699131 w 4932174"/>
              <a:gd name="connsiteY13" fmla="*/ 766271 h 766271"/>
              <a:gd name="connsiteX14" fmla="*/ 3033287 w 4932174"/>
              <a:gd name="connsiteY14" fmla="*/ 766271 h 766271"/>
              <a:gd name="connsiteX15" fmla="*/ 2515409 w 4932174"/>
              <a:gd name="connsiteY15" fmla="*/ 766271 h 766271"/>
              <a:gd name="connsiteX16" fmla="*/ 2046852 w 4932174"/>
              <a:gd name="connsiteY16" fmla="*/ 766271 h 766271"/>
              <a:gd name="connsiteX17" fmla="*/ 1331687 w 4932174"/>
              <a:gd name="connsiteY17" fmla="*/ 766271 h 766271"/>
              <a:gd name="connsiteX18" fmla="*/ 764487 w 4932174"/>
              <a:gd name="connsiteY18" fmla="*/ 766271 h 766271"/>
              <a:gd name="connsiteX19" fmla="*/ 0 w 4932174"/>
              <a:gd name="connsiteY19" fmla="*/ 766271 h 766271"/>
              <a:gd name="connsiteX20" fmla="*/ 0 w 4932174"/>
              <a:gd name="connsiteY20" fmla="*/ 375473 h 766271"/>
              <a:gd name="connsiteX21" fmla="*/ 0 w 4932174"/>
              <a:gd name="connsiteY21" fmla="*/ 0 h 76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2174" h="766271" extrusionOk="0">
                <a:moveTo>
                  <a:pt x="0" y="0"/>
                </a:moveTo>
                <a:cubicBezTo>
                  <a:pt x="215092" y="-20763"/>
                  <a:pt x="409854" y="-2255"/>
                  <a:pt x="616522" y="0"/>
                </a:cubicBezTo>
                <a:cubicBezTo>
                  <a:pt x="823190" y="2255"/>
                  <a:pt x="1030405" y="-28555"/>
                  <a:pt x="1331687" y="0"/>
                </a:cubicBezTo>
                <a:cubicBezTo>
                  <a:pt x="1632969" y="28555"/>
                  <a:pt x="1577272" y="14295"/>
                  <a:pt x="1800244" y="0"/>
                </a:cubicBezTo>
                <a:cubicBezTo>
                  <a:pt x="2023216" y="-14295"/>
                  <a:pt x="2101893" y="-16976"/>
                  <a:pt x="2318122" y="0"/>
                </a:cubicBezTo>
                <a:cubicBezTo>
                  <a:pt x="2534351" y="16976"/>
                  <a:pt x="2593841" y="-12580"/>
                  <a:pt x="2836000" y="0"/>
                </a:cubicBezTo>
                <a:cubicBezTo>
                  <a:pt x="3078159" y="12580"/>
                  <a:pt x="3146555" y="8144"/>
                  <a:pt x="3304557" y="0"/>
                </a:cubicBezTo>
                <a:cubicBezTo>
                  <a:pt x="3462559" y="-8144"/>
                  <a:pt x="3648382" y="7193"/>
                  <a:pt x="3822435" y="0"/>
                </a:cubicBezTo>
                <a:cubicBezTo>
                  <a:pt x="3996488" y="-7193"/>
                  <a:pt x="4187366" y="-12379"/>
                  <a:pt x="4290991" y="0"/>
                </a:cubicBezTo>
                <a:cubicBezTo>
                  <a:pt x="4394616" y="12379"/>
                  <a:pt x="4704930" y="10689"/>
                  <a:pt x="4932174" y="0"/>
                </a:cubicBezTo>
                <a:cubicBezTo>
                  <a:pt x="4915216" y="169820"/>
                  <a:pt x="4943017" y="248613"/>
                  <a:pt x="4932174" y="375473"/>
                </a:cubicBezTo>
                <a:cubicBezTo>
                  <a:pt x="4921331" y="502333"/>
                  <a:pt x="4932111" y="645551"/>
                  <a:pt x="4932174" y="766271"/>
                </a:cubicBezTo>
                <a:cubicBezTo>
                  <a:pt x="4736208" y="740255"/>
                  <a:pt x="4566728" y="763550"/>
                  <a:pt x="4217009" y="766271"/>
                </a:cubicBezTo>
                <a:cubicBezTo>
                  <a:pt x="3867290" y="768992"/>
                  <a:pt x="3804754" y="745411"/>
                  <a:pt x="3699131" y="766271"/>
                </a:cubicBezTo>
                <a:cubicBezTo>
                  <a:pt x="3593508" y="787131"/>
                  <a:pt x="3349333" y="799329"/>
                  <a:pt x="3033287" y="766271"/>
                </a:cubicBezTo>
                <a:cubicBezTo>
                  <a:pt x="2717241" y="733213"/>
                  <a:pt x="2742978" y="763900"/>
                  <a:pt x="2515409" y="766271"/>
                </a:cubicBezTo>
                <a:cubicBezTo>
                  <a:pt x="2287840" y="768642"/>
                  <a:pt x="2159496" y="744723"/>
                  <a:pt x="2046852" y="766271"/>
                </a:cubicBezTo>
                <a:cubicBezTo>
                  <a:pt x="1934208" y="787819"/>
                  <a:pt x="1579150" y="775471"/>
                  <a:pt x="1331687" y="766271"/>
                </a:cubicBezTo>
                <a:cubicBezTo>
                  <a:pt x="1084224" y="757071"/>
                  <a:pt x="948145" y="740788"/>
                  <a:pt x="764487" y="766271"/>
                </a:cubicBezTo>
                <a:cubicBezTo>
                  <a:pt x="580829" y="791754"/>
                  <a:pt x="355830" y="772390"/>
                  <a:pt x="0" y="766271"/>
                </a:cubicBezTo>
                <a:cubicBezTo>
                  <a:pt x="-9471" y="590819"/>
                  <a:pt x="-3786" y="498170"/>
                  <a:pt x="0" y="375473"/>
                </a:cubicBezTo>
                <a:cubicBezTo>
                  <a:pt x="3786" y="252776"/>
                  <a:pt x="-319" y="173963"/>
                  <a:pt x="0" y="0"/>
                </a:cubicBezTo>
                <a:close/>
              </a:path>
            </a:pathLst>
          </a:custGeom>
          <a:noFill/>
          <a:ln>
            <a:solidFill>
              <a:srgbClr val="FCDCDB"/>
            </a:solidFill>
            <a:prstDash val="lgDashDot"/>
            <a:extLst>
              <a:ext uri="{C807C97D-BFC1-408E-A445-0C87EB9F89A2}">
                <ask:lineSketchStyleProps xmlns:ask="http://schemas.microsoft.com/office/drawing/2018/sketchyshapes" sd="1490509347">
                  <a:prstGeom prst="rect">
                    <a:avLst/>
                  </a:prstGeom>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1">
            <a:spAutoFit/>
          </a:bodyPr>
          <a:lstStyle/>
          <a:p>
            <a:pPr algn="ctr"/>
            <a:endParaRPr lang="ar-SA" sz="3000" dirty="0">
              <a:cs typeface="PT Bold Heading" panose="02010400000000000000" pitchFamily="2" charset="-78"/>
            </a:endParaRPr>
          </a:p>
        </p:txBody>
      </p:sp>
    </p:spTree>
    <p:extLst>
      <p:ext uri="{BB962C8B-B14F-4D97-AF65-F5344CB8AC3E}">
        <p14:creationId xmlns:p14="http://schemas.microsoft.com/office/powerpoint/2010/main" val="28935943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D86D22C3-1E40-469D-AF8B-5CC61C10D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extLst>
              <a:ext uri="{FF2B5EF4-FFF2-40B4-BE49-F238E27FC236}">
                <a16:creationId xmlns:a16="http://schemas.microsoft.com/office/drawing/2014/main" id="{EBF247F7-3054-47D2-A2BA-5DAF1AEB625B}"/>
              </a:ext>
            </a:extLst>
          </p:cNvPr>
          <p:cNvSpPr/>
          <p:nvPr/>
        </p:nvSpPr>
        <p:spPr>
          <a:xfrm>
            <a:off x="4869712" y="542260"/>
            <a:ext cx="5550195" cy="956932"/>
          </a:xfrm>
          <a:prstGeom prst="rect">
            <a:avLst/>
          </a:prstGeom>
          <a:solidFill>
            <a:srgbClr val="FCDCDB"/>
          </a:solidFill>
          <a:ln>
            <a:solidFill>
              <a:srgbClr val="FACACA"/>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حكم من لم يجد سترة يصلي إليها</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108D53F7-8FE0-4EC7-A9C6-C897ACC688E8}"/>
              </a:ext>
            </a:extLst>
          </p:cNvPr>
          <p:cNvSpPr txBox="1"/>
          <p:nvPr/>
        </p:nvSpPr>
        <p:spPr>
          <a:xfrm>
            <a:off x="992372" y="1668023"/>
            <a:ext cx="9579935"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فإن لم يجد شاخصًا فإلى خط كالهلال. قال في " الشرح ": وكيف ما خط أجزأه؛</a:t>
            </a:r>
          </a:p>
          <a:p>
            <a:r>
              <a:rPr lang="ar-SA" sz="3000" dirty="0">
                <a:latin typeface="Sakkal Majalla" panose="02000000000000000000" pitchFamily="2" charset="-78"/>
                <a:cs typeface="Sakkal Majalla" panose="02000000000000000000" pitchFamily="2" charset="-78"/>
              </a:rPr>
              <a:t> لقوله - صَلَّى اللَّهُ عَلَيْهِ وَسَلَّمَ -: «فإن لم يكن معه عصا فليخط خطا» ، رواه أحمد، </a:t>
            </a:r>
          </a:p>
          <a:p>
            <a:r>
              <a:rPr lang="ar-SA" sz="3000" dirty="0">
                <a:latin typeface="Sakkal Majalla" panose="02000000000000000000" pitchFamily="2" charset="-78"/>
                <a:cs typeface="Sakkal Majalla" panose="02000000000000000000" pitchFamily="2" charset="-78"/>
              </a:rPr>
              <a:t>وأبو داود، قال البيهقي: لا بأس به في مثل هذا.</a:t>
            </a:r>
          </a:p>
        </p:txBody>
      </p:sp>
      <p:sp>
        <p:nvSpPr>
          <p:cNvPr id="9" name="مستطيل 8">
            <a:extLst>
              <a:ext uri="{FF2B5EF4-FFF2-40B4-BE49-F238E27FC236}">
                <a16:creationId xmlns:a16="http://schemas.microsoft.com/office/drawing/2014/main" id="{0AF950D4-E744-40C5-8EC1-F793641633E1}"/>
              </a:ext>
            </a:extLst>
          </p:cNvPr>
          <p:cNvSpPr/>
          <p:nvPr/>
        </p:nvSpPr>
        <p:spPr>
          <a:xfrm>
            <a:off x="6347637" y="3321017"/>
            <a:ext cx="4072270" cy="783265"/>
          </a:xfrm>
          <a:prstGeom prst="rect">
            <a:avLst/>
          </a:prstGeom>
          <a:solidFill>
            <a:srgbClr val="FCDCDB"/>
          </a:solidFill>
          <a:ln>
            <a:solidFill>
              <a:srgbClr val="FACACA"/>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ما تبطل الصلاة بمروره</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11" name="مربع نص 10">
            <a:extLst>
              <a:ext uri="{FF2B5EF4-FFF2-40B4-BE49-F238E27FC236}">
                <a16:creationId xmlns:a16="http://schemas.microsoft.com/office/drawing/2014/main" id="{2C084C8D-6C09-4DD4-B28C-B821CE5C215B}"/>
              </a:ext>
            </a:extLst>
          </p:cNvPr>
          <p:cNvSpPr txBox="1"/>
          <p:nvPr/>
        </p:nvSpPr>
        <p:spPr>
          <a:xfrm>
            <a:off x="506819" y="4451313"/>
            <a:ext cx="9913088"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وتبطل الصلاة بمرور كلب أسود بهيم أي: لا لون فيه سوى السواد، إذا مر بين المصلي وسترته، أو بين يديه قريبًا في ثلاثة أذرع فأقل من قدميه إن لم تكن سترة –،وخص الأسود بذلك؛</a:t>
            </a:r>
          </a:p>
          <a:p>
            <a:r>
              <a:rPr lang="ar-SA" sz="3000" dirty="0">
                <a:latin typeface="Sakkal Majalla" panose="02000000000000000000" pitchFamily="2" charset="-78"/>
                <a:cs typeface="Sakkal Majalla" panose="02000000000000000000" pitchFamily="2" charset="-78"/>
              </a:rPr>
              <a:t> لأنه شيطان. فقط؛ أي: لا امرأة وحمار وشيطان وغيرها. وسترة الإمام سترة المأموم.</a:t>
            </a:r>
          </a:p>
        </p:txBody>
      </p:sp>
      <p:sp>
        <p:nvSpPr>
          <p:cNvPr id="2" name="مستطيل 1">
            <a:extLst>
              <a:ext uri="{FF2B5EF4-FFF2-40B4-BE49-F238E27FC236}">
                <a16:creationId xmlns:a16="http://schemas.microsoft.com/office/drawing/2014/main" id="{18717B22-B79D-420F-ABA0-BCEF6D766882}"/>
              </a:ext>
            </a:extLst>
          </p:cNvPr>
          <p:cNvSpPr/>
          <p:nvPr/>
        </p:nvSpPr>
        <p:spPr>
          <a:xfrm>
            <a:off x="4654193" y="373429"/>
            <a:ext cx="6072228" cy="1118928"/>
          </a:xfrm>
          <a:custGeom>
            <a:avLst/>
            <a:gdLst>
              <a:gd name="connsiteX0" fmla="*/ 0 w 6072228"/>
              <a:gd name="connsiteY0" fmla="*/ 0 h 1118928"/>
              <a:gd name="connsiteX1" fmla="*/ 6072228 w 6072228"/>
              <a:gd name="connsiteY1" fmla="*/ 0 h 1118928"/>
              <a:gd name="connsiteX2" fmla="*/ 6072228 w 6072228"/>
              <a:gd name="connsiteY2" fmla="*/ 1118928 h 1118928"/>
              <a:gd name="connsiteX3" fmla="*/ 0 w 6072228"/>
              <a:gd name="connsiteY3" fmla="*/ 1118928 h 1118928"/>
              <a:gd name="connsiteX4" fmla="*/ 0 w 6072228"/>
              <a:gd name="connsiteY4" fmla="*/ 0 h 111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2228" h="1118928" extrusionOk="0">
                <a:moveTo>
                  <a:pt x="0" y="0"/>
                </a:moveTo>
                <a:cubicBezTo>
                  <a:pt x="1964081" y="36497"/>
                  <a:pt x="4165764" y="138387"/>
                  <a:pt x="6072228" y="0"/>
                </a:cubicBezTo>
                <a:cubicBezTo>
                  <a:pt x="6126700" y="464457"/>
                  <a:pt x="5993418" y="956451"/>
                  <a:pt x="6072228" y="1118928"/>
                </a:cubicBezTo>
                <a:cubicBezTo>
                  <a:pt x="3392346" y="1039173"/>
                  <a:pt x="2181938" y="1015629"/>
                  <a:pt x="0" y="1118928"/>
                </a:cubicBezTo>
                <a:cubicBezTo>
                  <a:pt x="-2748" y="703483"/>
                  <a:pt x="96841" y="257465"/>
                  <a:pt x="0" y="0"/>
                </a:cubicBezTo>
                <a:close/>
              </a:path>
            </a:pathLst>
          </a:custGeom>
          <a:noFill/>
          <a:ln>
            <a:solidFill>
              <a:schemeClr val="bg1">
                <a:lumMod val="75000"/>
              </a:schemeClr>
            </a:solidFill>
            <a:extLst>
              <a:ext uri="{C807C97D-BFC1-408E-A445-0C87EB9F89A2}">
                <ask:lineSketchStyleProps xmlns:ask="http://schemas.microsoft.com/office/drawing/2018/sketchyshapes" sd="2639790078">
                  <a:prstGeom prst="rect">
                    <a:avLst/>
                  </a:pr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sz="3000" dirty="0">
              <a:cs typeface="PT Bold Heading" panose="02010400000000000000" pitchFamily="2" charset="-78"/>
            </a:endParaRPr>
          </a:p>
        </p:txBody>
      </p:sp>
      <p:sp>
        <p:nvSpPr>
          <p:cNvPr id="4" name="مستطيل 3">
            <a:extLst>
              <a:ext uri="{FF2B5EF4-FFF2-40B4-BE49-F238E27FC236}">
                <a16:creationId xmlns:a16="http://schemas.microsoft.com/office/drawing/2014/main" id="{B555B683-0E19-48D7-BD07-943BAE5290B1}"/>
              </a:ext>
            </a:extLst>
          </p:cNvPr>
          <p:cNvSpPr/>
          <p:nvPr/>
        </p:nvSpPr>
        <p:spPr>
          <a:xfrm>
            <a:off x="6236413" y="3167215"/>
            <a:ext cx="4490008" cy="914204"/>
          </a:xfrm>
          <a:custGeom>
            <a:avLst/>
            <a:gdLst>
              <a:gd name="connsiteX0" fmla="*/ 0 w 4490008"/>
              <a:gd name="connsiteY0" fmla="*/ 0 h 914204"/>
              <a:gd name="connsiteX1" fmla="*/ 4490008 w 4490008"/>
              <a:gd name="connsiteY1" fmla="*/ 0 h 914204"/>
              <a:gd name="connsiteX2" fmla="*/ 4490008 w 4490008"/>
              <a:gd name="connsiteY2" fmla="*/ 914204 h 914204"/>
              <a:gd name="connsiteX3" fmla="*/ 0 w 4490008"/>
              <a:gd name="connsiteY3" fmla="*/ 914204 h 914204"/>
              <a:gd name="connsiteX4" fmla="*/ 0 w 4490008"/>
              <a:gd name="connsiteY4" fmla="*/ 0 h 9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008" h="914204" extrusionOk="0">
                <a:moveTo>
                  <a:pt x="0" y="0"/>
                </a:moveTo>
                <a:cubicBezTo>
                  <a:pt x="1612470" y="36497"/>
                  <a:pt x="3443880" y="138387"/>
                  <a:pt x="4490008" y="0"/>
                </a:cubicBezTo>
                <a:cubicBezTo>
                  <a:pt x="4561963" y="150604"/>
                  <a:pt x="4493537" y="748122"/>
                  <a:pt x="4490008" y="914204"/>
                </a:cubicBezTo>
                <a:cubicBezTo>
                  <a:pt x="2680459" y="834449"/>
                  <a:pt x="597985" y="810905"/>
                  <a:pt x="0" y="914204"/>
                </a:cubicBezTo>
                <a:cubicBezTo>
                  <a:pt x="2675" y="526939"/>
                  <a:pt x="-53107" y="273164"/>
                  <a:pt x="0" y="0"/>
                </a:cubicBezTo>
                <a:close/>
              </a:path>
            </a:pathLst>
          </a:custGeom>
          <a:noFill/>
          <a:ln>
            <a:solidFill>
              <a:schemeClr val="bg1">
                <a:lumMod val="75000"/>
              </a:schemeClr>
            </a:solidFill>
            <a:extLst>
              <a:ext uri="{C807C97D-BFC1-408E-A445-0C87EB9F89A2}">
                <ask:lineSketchStyleProps xmlns:ask="http://schemas.microsoft.com/office/drawing/2018/sketchyshapes" sd="2639790078">
                  <a:prstGeom prst="rect">
                    <a:avLst/>
                  </a:pr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sz="3000" dirty="0">
              <a:cs typeface="PT Bold Heading" panose="02010400000000000000" pitchFamily="2" charset="-78"/>
            </a:endParaRPr>
          </a:p>
        </p:txBody>
      </p:sp>
    </p:spTree>
    <p:extLst>
      <p:ext uri="{BB962C8B-B14F-4D97-AF65-F5344CB8AC3E}">
        <p14:creationId xmlns:p14="http://schemas.microsoft.com/office/powerpoint/2010/main" val="200332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E6A6E14-15CF-46E9-BCF9-B22BC4AF8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صورة 4" descr="صورة تحتوي على الطيران, مياه, تل, رجل&#10;&#10;تم إنشاء الوصف تلقائياً">
            <a:extLst>
              <a:ext uri="{FF2B5EF4-FFF2-40B4-BE49-F238E27FC236}">
                <a16:creationId xmlns:a16="http://schemas.microsoft.com/office/drawing/2014/main" id="{D987B8CA-965F-4553-8C1A-1A7960DD281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7434" y="-894685"/>
            <a:ext cx="4572009" cy="4572009"/>
          </a:xfrm>
          <a:prstGeom prst="rect">
            <a:avLst/>
          </a:prstGeom>
        </p:spPr>
      </p:pic>
      <p:sp>
        <p:nvSpPr>
          <p:cNvPr id="7" name="مربع نص 6">
            <a:extLst>
              <a:ext uri="{FF2B5EF4-FFF2-40B4-BE49-F238E27FC236}">
                <a16:creationId xmlns:a16="http://schemas.microsoft.com/office/drawing/2014/main" id="{5F3F0397-742C-4C7A-85C8-8637D3B8F08F}"/>
              </a:ext>
            </a:extLst>
          </p:cNvPr>
          <p:cNvSpPr txBox="1"/>
          <p:nvPr/>
        </p:nvSpPr>
        <p:spPr>
          <a:xfrm>
            <a:off x="5071489" y="660208"/>
            <a:ext cx="2170786" cy="553998"/>
          </a:xfrm>
          <a:custGeom>
            <a:avLst/>
            <a:gdLst>
              <a:gd name="connsiteX0" fmla="*/ 0 w 2170786"/>
              <a:gd name="connsiteY0" fmla="*/ 0 h 553998"/>
              <a:gd name="connsiteX1" fmla="*/ 2170786 w 2170786"/>
              <a:gd name="connsiteY1" fmla="*/ 0 h 553998"/>
              <a:gd name="connsiteX2" fmla="*/ 2170786 w 2170786"/>
              <a:gd name="connsiteY2" fmla="*/ 553998 h 553998"/>
              <a:gd name="connsiteX3" fmla="*/ 0 w 2170786"/>
              <a:gd name="connsiteY3" fmla="*/ 553998 h 553998"/>
              <a:gd name="connsiteX4" fmla="*/ 0 w 2170786"/>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86" h="553998" extrusionOk="0">
                <a:moveTo>
                  <a:pt x="0" y="0"/>
                </a:moveTo>
                <a:cubicBezTo>
                  <a:pt x="929104" y="-5264"/>
                  <a:pt x="1857068" y="84467"/>
                  <a:pt x="2170786" y="0"/>
                </a:cubicBezTo>
                <a:cubicBezTo>
                  <a:pt x="2175408" y="60392"/>
                  <a:pt x="2130433" y="357194"/>
                  <a:pt x="2170786" y="553998"/>
                </a:cubicBezTo>
                <a:cubicBezTo>
                  <a:pt x="1300069" y="660318"/>
                  <a:pt x="979121" y="546349"/>
                  <a:pt x="0" y="553998"/>
                </a:cubicBezTo>
                <a:cubicBezTo>
                  <a:pt x="1788" y="487736"/>
                  <a:pt x="11616" y="141990"/>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3000" dirty="0">
                <a:cs typeface="PT Bold Heading" panose="02010400000000000000" pitchFamily="2" charset="-78"/>
              </a:rPr>
              <a:t>محاور العرض:</a:t>
            </a:r>
          </a:p>
        </p:txBody>
      </p:sp>
      <p:sp>
        <p:nvSpPr>
          <p:cNvPr id="9" name="مستطيل 8">
            <a:hlinkClick r:id="rId4" action="ppaction://hlinksldjump"/>
            <a:extLst>
              <a:ext uri="{FF2B5EF4-FFF2-40B4-BE49-F238E27FC236}">
                <a16:creationId xmlns:a16="http://schemas.microsoft.com/office/drawing/2014/main" id="{96530984-743E-4041-8D00-E337C61B8335}"/>
              </a:ext>
            </a:extLst>
          </p:cNvPr>
          <p:cNvSpPr/>
          <p:nvPr/>
        </p:nvSpPr>
        <p:spPr>
          <a:xfrm>
            <a:off x="8927063" y="407969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7. حكم أخذ عوض على الأذان والإقامة .</a:t>
            </a:r>
          </a:p>
        </p:txBody>
      </p:sp>
      <p:sp>
        <p:nvSpPr>
          <p:cNvPr id="2" name="مستطيل 1">
            <a:hlinkClick r:id="rId5" action="ppaction://hlinksldjump"/>
            <a:extLst>
              <a:ext uri="{FF2B5EF4-FFF2-40B4-BE49-F238E27FC236}">
                <a16:creationId xmlns:a16="http://schemas.microsoft.com/office/drawing/2014/main" id="{A147AE4A-6D22-43AB-94E8-1ECF24A0BB53}"/>
              </a:ext>
            </a:extLst>
          </p:cNvPr>
          <p:cNvSpPr/>
          <p:nvPr/>
        </p:nvSpPr>
        <p:spPr>
          <a:xfrm>
            <a:off x="4806384" y="407969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8. ما يسن في المؤذن.</a:t>
            </a:r>
          </a:p>
        </p:txBody>
      </p:sp>
      <p:sp>
        <p:nvSpPr>
          <p:cNvPr id="4" name="مستطيل 3">
            <a:hlinkClick r:id="rId6" action="ppaction://hlinksldjump"/>
            <a:extLst>
              <a:ext uri="{FF2B5EF4-FFF2-40B4-BE49-F238E27FC236}">
                <a16:creationId xmlns:a16="http://schemas.microsoft.com/office/drawing/2014/main" id="{4A3C28E5-A4F5-4ECB-AF4B-D2BB89427EFD}"/>
              </a:ext>
            </a:extLst>
          </p:cNvPr>
          <p:cNvSpPr/>
          <p:nvPr/>
        </p:nvSpPr>
        <p:spPr>
          <a:xfrm>
            <a:off x="8927063" y="2982409"/>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 من يجب عليه الأذان والإقامة .</a:t>
            </a:r>
          </a:p>
        </p:txBody>
      </p:sp>
      <p:sp>
        <p:nvSpPr>
          <p:cNvPr id="11" name="مستطيل 10">
            <a:hlinkClick r:id="rId7" action="ppaction://hlinksldjump"/>
            <a:extLst>
              <a:ext uri="{FF2B5EF4-FFF2-40B4-BE49-F238E27FC236}">
                <a16:creationId xmlns:a16="http://schemas.microsoft.com/office/drawing/2014/main" id="{349FC3F9-EFE4-454B-A1D7-AFB6439D1C79}"/>
              </a:ext>
            </a:extLst>
          </p:cNvPr>
          <p:cNvSpPr/>
          <p:nvPr/>
        </p:nvSpPr>
        <p:spPr>
          <a:xfrm>
            <a:off x="4806358" y="2982409"/>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22825" y="83233"/>
                          <a:pt x="1666675" y="-157392"/>
                          <a:pt x="2700997" y="0"/>
                        </a:cubicBezTo>
                        <a:cubicBezTo>
                          <a:pt x="2763173" y="308114"/>
                          <a:pt x="2654188" y="398396"/>
                          <a:pt x="2700997" y="689317"/>
                        </a:cubicBezTo>
                        <a:cubicBezTo>
                          <a:pt x="2362844" y="817204"/>
                          <a:pt x="384148" y="609857"/>
                          <a:pt x="0" y="689317"/>
                        </a:cubicBezTo>
                        <a:cubicBezTo>
                          <a:pt x="51346" y="484616"/>
                          <a:pt x="-26102" y="68880"/>
                          <a:pt x="0" y="0"/>
                        </a:cubicBezTo>
                        <a:close/>
                      </a:path>
                      <a:path w="2700997" h="689317" stroke="0" extrusionOk="0">
                        <a:moveTo>
                          <a:pt x="0" y="0"/>
                        </a:moveTo>
                        <a:cubicBezTo>
                          <a:pt x="1281695" y="8702"/>
                          <a:pt x="2422174" y="-53"/>
                          <a:pt x="2700997" y="0"/>
                        </a:cubicBezTo>
                        <a:cubicBezTo>
                          <a:pt x="2648927" y="114049"/>
                          <a:pt x="2663745" y="446635"/>
                          <a:pt x="2700997" y="689317"/>
                        </a:cubicBezTo>
                        <a:cubicBezTo>
                          <a:pt x="1952101" y="656680"/>
                          <a:pt x="657853" y="596761"/>
                          <a:pt x="0" y="689317"/>
                        </a:cubicBezTo>
                        <a:cubicBezTo>
                          <a:pt x="19722" y="342607"/>
                          <a:pt x="65515" y="253340"/>
                          <a:pt x="0" y="0"/>
                        </a:cubicBezTo>
                        <a:close/>
                      </a:path>
                      <a:path w="2700997" h="689317" fill="none" stroke="0" extrusionOk="0">
                        <a:moveTo>
                          <a:pt x="0" y="0"/>
                        </a:moveTo>
                        <a:cubicBezTo>
                          <a:pt x="1211147" y="165792"/>
                          <a:pt x="1628244" y="-169253"/>
                          <a:pt x="2700997" y="0"/>
                        </a:cubicBezTo>
                        <a:cubicBezTo>
                          <a:pt x="2751353" y="311083"/>
                          <a:pt x="2647818" y="407245"/>
                          <a:pt x="2700997" y="689317"/>
                        </a:cubicBezTo>
                        <a:cubicBezTo>
                          <a:pt x="2309893" y="852280"/>
                          <a:pt x="313262" y="600555"/>
                          <a:pt x="0" y="689317"/>
                        </a:cubicBezTo>
                        <a:cubicBezTo>
                          <a:pt x="50731" y="469972"/>
                          <a:pt x="-34455" y="74063"/>
                          <a:pt x="0" y="0"/>
                        </a:cubicBezTo>
                        <a:close/>
                      </a:path>
                    </a:pathLst>
                  </a:cu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 من يسن له الأذان والإقامة.</a:t>
            </a:r>
          </a:p>
        </p:txBody>
      </p:sp>
      <p:sp>
        <p:nvSpPr>
          <p:cNvPr id="13" name="مستطيل 12">
            <a:hlinkClick r:id="rId8" action="ppaction://hlinksldjump"/>
            <a:extLst>
              <a:ext uri="{FF2B5EF4-FFF2-40B4-BE49-F238E27FC236}">
                <a16:creationId xmlns:a16="http://schemas.microsoft.com/office/drawing/2014/main" id="{D38BCECD-6C5F-4CD4-9B69-6C1AD4EB0261}"/>
              </a:ext>
            </a:extLst>
          </p:cNvPr>
          <p:cNvSpPr/>
          <p:nvPr/>
        </p:nvSpPr>
        <p:spPr>
          <a:xfrm>
            <a:off x="561052" y="407969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9. من يقدم عند المشاحة في الأذان .</a:t>
            </a:r>
          </a:p>
        </p:txBody>
      </p:sp>
      <p:sp>
        <p:nvSpPr>
          <p:cNvPr id="15" name="مستطيل 14">
            <a:hlinkClick r:id="rId9" action="ppaction://hlinksldjump"/>
            <a:extLst>
              <a:ext uri="{FF2B5EF4-FFF2-40B4-BE49-F238E27FC236}">
                <a16:creationId xmlns:a16="http://schemas.microsoft.com/office/drawing/2014/main" id="{C696E552-5E1F-4849-8757-67BAEBB4849F}"/>
              </a:ext>
            </a:extLst>
          </p:cNvPr>
          <p:cNvSpPr/>
          <p:nvPr/>
        </p:nvSpPr>
        <p:spPr>
          <a:xfrm>
            <a:off x="561053" y="297909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 ما يسقط به فرض الكفاية في الأذان والإقامة .</a:t>
            </a:r>
          </a:p>
        </p:txBody>
      </p:sp>
      <p:sp>
        <p:nvSpPr>
          <p:cNvPr id="17" name="مستطيل 16">
            <a:hlinkClick r:id="rId10" action="ppaction://hlinksldjump"/>
            <a:extLst>
              <a:ext uri="{FF2B5EF4-FFF2-40B4-BE49-F238E27FC236}">
                <a16:creationId xmlns:a16="http://schemas.microsoft.com/office/drawing/2014/main" id="{BEEF758A-3B26-43AA-8026-A2BBE0E8EEFE}"/>
              </a:ext>
            </a:extLst>
          </p:cNvPr>
          <p:cNvSpPr/>
          <p:nvPr/>
        </p:nvSpPr>
        <p:spPr>
          <a:xfrm>
            <a:off x="8927063"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1.تعريف الأذان وفضله .</a:t>
            </a:r>
          </a:p>
        </p:txBody>
      </p:sp>
      <p:sp>
        <p:nvSpPr>
          <p:cNvPr id="19" name="مستطيل 18">
            <a:hlinkClick r:id="rId11" action="ppaction://hlinksldjump"/>
            <a:extLst>
              <a:ext uri="{FF2B5EF4-FFF2-40B4-BE49-F238E27FC236}">
                <a16:creationId xmlns:a16="http://schemas.microsoft.com/office/drawing/2014/main" id="{91F91844-4F53-4DEC-B7A7-5B374DA0851B}"/>
              </a:ext>
            </a:extLst>
          </p:cNvPr>
          <p:cNvSpPr/>
          <p:nvPr/>
        </p:nvSpPr>
        <p:spPr>
          <a:xfrm>
            <a:off x="4806358"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300" b="1" dirty="0">
                <a:latin typeface="Sakkal Majalla" panose="02000000000000000000" pitchFamily="2" charset="-78"/>
                <a:cs typeface="Sakkal Majalla" panose="02000000000000000000" pitchFamily="2" charset="-78"/>
              </a:rPr>
              <a:t>2. تعريف الإقامة .</a:t>
            </a:r>
          </a:p>
        </p:txBody>
      </p:sp>
      <p:sp>
        <p:nvSpPr>
          <p:cNvPr id="21" name="مستطيل 20">
            <a:hlinkClick r:id="rId12" action="ppaction://hlinksldjump"/>
            <a:extLst>
              <a:ext uri="{FF2B5EF4-FFF2-40B4-BE49-F238E27FC236}">
                <a16:creationId xmlns:a16="http://schemas.microsoft.com/office/drawing/2014/main" id="{279A4032-5F10-48F4-AFC8-66D1D1356DB4}"/>
              </a:ext>
            </a:extLst>
          </p:cNvPr>
          <p:cNvSpPr/>
          <p:nvPr/>
        </p:nvSpPr>
        <p:spPr>
          <a:xfrm>
            <a:off x="561052"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3.حكم الاذان والإقامة .</a:t>
            </a:r>
          </a:p>
        </p:txBody>
      </p:sp>
      <p:sp>
        <p:nvSpPr>
          <p:cNvPr id="6" name="مستطيل 18">
            <a:hlinkClick r:id="rId13" action="ppaction://hlinksldjump"/>
            <a:extLst>
              <a:ext uri="{FF2B5EF4-FFF2-40B4-BE49-F238E27FC236}">
                <a16:creationId xmlns:a16="http://schemas.microsoft.com/office/drawing/2014/main" id="{C619234B-3274-4324-B432-5A541D167E70}"/>
              </a:ext>
            </a:extLst>
          </p:cNvPr>
          <p:cNvSpPr/>
          <p:nvPr/>
        </p:nvSpPr>
        <p:spPr>
          <a:xfrm>
            <a:off x="4745501" y="521778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300" b="1" dirty="0">
                <a:latin typeface="Sakkal Majalla" panose="02000000000000000000" pitchFamily="2" charset="-78"/>
                <a:cs typeface="Sakkal Majalla" panose="02000000000000000000" pitchFamily="2" charset="-78"/>
              </a:rPr>
              <a:t>10. عدد جمل الأذان .</a:t>
            </a:r>
          </a:p>
        </p:txBody>
      </p:sp>
      <p:sp>
        <p:nvSpPr>
          <p:cNvPr id="8" name="مستطيل 18">
            <a:hlinkClick r:id="rId14" action="ppaction://hlinksldjump"/>
            <a:extLst>
              <a:ext uri="{FF2B5EF4-FFF2-40B4-BE49-F238E27FC236}">
                <a16:creationId xmlns:a16="http://schemas.microsoft.com/office/drawing/2014/main" id="{F2306D9B-EBED-44F0-A977-934E36E5F40D}"/>
              </a:ext>
            </a:extLst>
          </p:cNvPr>
          <p:cNvSpPr/>
          <p:nvPr/>
        </p:nvSpPr>
        <p:spPr>
          <a:xfrm>
            <a:off x="561051" y="520887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300" b="1" dirty="0">
                <a:latin typeface="Sakkal Majalla" panose="02000000000000000000" pitchFamily="2" charset="-78"/>
                <a:cs typeface="Sakkal Majalla" panose="02000000000000000000" pitchFamily="2" charset="-78"/>
              </a:rPr>
              <a:t>11. عدد جمل الإقامة .</a:t>
            </a:r>
          </a:p>
        </p:txBody>
      </p:sp>
    </p:spTree>
    <p:extLst>
      <p:ext uri="{BB962C8B-B14F-4D97-AF65-F5344CB8AC3E}">
        <p14:creationId xmlns:p14="http://schemas.microsoft.com/office/powerpoint/2010/main" val="235136976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BE74F4B5-8BDF-46E8-813C-856CD2321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7" name="مربع نص 6">
            <a:extLst>
              <a:ext uri="{FF2B5EF4-FFF2-40B4-BE49-F238E27FC236}">
                <a16:creationId xmlns:a16="http://schemas.microsoft.com/office/drawing/2014/main" id="{25D80C19-E338-445F-A785-C3B8C281EF81}"/>
              </a:ext>
            </a:extLst>
          </p:cNvPr>
          <p:cNvSpPr txBox="1"/>
          <p:nvPr/>
        </p:nvSpPr>
        <p:spPr>
          <a:xfrm>
            <a:off x="5046552" y="2489536"/>
            <a:ext cx="2250937" cy="1015663"/>
          </a:xfrm>
          <a:custGeom>
            <a:avLst/>
            <a:gdLst>
              <a:gd name="connsiteX0" fmla="*/ 0 w 2250937"/>
              <a:gd name="connsiteY0" fmla="*/ 0 h 1015663"/>
              <a:gd name="connsiteX1" fmla="*/ 2250937 w 2250937"/>
              <a:gd name="connsiteY1" fmla="*/ 0 h 1015663"/>
              <a:gd name="connsiteX2" fmla="*/ 2250937 w 2250937"/>
              <a:gd name="connsiteY2" fmla="*/ 1015663 h 1015663"/>
              <a:gd name="connsiteX3" fmla="*/ 0 w 2250937"/>
              <a:gd name="connsiteY3" fmla="*/ 1015663 h 1015663"/>
              <a:gd name="connsiteX4" fmla="*/ 0 w 2250937"/>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937" h="1015663" extrusionOk="0">
                <a:moveTo>
                  <a:pt x="0" y="0"/>
                </a:moveTo>
                <a:cubicBezTo>
                  <a:pt x="264160" y="-5264"/>
                  <a:pt x="1179475" y="84467"/>
                  <a:pt x="2250937" y="0"/>
                </a:cubicBezTo>
                <a:cubicBezTo>
                  <a:pt x="2214010" y="262280"/>
                  <a:pt x="2235514" y="737453"/>
                  <a:pt x="2250937" y="1015663"/>
                </a:cubicBezTo>
                <a:cubicBezTo>
                  <a:pt x="1788990" y="1121983"/>
                  <a:pt x="1029161" y="1008014"/>
                  <a:pt x="0" y="1015663"/>
                </a:cubicBezTo>
                <a:cubicBezTo>
                  <a:pt x="10098" y="784052"/>
                  <a:pt x="-79793" y="110113"/>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6000" dirty="0">
                <a:cs typeface="PT Bold Heading" panose="02010400000000000000" pitchFamily="2" charset="-78"/>
              </a:rPr>
              <a:t>الأسئلة</a:t>
            </a:r>
            <a:r>
              <a:rPr lang="ar-SA" sz="3000" dirty="0">
                <a:cs typeface="PT Bold Heading" panose="02010400000000000000" pitchFamily="2" charset="-78"/>
              </a:rPr>
              <a:t> </a:t>
            </a:r>
          </a:p>
        </p:txBody>
      </p:sp>
    </p:spTree>
    <p:extLst>
      <p:ext uri="{BB962C8B-B14F-4D97-AF65-F5344CB8AC3E}">
        <p14:creationId xmlns:p14="http://schemas.microsoft.com/office/powerpoint/2010/main" val="6861235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63526426-E149-49D3-A2DC-1755C43AF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hlinkClick r:id="rId3" action="ppaction://hlinksldjump"/>
            <a:extLst>
              <a:ext uri="{FF2B5EF4-FFF2-40B4-BE49-F238E27FC236}">
                <a16:creationId xmlns:a16="http://schemas.microsoft.com/office/drawing/2014/main" id="{628B0D1B-86FB-44EC-86FD-8F729ACBFCAC}"/>
              </a:ext>
            </a:extLst>
          </p:cNvPr>
          <p:cNvSpPr/>
          <p:nvPr/>
        </p:nvSpPr>
        <p:spPr>
          <a:xfrm>
            <a:off x="9566055" y="904998"/>
            <a:ext cx="1958748" cy="1316631"/>
          </a:xfrm>
          <a:custGeom>
            <a:avLst/>
            <a:gdLst>
              <a:gd name="connsiteX0" fmla="*/ 0 w 1958748"/>
              <a:gd name="connsiteY0" fmla="*/ 0 h 1316631"/>
              <a:gd name="connsiteX1" fmla="*/ 1958748 w 1958748"/>
              <a:gd name="connsiteY1" fmla="*/ 0 h 1316631"/>
              <a:gd name="connsiteX2" fmla="*/ 1958748 w 1958748"/>
              <a:gd name="connsiteY2" fmla="*/ 1316631 h 1316631"/>
              <a:gd name="connsiteX3" fmla="*/ 0 w 1958748"/>
              <a:gd name="connsiteY3" fmla="*/ 1316631 h 1316631"/>
              <a:gd name="connsiteX4" fmla="*/ 0 w 1958748"/>
              <a:gd name="connsiteY4" fmla="*/ 0 h 131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1316631" fill="none" extrusionOk="0">
                <a:moveTo>
                  <a:pt x="0" y="0"/>
                </a:moveTo>
                <a:cubicBezTo>
                  <a:pt x="887970" y="92772"/>
                  <a:pt x="1421580" y="-159028"/>
                  <a:pt x="1958748" y="0"/>
                </a:cubicBezTo>
                <a:cubicBezTo>
                  <a:pt x="2012268" y="480568"/>
                  <a:pt x="1854922" y="749258"/>
                  <a:pt x="1958748" y="1316631"/>
                </a:cubicBezTo>
                <a:cubicBezTo>
                  <a:pt x="982808" y="1447071"/>
                  <a:pt x="827028" y="1247038"/>
                  <a:pt x="0" y="1316631"/>
                </a:cubicBezTo>
                <a:cubicBezTo>
                  <a:pt x="100232" y="1165853"/>
                  <a:pt x="-53324" y="452941"/>
                  <a:pt x="0" y="0"/>
                </a:cubicBezTo>
                <a:close/>
              </a:path>
              <a:path w="1958748" h="1316631" stroke="0" extrusionOk="0">
                <a:moveTo>
                  <a:pt x="0" y="0"/>
                </a:moveTo>
                <a:cubicBezTo>
                  <a:pt x="395772" y="-38391"/>
                  <a:pt x="1590523" y="-2710"/>
                  <a:pt x="1958748" y="0"/>
                </a:cubicBezTo>
                <a:cubicBezTo>
                  <a:pt x="1953952" y="413854"/>
                  <a:pt x="1841613" y="1011630"/>
                  <a:pt x="1958748" y="1316631"/>
                </a:cubicBezTo>
                <a:cubicBezTo>
                  <a:pt x="1218656" y="1271158"/>
                  <a:pt x="369503" y="1285399"/>
                  <a:pt x="0" y="1316631"/>
                </a:cubicBezTo>
                <a:cubicBezTo>
                  <a:pt x="-53267" y="797789"/>
                  <a:pt x="-115841" y="515927"/>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b="1" dirty="0">
                <a:latin typeface="Sakkal Majalla" panose="02000000000000000000" pitchFamily="2" charset="-78"/>
                <a:cs typeface="Sakkal Majalla" panose="02000000000000000000" pitchFamily="2" charset="-78"/>
              </a:rPr>
              <a:t>السؤال الأول</a:t>
            </a:r>
          </a:p>
        </p:txBody>
      </p:sp>
      <p:sp>
        <p:nvSpPr>
          <p:cNvPr id="7" name="مربع نص 6">
            <a:extLst>
              <a:ext uri="{FF2B5EF4-FFF2-40B4-BE49-F238E27FC236}">
                <a16:creationId xmlns:a16="http://schemas.microsoft.com/office/drawing/2014/main" id="{9A81C95D-1E51-4B4A-BFE5-A1F87E5E9E0E}"/>
              </a:ext>
            </a:extLst>
          </p:cNvPr>
          <p:cNvSpPr txBox="1"/>
          <p:nvPr/>
        </p:nvSpPr>
        <p:spPr>
          <a:xfrm>
            <a:off x="1591000" y="1278329"/>
            <a:ext cx="6915964" cy="1015663"/>
          </a:xfrm>
          <a:prstGeom prst="rect">
            <a:avLst/>
          </a:prstGeom>
          <a:noFill/>
        </p:spPr>
        <p:txBody>
          <a:bodyPr wrap="square" rtlCol="1">
            <a:spAutoFit/>
          </a:bodyPr>
          <a:lstStyle/>
          <a:p>
            <a:r>
              <a:rPr lang="ar-SA" sz="3000" dirty="0">
                <a:cs typeface="PT Bold Heading" panose="02010400000000000000" pitchFamily="2" charset="-78"/>
              </a:rPr>
              <a:t>اختر الإجابة الصحيحة:</a:t>
            </a:r>
          </a:p>
          <a:p>
            <a:endParaRPr lang="ar-SA" sz="3000" dirty="0">
              <a:cs typeface="PT Bold Heading" panose="02010400000000000000" pitchFamily="2" charset="-78"/>
            </a:endParaRPr>
          </a:p>
        </p:txBody>
      </p:sp>
      <p:sp>
        <p:nvSpPr>
          <p:cNvPr id="9" name="مربع نص 8">
            <a:extLst>
              <a:ext uri="{FF2B5EF4-FFF2-40B4-BE49-F238E27FC236}">
                <a16:creationId xmlns:a16="http://schemas.microsoft.com/office/drawing/2014/main" id="{9BBD4C11-3F52-4187-BBEC-413E88E78547}"/>
              </a:ext>
            </a:extLst>
          </p:cNvPr>
          <p:cNvSpPr txBox="1"/>
          <p:nvPr/>
        </p:nvSpPr>
        <p:spPr>
          <a:xfrm>
            <a:off x="8133907" y="3152001"/>
            <a:ext cx="339089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التفات أثناء الصلاة هو:</a:t>
            </a:r>
          </a:p>
        </p:txBody>
      </p:sp>
      <p:sp>
        <p:nvSpPr>
          <p:cNvPr id="11" name="مستطيل 10">
            <a:extLst>
              <a:ext uri="{FF2B5EF4-FFF2-40B4-BE49-F238E27FC236}">
                <a16:creationId xmlns:a16="http://schemas.microsoft.com/office/drawing/2014/main" id="{55DFDDC1-9A62-4B7A-BA3B-C34156EBD5D8}"/>
              </a:ext>
            </a:extLst>
          </p:cNvPr>
          <p:cNvSpPr/>
          <p:nvPr/>
        </p:nvSpPr>
        <p:spPr>
          <a:xfrm>
            <a:off x="5240547" y="3013488"/>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1.واجب.</a:t>
            </a:r>
          </a:p>
        </p:txBody>
      </p:sp>
      <p:sp>
        <p:nvSpPr>
          <p:cNvPr id="13" name="مستطيل 12">
            <a:extLst>
              <a:ext uri="{FF2B5EF4-FFF2-40B4-BE49-F238E27FC236}">
                <a16:creationId xmlns:a16="http://schemas.microsoft.com/office/drawing/2014/main" id="{FE4B04FF-579D-4A27-91C8-4EF270C7E983}"/>
              </a:ext>
            </a:extLst>
          </p:cNvPr>
          <p:cNvSpPr/>
          <p:nvPr/>
        </p:nvSpPr>
        <p:spPr>
          <a:xfrm>
            <a:off x="3077794" y="3007408"/>
            <a:ext cx="1645920" cy="831023"/>
          </a:xfrm>
          <a:custGeom>
            <a:avLst/>
            <a:gdLst>
              <a:gd name="connsiteX0" fmla="*/ 0 w 1645920"/>
              <a:gd name="connsiteY0" fmla="*/ 0 h 831023"/>
              <a:gd name="connsiteX1" fmla="*/ 532181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080821 w 1645920"/>
              <a:gd name="connsiteY6" fmla="*/ 831023 h 831023"/>
              <a:gd name="connsiteX7" fmla="*/ 581558 w 1645920"/>
              <a:gd name="connsiteY7" fmla="*/ 831023 h 831023"/>
              <a:gd name="connsiteX8" fmla="*/ 0 w 1645920"/>
              <a:gd name="connsiteY8" fmla="*/ 831023 h 831023"/>
              <a:gd name="connsiteX9" fmla="*/ 0 w 1645920"/>
              <a:gd name="connsiteY9" fmla="*/ 42382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03374" y="-18299"/>
                  <a:pt x="392907" y="-14831"/>
                  <a:pt x="532181" y="0"/>
                </a:cubicBezTo>
                <a:cubicBezTo>
                  <a:pt x="671455" y="14831"/>
                  <a:pt x="824814" y="-6641"/>
                  <a:pt x="1047902" y="0"/>
                </a:cubicBezTo>
                <a:cubicBezTo>
                  <a:pt x="1270990" y="6641"/>
                  <a:pt x="1483950" y="15532"/>
                  <a:pt x="1645920" y="0"/>
                </a:cubicBezTo>
                <a:cubicBezTo>
                  <a:pt x="1648952" y="99706"/>
                  <a:pt x="1626199" y="205698"/>
                  <a:pt x="1645920" y="407201"/>
                </a:cubicBezTo>
                <a:cubicBezTo>
                  <a:pt x="1665641" y="608704"/>
                  <a:pt x="1663154" y="619492"/>
                  <a:pt x="1645920" y="831023"/>
                </a:cubicBezTo>
                <a:cubicBezTo>
                  <a:pt x="1399480" y="808690"/>
                  <a:pt x="1327322" y="856350"/>
                  <a:pt x="1080821" y="831023"/>
                </a:cubicBezTo>
                <a:cubicBezTo>
                  <a:pt x="834320" y="805696"/>
                  <a:pt x="815538" y="828035"/>
                  <a:pt x="581558" y="831023"/>
                </a:cubicBezTo>
                <a:cubicBezTo>
                  <a:pt x="347578" y="834011"/>
                  <a:pt x="168278" y="833227"/>
                  <a:pt x="0" y="831023"/>
                </a:cubicBezTo>
                <a:cubicBezTo>
                  <a:pt x="-15449" y="643508"/>
                  <a:pt x="-9203" y="559304"/>
                  <a:pt x="0" y="423822"/>
                </a:cubicBezTo>
                <a:cubicBezTo>
                  <a:pt x="9203" y="288340"/>
                  <a:pt x="-20345" y="147120"/>
                  <a:pt x="0" y="0"/>
                </a:cubicBezTo>
                <a:close/>
              </a:path>
              <a:path w="1645920" h="831023" stroke="0" extrusionOk="0">
                <a:moveTo>
                  <a:pt x="0" y="0"/>
                </a:moveTo>
                <a:cubicBezTo>
                  <a:pt x="255042" y="-8835"/>
                  <a:pt x="414974" y="-3373"/>
                  <a:pt x="581558" y="0"/>
                </a:cubicBezTo>
                <a:cubicBezTo>
                  <a:pt x="748142" y="3373"/>
                  <a:pt x="834999" y="-1376"/>
                  <a:pt x="1080821" y="0"/>
                </a:cubicBezTo>
                <a:cubicBezTo>
                  <a:pt x="1326643" y="1376"/>
                  <a:pt x="1375774" y="-6603"/>
                  <a:pt x="1645920" y="0"/>
                </a:cubicBezTo>
                <a:cubicBezTo>
                  <a:pt x="1656976" y="158217"/>
                  <a:pt x="1634239" y="329154"/>
                  <a:pt x="1645920" y="432132"/>
                </a:cubicBezTo>
                <a:cubicBezTo>
                  <a:pt x="1657601" y="535110"/>
                  <a:pt x="1636411" y="674167"/>
                  <a:pt x="1645920" y="831023"/>
                </a:cubicBezTo>
                <a:cubicBezTo>
                  <a:pt x="1477629" y="843045"/>
                  <a:pt x="1348003" y="846431"/>
                  <a:pt x="1113739" y="831023"/>
                </a:cubicBezTo>
                <a:cubicBezTo>
                  <a:pt x="879475" y="815615"/>
                  <a:pt x="709960" y="823482"/>
                  <a:pt x="581558" y="831023"/>
                </a:cubicBezTo>
                <a:cubicBezTo>
                  <a:pt x="453156" y="838564"/>
                  <a:pt x="289205" y="835212"/>
                  <a:pt x="0" y="831023"/>
                </a:cubicBezTo>
                <a:cubicBezTo>
                  <a:pt x="19339" y="723783"/>
                  <a:pt x="-15136" y="616664"/>
                  <a:pt x="0" y="440442"/>
                </a:cubicBezTo>
                <a:cubicBezTo>
                  <a:pt x="15136" y="264220"/>
                  <a:pt x="4519" y="154249"/>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2.سنة.</a:t>
            </a:r>
          </a:p>
        </p:txBody>
      </p:sp>
      <p:sp>
        <p:nvSpPr>
          <p:cNvPr id="15" name="مستطيل 14">
            <a:extLst>
              <a:ext uri="{FF2B5EF4-FFF2-40B4-BE49-F238E27FC236}">
                <a16:creationId xmlns:a16="http://schemas.microsoft.com/office/drawing/2014/main" id="{35218B16-5D77-4399-A177-FB84990F689E}"/>
              </a:ext>
            </a:extLst>
          </p:cNvPr>
          <p:cNvSpPr/>
          <p:nvPr/>
        </p:nvSpPr>
        <p:spPr>
          <a:xfrm>
            <a:off x="915041" y="3007408"/>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3.مكروه</a:t>
            </a:r>
          </a:p>
        </p:txBody>
      </p:sp>
      <p:sp>
        <p:nvSpPr>
          <p:cNvPr id="17" name="مربع نص 16">
            <a:extLst>
              <a:ext uri="{FF2B5EF4-FFF2-40B4-BE49-F238E27FC236}">
                <a16:creationId xmlns:a16="http://schemas.microsoft.com/office/drawing/2014/main" id="{20F4DE68-350B-4527-8AEB-12779BC40E22}"/>
              </a:ext>
            </a:extLst>
          </p:cNvPr>
          <p:cNvSpPr txBox="1"/>
          <p:nvPr/>
        </p:nvSpPr>
        <p:spPr>
          <a:xfrm>
            <a:off x="8023488" y="4515163"/>
            <a:ext cx="3063982"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رد المار للمصلي هو: </a:t>
            </a:r>
          </a:p>
        </p:txBody>
      </p:sp>
      <p:sp>
        <p:nvSpPr>
          <p:cNvPr id="25" name="مستطيل 24">
            <a:extLst>
              <a:ext uri="{FF2B5EF4-FFF2-40B4-BE49-F238E27FC236}">
                <a16:creationId xmlns:a16="http://schemas.microsoft.com/office/drawing/2014/main" id="{D395F525-34FB-4E30-9BF5-AA4EDFD011BC}"/>
              </a:ext>
            </a:extLst>
          </p:cNvPr>
          <p:cNvSpPr/>
          <p:nvPr/>
        </p:nvSpPr>
        <p:spPr>
          <a:xfrm>
            <a:off x="5273040" y="4376652"/>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1.واجب.</a:t>
            </a:r>
          </a:p>
        </p:txBody>
      </p:sp>
      <p:sp>
        <p:nvSpPr>
          <p:cNvPr id="27" name="مستطيل 26">
            <a:extLst>
              <a:ext uri="{FF2B5EF4-FFF2-40B4-BE49-F238E27FC236}">
                <a16:creationId xmlns:a16="http://schemas.microsoft.com/office/drawing/2014/main" id="{4C9ED596-0C88-4312-ACCC-7F0617D25930}"/>
              </a:ext>
            </a:extLst>
          </p:cNvPr>
          <p:cNvSpPr/>
          <p:nvPr/>
        </p:nvSpPr>
        <p:spPr>
          <a:xfrm>
            <a:off x="3077794" y="4339991"/>
            <a:ext cx="1645920" cy="831023"/>
          </a:xfrm>
          <a:custGeom>
            <a:avLst/>
            <a:gdLst>
              <a:gd name="connsiteX0" fmla="*/ 0 w 1645920"/>
              <a:gd name="connsiteY0" fmla="*/ 0 h 831023"/>
              <a:gd name="connsiteX1" fmla="*/ 532181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080821 w 1645920"/>
              <a:gd name="connsiteY6" fmla="*/ 831023 h 831023"/>
              <a:gd name="connsiteX7" fmla="*/ 581558 w 1645920"/>
              <a:gd name="connsiteY7" fmla="*/ 831023 h 831023"/>
              <a:gd name="connsiteX8" fmla="*/ 0 w 1645920"/>
              <a:gd name="connsiteY8" fmla="*/ 831023 h 831023"/>
              <a:gd name="connsiteX9" fmla="*/ 0 w 1645920"/>
              <a:gd name="connsiteY9" fmla="*/ 42382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03374" y="-18299"/>
                  <a:pt x="392907" y="-14831"/>
                  <a:pt x="532181" y="0"/>
                </a:cubicBezTo>
                <a:cubicBezTo>
                  <a:pt x="671455" y="14831"/>
                  <a:pt x="824814" y="-6641"/>
                  <a:pt x="1047902" y="0"/>
                </a:cubicBezTo>
                <a:cubicBezTo>
                  <a:pt x="1270990" y="6641"/>
                  <a:pt x="1483950" y="15532"/>
                  <a:pt x="1645920" y="0"/>
                </a:cubicBezTo>
                <a:cubicBezTo>
                  <a:pt x="1648952" y="99706"/>
                  <a:pt x="1626199" y="205698"/>
                  <a:pt x="1645920" y="407201"/>
                </a:cubicBezTo>
                <a:cubicBezTo>
                  <a:pt x="1665641" y="608704"/>
                  <a:pt x="1663154" y="619492"/>
                  <a:pt x="1645920" y="831023"/>
                </a:cubicBezTo>
                <a:cubicBezTo>
                  <a:pt x="1399480" y="808690"/>
                  <a:pt x="1327322" y="856350"/>
                  <a:pt x="1080821" y="831023"/>
                </a:cubicBezTo>
                <a:cubicBezTo>
                  <a:pt x="834320" y="805696"/>
                  <a:pt x="815538" y="828035"/>
                  <a:pt x="581558" y="831023"/>
                </a:cubicBezTo>
                <a:cubicBezTo>
                  <a:pt x="347578" y="834011"/>
                  <a:pt x="168278" y="833227"/>
                  <a:pt x="0" y="831023"/>
                </a:cubicBezTo>
                <a:cubicBezTo>
                  <a:pt x="-15449" y="643508"/>
                  <a:pt x="-9203" y="559304"/>
                  <a:pt x="0" y="423822"/>
                </a:cubicBezTo>
                <a:cubicBezTo>
                  <a:pt x="9203" y="288340"/>
                  <a:pt x="-20345" y="147120"/>
                  <a:pt x="0" y="0"/>
                </a:cubicBezTo>
                <a:close/>
              </a:path>
              <a:path w="1645920" h="831023" stroke="0" extrusionOk="0">
                <a:moveTo>
                  <a:pt x="0" y="0"/>
                </a:moveTo>
                <a:cubicBezTo>
                  <a:pt x="255042" y="-8835"/>
                  <a:pt x="414974" y="-3373"/>
                  <a:pt x="581558" y="0"/>
                </a:cubicBezTo>
                <a:cubicBezTo>
                  <a:pt x="748142" y="3373"/>
                  <a:pt x="834999" y="-1376"/>
                  <a:pt x="1080821" y="0"/>
                </a:cubicBezTo>
                <a:cubicBezTo>
                  <a:pt x="1326643" y="1376"/>
                  <a:pt x="1375774" y="-6603"/>
                  <a:pt x="1645920" y="0"/>
                </a:cubicBezTo>
                <a:cubicBezTo>
                  <a:pt x="1656976" y="158217"/>
                  <a:pt x="1634239" y="329154"/>
                  <a:pt x="1645920" y="432132"/>
                </a:cubicBezTo>
                <a:cubicBezTo>
                  <a:pt x="1657601" y="535110"/>
                  <a:pt x="1636411" y="674167"/>
                  <a:pt x="1645920" y="831023"/>
                </a:cubicBezTo>
                <a:cubicBezTo>
                  <a:pt x="1477629" y="843045"/>
                  <a:pt x="1348003" y="846431"/>
                  <a:pt x="1113739" y="831023"/>
                </a:cubicBezTo>
                <a:cubicBezTo>
                  <a:pt x="879475" y="815615"/>
                  <a:pt x="709960" y="823482"/>
                  <a:pt x="581558" y="831023"/>
                </a:cubicBezTo>
                <a:cubicBezTo>
                  <a:pt x="453156" y="838564"/>
                  <a:pt x="289205" y="835212"/>
                  <a:pt x="0" y="831023"/>
                </a:cubicBezTo>
                <a:cubicBezTo>
                  <a:pt x="19339" y="723783"/>
                  <a:pt x="-15136" y="616664"/>
                  <a:pt x="0" y="440442"/>
                </a:cubicBezTo>
                <a:cubicBezTo>
                  <a:pt x="15136" y="264220"/>
                  <a:pt x="4519" y="154249"/>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2.سنة.</a:t>
            </a:r>
          </a:p>
        </p:txBody>
      </p:sp>
      <p:sp>
        <p:nvSpPr>
          <p:cNvPr id="29" name="مستطيل 28">
            <a:extLst>
              <a:ext uri="{FF2B5EF4-FFF2-40B4-BE49-F238E27FC236}">
                <a16:creationId xmlns:a16="http://schemas.microsoft.com/office/drawing/2014/main" id="{B6F1EBDD-EFE3-4042-8730-CB27AAEBC69B}"/>
              </a:ext>
            </a:extLst>
          </p:cNvPr>
          <p:cNvSpPr/>
          <p:nvPr/>
        </p:nvSpPr>
        <p:spPr>
          <a:xfrm>
            <a:off x="990601" y="4376651"/>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3.مكروه</a:t>
            </a:r>
          </a:p>
        </p:txBody>
      </p:sp>
    </p:spTree>
    <p:extLst>
      <p:ext uri="{BB962C8B-B14F-4D97-AF65-F5344CB8AC3E}">
        <p14:creationId xmlns:p14="http://schemas.microsoft.com/office/powerpoint/2010/main" val="61270619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953F1343-C6BA-4D3F-A358-F6DB89F3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1672A3F6-EB20-43A4-8004-FDB28752F5E1}"/>
              </a:ext>
            </a:extLst>
          </p:cNvPr>
          <p:cNvSpPr txBox="1"/>
          <p:nvPr/>
        </p:nvSpPr>
        <p:spPr>
          <a:xfrm>
            <a:off x="4346213" y="1127500"/>
            <a:ext cx="6915964" cy="1015663"/>
          </a:xfrm>
          <a:prstGeom prst="rect">
            <a:avLst/>
          </a:prstGeom>
          <a:noFill/>
        </p:spPr>
        <p:txBody>
          <a:bodyPr wrap="square" rtlCol="1">
            <a:spAutoFit/>
          </a:bodyPr>
          <a:lstStyle/>
          <a:p>
            <a:r>
              <a:rPr lang="ar-SA" sz="3000" dirty="0">
                <a:cs typeface="PT Bold Heading" panose="02010400000000000000" pitchFamily="2" charset="-78"/>
              </a:rPr>
              <a:t>اختر الإجابة الصحيحة:</a:t>
            </a:r>
          </a:p>
          <a:p>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177599AB-B2A9-4769-89C8-C2F26831A15A}"/>
              </a:ext>
            </a:extLst>
          </p:cNvPr>
          <p:cNvSpPr txBox="1"/>
          <p:nvPr/>
        </p:nvSpPr>
        <p:spPr>
          <a:xfrm>
            <a:off x="8187397" y="2312312"/>
            <a:ext cx="333740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التسمية في الوضوء هو:</a:t>
            </a:r>
          </a:p>
        </p:txBody>
      </p:sp>
      <p:sp>
        <p:nvSpPr>
          <p:cNvPr id="9" name="مستطيل 8">
            <a:extLst>
              <a:ext uri="{FF2B5EF4-FFF2-40B4-BE49-F238E27FC236}">
                <a16:creationId xmlns:a16="http://schemas.microsoft.com/office/drawing/2014/main" id="{A752F4A4-B501-402E-979E-EE666212FAEC}"/>
              </a:ext>
            </a:extLst>
          </p:cNvPr>
          <p:cNvSpPr/>
          <p:nvPr/>
        </p:nvSpPr>
        <p:spPr>
          <a:xfrm>
            <a:off x="5611654" y="2143163"/>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1.واجب.</a:t>
            </a:r>
          </a:p>
        </p:txBody>
      </p:sp>
      <p:sp>
        <p:nvSpPr>
          <p:cNvPr id="11" name="مستطيل 10">
            <a:extLst>
              <a:ext uri="{FF2B5EF4-FFF2-40B4-BE49-F238E27FC236}">
                <a16:creationId xmlns:a16="http://schemas.microsoft.com/office/drawing/2014/main" id="{21FC21A5-0648-4246-ACF4-A7E24C971099}"/>
              </a:ext>
            </a:extLst>
          </p:cNvPr>
          <p:cNvSpPr/>
          <p:nvPr/>
        </p:nvSpPr>
        <p:spPr>
          <a:xfrm>
            <a:off x="3287457" y="2143163"/>
            <a:ext cx="1645920" cy="831023"/>
          </a:xfrm>
          <a:custGeom>
            <a:avLst/>
            <a:gdLst>
              <a:gd name="connsiteX0" fmla="*/ 0 w 1645920"/>
              <a:gd name="connsiteY0" fmla="*/ 0 h 831023"/>
              <a:gd name="connsiteX1" fmla="*/ 532181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080821 w 1645920"/>
              <a:gd name="connsiteY6" fmla="*/ 831023 h 831023"/>
              <a:gd name="connsiteX7" fmla="*/ 581558 w 1645920"/>
              <a:gd name="connsiteY7" fmla="*/ 831023 h 831023"/>
              <a:gd name="connsiteX8" fmla="*/ 0 w 1645920"/>
              <a:gd name="connsiteY8" fmla="*/ 831023 h 831023"/>
              <a:gd name="connsiteX9" fmla="*/ 0 w 1645920"/>
              <a:gd name="connsiteY9" fmla="*/ 42382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03374" y="-18299"/>
                  <a:pt x="392907" y="-14831"/>
                  <a:pt x="532181" y="0"/>
                </a:cubicBezTo>
                <a:cubicBezTo>
                  <a:pt x="671455" y="14831"/>
                  <a:pt x="824814" y="-6641"/>
                  <a:pt x="1047902" y="0"/>
                </a:cubicBezTo>
                <a:cubicBezTo>
                  <a:pt x="1270990" y="6641"/>
                  <a:pt x="1483950" y="15532"/>
                  <a:pt x="1645920" y="0"/>
                </a:cubicBezTo>
                <a:cubicBezTo>
                  <a:pt x="1648952" y="99706"/>
                  <a:pt x="1626199" y="205698"/>
                  <a:pt x="1645920" y="407201"/>
                </a:cubicBezTo>
                <a:cubicBezTo>
                  <a:pt x="1665641" y="608704"/>
                  <a:pt x="1663154" y="619492"/>
                  <a:pt x="1645920" y="831023"/>
                </a:cubicBezTo>
                <a:cubicBezTo>
                  <a:pt x="1399480" y="808690"/>
                  <a:pt x="1327322" y="856350"/>
                  <a:pt x="1080821" y="831023"/>
                </a:cubicBezTo>
                <a:cubicBezTo>
                  <a:pt x="834320" y="805696"/>
                  <a:pt x="815538" y="828035"/>
                  <a:pt x="581558" y="831023"/>
                </a:cubicBezTo>
                <a:cubicBezTo>
                  <a:pt x="347578" y="834011"/>
                  <a:pt x="168278" y="833227"/>
                  <a:pt x="0" y="831023"/>
                </a:cubicBezTo>
                <a:cubicBezTo>
                  <a:pt x="-15449" y="643508"/>
                  <a:pt x="-9203" y="559304"/>
                  <a:pt x="0" y="423822"/>
                </a:cubicBezTo>
                <a:cubicBezTo>
                  <a:pt x="9203" y="288340"/>
                  <a:pt x="-20345" y="147120"/>
                  <a:pt x="0" y="0"/>
                </a:cubicBezTo>
                <a:close/>
              </a:path>
              <a:path w="1645920" h="831023" stroke="0" extrusionOk="0">
                <a:moveTo>
                  <a:pt x="0" y="0"/>
                </a:moveTo>
                <a:cubicBezTo>
                  <a:pt x="255042" y="-8835"/>
                  <a:pt x="414974" y="-3373"/>
                  <a:pt x="581558" y="0"/>
                </a:cubicBezTo>
                <a:cubicBezTo>
                  <a:pt x="748142" y="3373"/>
                  <a:pt x="834999" y="-1376"/>
                  <a:pt x="1080821" y="0"/>
                </a:cubicBezTo>
                <a:cubicBezTo>
                  <a:pt x="1326643" y="1376"/>
                  <a:pt x="1375774" y="-6603"/>
                  <a:pt x="1645920" y="0"/>
                </a:cubicBezTo>
                <a:cubicBezTo>
                  <a:pt x="1656976" y="158217"/>
                  <a:pt x="1634239" y="329154"/>
                  <a:pt x="1645920" y="432132"/>
                </a:cubicBezTo>
                <a:cubicBezTo>
                  <a:pt x="1657601" y="535110"/>
                  <a:pt x="1636411" y="674167"/>
                  <a:pt x="1645920" y="831023"/>
                </a:cubicBezTo>
                <a:cubicBezTo>
                  <a:pt x="1477629" y="843045"/>
                  <a:pt x="1348003" y="846431"/>
                  <a:pt x="1113739" y="831023"/>
                </a:cubicBezTo>
                <a:cubicBezTo>
                  <a:pt x="879475" y="815615"/>
                  <a:pt x="709960" y="823482"/>
                  <a:pt x="581558" y="831023"/>
                </a:cubicBezTo>
                <a:cubicBezTo>
                  <a:pt x="453156" y="838564"/>
                  <a:pt x="289205" y="835212"/>
                  <a:pt x="0" y="831023"/>
                </a:cubicBezTo>
                <a:cubicBezTo>
                  <a:pt x="19339" y="723783"/>
                  <a:pt x="-15136" y="616664"/>
                  <a:pt x="0" y="440442"/>
                </a:cubicBezTo>
                <a:cubicBezTo>
                  <a:pt x="15136" y="264220"/>
                  <a:pt x="4519" y="154249"/>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2.سنة.</a:t>
            </a:r>
          </a:p>
        </p:txBody>
      </p:sp>
      <p:sp>
        <p:nvSpPr>
          <p:cNvPr id="13" name="مستطيل 12">
            <a:extLst>
              <a:ext uri="{FF2B5EF4-FFF2-40B4-BE49-F238E27FC236}">
                <a16:creationId xmlns:a16="http://schemas.microsoft.com/office/drawing/2014/main" id="{88276E3D-4A5D-4A4E-ACD4-D7E485EA8D73}"/>
              </a:ext>
            </a:extLst>
          </p:cNvPr>
          <p:cNvSpPr/>
          <p:nvPr/>
        </p:nvSpPr>
        <p:spPr>
          <a:xfrm>
            <a:off x="820244" y="2143163"/>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3.مباح.</a:t>
            </a:r>
          </a:p>
        </p:txBody>
      </p:sp>
      <p:sp>
        <p:nvSpPr>
          <p:cNvPr id="15" name="مربع نص 14">
            <a:extLst>
              <a:ext uri="{FF2B5EF4-FFF2-40B4-BE49-F238E27FC236}">
                <a16:creationId xmlns:a16="http://schemas.microsoft.com/office/drawing/2014/main" id="{88C08353-CA6C-430B-8405-2DCE9B6B819D}"/>
              </a:ext>
            </a:extLst>
          </p:cNvPr>
          <p:cNvSpPr txBox="1"/>
          <p:nvPr/>
        </p:nvSpPr>
        <p:spPr>
          <a:xfrm>
            <a:off x="7772744" y="3957915"/>
            <a:ext cx="4104167"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وتبطل الصلاة بمرور كلب أسود بهيم أي :</a:t>
            </a:r>
          </a:p>
        </p:txBody>
      </p:sp>
      <p:sp>
        <p:nvSpPr>
          <p:cNvPr id="17" name="مستطيل 16">
            <a:extLst>
              <a:ext uri="{FF2B5EF4-FFF2-40B4-BE49-F238E27FC236}">
                <a16:creationId xmlns:a16="http://schemas.microsoft.com/office/drawing/2014/main" id="{7873E687-BECC-4885-AC42-20B672704DAC}"/>
              </a:ext>
            </a:extLst>
          </p:cNvPr>
          <p:cNvSpPr/>
          <p:nvPr/>
        </p:nvSpPr>
        <p:spPr>
          <a:xfrm>
            <a:off x="5453341" y="3802521"/>
            <a:ext cx="2004314" cy="1285361"/>
          </a:xfrm>
          <a:custGeom>
            <a:avLst/>
            <a:gdLst>
              <a:gd name="connsiteX0" fmla="*/ 0 w 2004314"/>
              <a:gd name="connsiteY0" fmla="*/ 0 h 1285361"/>
              <a:gd name="connsiteX1" fmla="*/ 648062 w 2004314"/>
              <a:gd name="connsiteY1" fmla="*/ 0 h 1285361"/>
              <a:gd name="connsiteX2" fmla="*/ 1356252 w 2004314"/>
              <a:gd name="connsiteY2" fmla="*/ 0 h 1285361"/>
              <a:gd name="connsiteX3" fmla="*/ 2004314 w 2004314"/>
              <a:gd name="connsiteY3" fmla="*/ 0 h 1285361"/>
              <a:gd name="connsiteX4" fmla="*/ 2004314 w 2004314"/>
              <a:gd name="connsiteY4" fmla="*/ 616973 h 1285361"/>
              <a:gd name="connsiteX5" fmla="*/ 2004314 w 2004314"/>
              <a:gd name="connsiteY5" fmla="*/ 1285361 h 1285361"/>
              <a:gd name="connsiteX6" fmla="*/ 1336209 w 2004314"/>
              <a:gd name="connsiteY6" fmla="*/ 1285361 h 1285361"/>
              <a:gd name="connsiteX7" fmla="*/ 668105 w 2004314"/>
              <a:gd name="connsiteY7" fmla="*/ 1285361 h 1285361"/>
              <a:gd name="connsiteX8" fmla="*/ 0 w 2004314"/>
              <a:gd name="connsiteY8" fmla="*/ 1285361 h 1285361"/>
              <a:gd name="connsiteX9" fmla="*/ 0 w 2004314"/>
              <a:gd name="connsiteY9" fmla="*/ 642681 h 1285361"/>
              <a:gd name="connsiteX10" fmla="*/ 0 w 2004314"/>
              <a:gd name="connsiteY10" fmla="*/ 0 h 12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314" h="1285361" fill="none" extrusionOk="0">
                <a:moveTo>
                  <a:pt x="0" y="0"/>
                </a:moveTo>
                <a:cubicBezTo>
                  <a:pt x="318970" y="8431"/>
                  <a:pt x="349794" y="-10714"/>
                  <a:pt x="648062" y="0"/>
                </a:cubicBezTo>
                <a:cubicBezTo>
                  <a:pt x="946330" y="10714"/>
                  <a:pt x="1205060" y="17092"/>
                  <a:pt x="1356252" y="0"/>
                </a:cubicBezTo>
                <a:cubicBezTo>
                  <a:pt x="1507444" y="-17092"/>
                  <a:pt x="1769192" y="28529"/>
                  <a:pt x="2004314" y="0"/>
                </a:cubicBezTo>
                <a:cubicBezTo>
                  <a:pt x="2008737" y="264577"/>
                  <a:pt x="2022230" y="318032"/>
                  <a:pt x="2004314" y="616973"/>
                </a:cubicBezTo>
                <a:cubicBezTo>
                  <a:pt x="1986398" y="915914"/>
                  <a:pt x="2001414" y="1027000"/>
                  <a:pt x="2004314" y="1285361"/>
                </a:cubicBezTo>
                <a:cubicBezTo>
                  <a:pt x="1686508" y="1261739"/>
                  <a:pt x="1667182" y="1312943"/>
                  <a:pt x="1336209" y="1285361"/>
                </a:cubicBezTo>
                <a:cubicBezTo>
                  <a:pt x="1005236" y="1257779"/>
                  <a:pt x="999584" y="1291710"/>
                  <a:pt x="668105" y="1285361"/>
                </a:cubicBezTo>
                <a:cubicBezTo>
                  <a:pt x="336626" y="1279012"/>
                  <a:pt x="204918" y="1290714"/>
                  <a:pt x="0" y="1285361"/>
                </a:cubicBezTo>
                <a:cubicBezTo>
                  <a:pt x="-11565" y="981343"/>
                  <a:pt x="-8551" y="937955"/>
                  <a:pt x="0" y="642681"/>
                </a:cubicBezTo>
                <a:cubicBezTo>
                  <a:pt x="8551" y="347407"/>
                  <a:pt x="2537" y="237389"/>
                  <a:pt x="0" y="0"/>
                </a:cubicBezTo>
                <a:close/>
              </a:path>
              <a:path w="2004314" h="1285361" stroke="0" extrusionOk="0">
                <a:moveTo>
                  <a:pt x="0" y="0"/>
                </a:moveTo>
                <a:cubicBezTo>
                  <a:pt x="315624" y="22947"/>
                  <a:pt x="376990" y="20057"/>
                  <a:pt x="648062" y="0"/>
                </a:cubicBezTo>
                <a:cubicBezTo>
                  <a:pt x="919134" y="-20057"/>
                  <a:pt x="1066806" y="-23754"/>
                  <a:pt x="1276080" y="0"/>
                </a:cubicBezTo>
                <a:cubicBezTo>
                  <a:pt x="1485354" y="23754"/>
                  <a:pt x="1677565" y="-28136"/>
                  <a:pt x="2004314" y="0"/>
                </a:cubicBezTo>
                <a:cubicBezTo>
                  <a:pt x="2033360" y="144167"/>
                  <a:pt x="2035256" y="483732"/>
                  <a:pt x="2004314" y="629827"/>
                </a:cubicBezTo>
                <a:cubicBezTo>
                  <a:pt x="1973372" y="775922"/>
                  <a:pt x="2019366" y="1098982"/>
                  <a:pt x="2004314" y="1285361"/>
                </a:cubicBezTo>
                <a:cubicBezTo>
                  <a:pt x="1775113" y="1280204"/>
                  <a:pt x="1546411" y="1256058"/>
                  <a:pt x="1356252" y="1285361"/>
                </a:cubicBezTo>
                <a:cubicBezTo>
                  <a:pt x="1166093" y="1314664"/>
                  <a:pt x="887775" y="1313637"/>
                  <a:pt x="688148" y="1285361"/>
                </a:cubicBezTo>
                <a:cubicBezTo>
                  <a:pt x="488521" y="1257085"/>
                  <a:pt x="226103" y="1278607"/>
                  <a:pt x="0" y="1285361"/>
                </a:cubicBezTo>
                <a:cubicBezTo>
                  <a:pt x="-22846" y="1062597"/>
                  <a:pt x="30070" y="867220"/>
                  <a:pt x="0" y="681241"/>
                </a:cubicBezTo>
                <a:cubicBezTo>
                  <a:pt x="-30070" y="495262"/>
                  <a:pt x="-23555" y="172471"/>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  لا لون فيه سوى السواد</a:t>
            </a:r>
          </a:p>
        </p:txBody>
      </p:sp>
      <p:sp>
        <p:nvSpPr>
          <p:cNvPr id="19" name="مستطيل 18">
            <a:extLst>
              <a:ext uri="{FF2B5EF4-FFF2-40B4-BE49-F238E27FC236}">
                <a16:creationId xmlns:a16="http://schemas.microsoft.com/office/drawing/2014/main" id="{3DED839F-1983-4CE5-A06C-66E7352E6613}"/>
              </a:ext>
            </a:extLst>
          </p:cNvPr>
          <p:cNvSpPr/>
          <p:nvPr/>
        </p:nvSpPr>
        <p:spPr>
          <a:xfrm>
            <a:off x="2929063" y="3802521"/>
            <a:ext cx="2004314" cy="1285361"/>
          </a:xfrm>
          <a:custGeom>
            <a:avLst/>
            <a:gdLst>
              <a:gd name="connsiteX0" fmla="*/ 0 w 2004314"/>
              <a:gd name="connsiteY0" fmla="*/ 0 h 1285361"/>
              <a:gd name="connsiteX1" fmla="*/ 648062 w 2004314"/>
              <a:gd name="connsiteY1" fmla="*/ 0 h 1285361"/>
              <a:gd name="connsiteX2" fmla="*/ 1276080 w 2004314"/>
              <a:gd name="connsiteY2" fmla="*/ 0 h 1285361"/>
              <a:gd name="connsiteX3" fmla="*/ 2004314 w 2004314"/>
              <a:gd name="connsiteY3" fmla="*/ 0 h 1285361"/>
              <a:gd name="connsiteX4" fmla="*/ 2004314 w 2004314"/>
              <a:gd name="connsiteY4" fmla="*/ 629827 h 1285361"/>
              <a:gd name="connsiteX5" fmla="*/ 2004314 w 2004314"/>
              <a:gd name="connsiteY5" fmla="*/ 1285361 h 1285361"/>
              <a:gd name="connsiteX6" fmla="*/ 1316166 w 2004314"/>
              <a:gd name="connsiteY6" fmla="*/ 1285361 h 1285361"/>
              <a:gd name="connsiteX7" fmla="*/ 708191 w 2004314"/>
              <a:gd name="connsiteY7" fmla="*/ 1285361 h 1285361"/>
              <a:gd name="connsiteX8" fmla="*/ 0 w 2004314"/>
              <a:gd name="connsiteY8" fmla="*/ 1285361 h 1285361"/>
              <a:gd name="connsiteX9" fmla="*/ 0 w 2004314"/>
              <a:gd name="connsiteY9" fmla="*/ 655534 h 1285361"/>
              <a:gd name="connsiteX10" fmla="*/ 0 w 2004314"/>
              <a:gd name="connsiteY10" fmla="*/ 0 h 12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314" h="1285361" fill="none" extrusionOk="0">
                <a:moveTo>
                  <a:pt x="0" y="0"/>
                </a:moveTo>
                <a:cubicBezTo>
                  <a:pt x="186944" y="-29768"/>
                  <a:pt x="399517" y="-780"/>
                  <a:pt x="648062" y="0"/>
                </a:cubicBezTo>
                <a:cubicBezTo>
                  <a:pt x="896607" y="780"/>
                  <a:pt x="1076692" y="-28293"/>
                  <a:pt x="1276080" y="0"/>
                </a:cubicBezTo>
                <a:cubicBezTo>
                  <a:pt x="1475468" y="28293"/>
                  <a:pt x="1724866" y="13669"/>
                  <a:pt x="2004314" y="0"/>
                </a:cubicBezTo>
                <a:cubicBezTo>
                  <a:pt x="1988743" y="261295"/>
                  <a:pt x="1977632" y="416431"/>
                  <a:pt x="2004314" y="629827"/>
                </a:cubicBezTo>
                <a:cubicBezTo>
                  <a:pt x="2030996" y="843223"/>
                  <a:pt x="2033294" y="1101547"/>
                  <a:pt x="2004314" y="1285361"/>
                </a:cubicBezTo>
                <a:cubicBezTo>
                  <a:pt x="1755302" y="1277122"/>
                  <a:pt x="1605818" y="1269800"/>
                  <a:pt x="1316166" y="1285361"/>
                </a:cubicBezTo>
                <a:cubicBezTo>
                  <a:pt x="1026514" y="1300922"/>
                  <a:pt x="858238" y="1265868"/>
                  <a:pt x="708191" y="1285361"/>
                </a:cubicBezTo>
                <a:cubicBezTo>
                  <a:pt x="558144" y="1304854"/>
                  <a:pt x="205053" y="1279999"/>
                  <a:pt x="0" y="1285361"/>
                </a:cubicBezTo>
                <a:cubicBezTo>
                  <a:pt x="29814" y="1058423"/>
                  <a:pt x="25776" y="909881"/>
                  <a:pt x="0" y="655534"/>
                </a:cubicBezTo>
                <a:cubicBezTo>
                  <a:pt x="-25776" y="401187"/>
                  <a:pt x="-5975" y="169403"/>
                  <a:pt x="0" y="0"/>
                </a:cubicBezTo>
                <a:close/>
              </a:path>
              <a:path w="2004314" h="1285361" stroke="0" extrusionOk="0">
                <a:moveTo>
                  <a:pt x="0" y="0"/>
                </a:moveTo>
                <a:cubicBezTo>
                  <a:pt x="214327" y="3421"/>
                  <a:pt x="360259" y="-34644"/>
                  <a:pt x="708191" y="0"/>
                </a:cubicBezTo>
                <a:cubicBezTo>
                  <a:pt x="1056123" y="34644"/>
                  <a:pt x="1080896" y="-340"/>
                  <a:pt x="1316166" y="0"/>
                </a:cubicBezTo>
                <a:cubicBezTo>
                  <a:pt x="1551437" y="340"/>
                  <a:pt x="1774114" y="-11658"/>
                  <a:pt x="2004314" y="0"/>
                </a:cubicBezTo>
                <a:cubicBezTo>
                  <a:pt x="1970915" y="252099"/>
                  <a:pt x="2016613" y="479916"/>
                  <a:pt x="2004314" y="668388"/>
                </a:cubicBezTo>
                <a:cubicBezTo>
                  <a:pt x="1992015" y="856860"/>
                  <a:pt x="2013521" y="1030789"/>
                  <a:pt x="2004314" y="1285361"/>
                </a:cubicBezTo>
                <a:cubicBezTo>
                  <a:pt x="1841838" y="1306278"/>
                  <a:pt x="1554998" y="1299265"/>
                  <a:pt x="1356252" y="1285361"/>
                </a:cubicBezTo>
                <a:cubicBezTo>
                  <a:pt x="1157506" y="1271457"/>
                  <a:pt x="937508" y="1312409"/>
                  <a:pt x="708191" y="1285361"/>
                </a:cubicBezTo>
                <a:cubicBezTo>
                  <a:pt x="478874" y="1258313"/>
                  <a:pt x="170132" y="1257024"/>
                  <a:pt x="0" y="1285361"/>
                </a:cubicBezTo>
                <a:cubicBezTo>
                  <a:pt x="18242" y="1074448"/>
                  <a:pt x="-28304" y="900305"/>
                  <a:pt x="0" y="681241"/>
                </a:cubicBezTo>
                <a:cubicBezTo>
                  <a:pt x="28304" y="462177"/>
                  <a:pt x="20185" y="260404"/>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 ما يجتمع فيه لونين </a:t>
            </a:r>
          </a:p>
        </p:txBody>
      </p:sp>
      <p:sp>
        <p:nvSpPr>
          <p:cNvPr id="21" name="مستطيل 20">
            <a:extLst>
              <a:ext uri="{FF2B5EF4-FFF2-40B4-BE49-F238E27FC236}">
                <a16:creationId xmlns:a16="http://schemas.microsoft.com/office/drawing/2014/main" id="{847A2188-90AE-40F1-AC67-AA8149AA6C20}"/>
              </a:ext>
            </a:extLst>
          </p:cNvPr>
          <p:cNvSpPr/>
          <p:nvPr/>
        </p:nvSpPr>
        <p:spPr>
          <a:xfrm>
            <a:off x="462375" y="3823067"/>
            <a:ext cx="2004314" cy="1285361"/>
          </a:xfrm>
          <a:custGeom>
            <a:avLst/>
            <a:gdLst>
              <a:gd name="connsiteX0" fmla="*/ 0 w 2004314"/>
              <a:gd name="connsiteY0" fmla="*/ 0 h 1285361"/>
              <a:gd name="connsiteX1" fmla="*/ 668105 w 2004314"/>
              <a:gd name="connsiteY1" fmla="*/ 0 h 1285361"/>
              <a:gd name="connsiteX2" fmla="*/ 1276080 w 2004314"/>
              <a:gd name="connsiteY2" fmla="*/ 0 h 1285361"/>
              <a:gd name="connsiteX3" fmla="*/ 2004314 w 2004314"/>
              <a:gd name="connsiteY3" fmla="*/ 0 h 1285361"/>
              <a:gd name="connsiteX4" fmla="*/ 2004314 w 2004314"/>
              <a:gd name="connsiteY4" fmla="*/ 629827 h 1285361"/>
              <a:gd name="connsiteX5" fmla="*/ 2004314 w 2004314"/>
              <a:gd name="connsiteY5" fmla="*/ 1285361 h 1285361"/>
              <a:gd name="connsiteX6" fmla="*/ 1356252 w 2004314"/>
              <a:gd name="connsiteY6" fmla="*/ 1285361 h 1285361"/>
              <a:gd name="connsiteX7" fmla="*/ 688148 w 2004314"/>
              <a:gd name="connsiteY7" fmla="*/ 1285361 h 1285361"/>
              <a:gd name="connsiteX8" fmla="*/ 0 w 2004314"/>
              <a:gd name="connsiteY8" fmla="*/ 1285361 h 1285361"/>
              <a:gd name="connsiteX9" fmla="*/ 0 w 2004314"/>
              <a:gd name="connsiteY9" fmla="*/ 616973 h 1285361"/>
              <a:gd name="connsiteX10" fmla="*/ 0 w 2004314"/>
              <a:gd name="connsiteY10" fmla="*/ 0 h 12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314" h="1285361" fill="none" extrusionOk="0">
                <a:moveTo>
                  <a:pt x="0" y="0"/>
                </a:moveTo>
                <a:cubicBezTo>
                  <a:pt x="143585" y="-769"/>
                  <a:pt x="473968" y="-4817"/>
                  <a:pt x="668105" y="0"/>
                </a:cubicBezTo>
                <a:cubicBezTo>
                  <a:pt x="862242" y="4817"/>
                  <a:pt x="1072317" y="18685"/>
                  <a:pt x="1276080" y="0"/>
                </a:cubicBezTo>
                <a:cubicBezTo>
                  <a:pt x="1479844" y="-18685"/>
                  <a:pt x="1641076" y="-2173"/>
                  <a:pt x="2004314" y="0"/>
                </a:cubicBezTo>
                <a:cubicBezTo>
                  <a:pt x="1977072" y="193365"/>
                  <a:pt x="2025202" y="338494"/>
                  <a:pt x="2004314" y="629827"/>
                </a:cubicBezTo>
                <a:cubicBezTo>
                  <a:pt x="1983426" y="921160"/>
                  <a:pt x="2028540" y="1084548"/>
                  <a:pt x="2004314" y="1285361"/>
                </a:cubicBezTo>
                <a:cubicBezTo>
                  <a:pt x="1742764" y="1315872"/>
                  <a:pt x="1645249" y="1263701"/>
                  <a:pt x="1356252" y="1285361"/>
                </a:cubicBezTo>
                <a:cubicBezTo>
                  <a:pt x="1067255" y="1307021"/>
                  <a:pt x="936699" y="1263809"/>
                  <a:pt x="688148" y="1285361"/>
                </a:cubicBezTo>
                <a:cubicBezTo>
                  <a:pt x="439597" y="1306913"/>
                  <a:pt x="319546" y="1300642"/>
                  <a:pt x="0" y="1285361"/>
                </a:cubicBezTo>
                <a:cubicBezTo>
                  <a:pt x="-18986" y="975390"/>
                  <a:pt x="16144" y="825729"/>
                  <a:pt x="0" y="616973"/>
                </a:cubicBezTo>
                <a:cubicBezTo>
                  <a:pt x="-16144" y="408217"/>
                  <a:pt x="22704" y="170753"/>
                  <a:pt x="0" y="0"/>
                </a:cubicBezTo>
                <a:close/>
              </a:path>
              <a:path w="2004314" h="1285361" stroke="0" extrusionOk="0">
                <a:moveTo>
                  <a:pt x="0" y="0"/>
                </a:moveTo>
                <a:cubicBezTo>
                  <a:pt x="140537" y="21334"/>
                  <a:pt x="362332" y="-4174"/>
                  <a:pt x="607975" y="0"/>
                </a:cubicBezTo>
                <a:cubicBezTo>
                  <a:pt x="853618" y="4174"/>
                  <a:pt x="973835" y="16841"/>
                  <a:pt x="1316166" y="0"/>
                </a:cubicBezTo>
                <a:cubicBezTo>
                  <a:pt x="1658497" y="-16841"/>
                  <a:pt x="1667307" y="-20537"/>
                  <a:pt x="2004314" y="0"/>
                </a:cubicBezTo>
                <a:cubicBezTo>
                  <a:pt x="1993178" y="245689"/>
                  <a:pt x="1999157" y="452204"/>
                  <a:pt x="2004314" y="642681"/>
                </a:cubicBezTo>
                <a:cubicBezTo>
                  <a:pt x="2009471" y="833158"/>
                  <a:pt x="1994877" y="1070956"/>
                  <a:pt x="2004314" y="1285361"/>
                </a:cubicBezTo>
                <a:cubicBezTo>
                  <a:pt x="1844814" y="1311037"/>
                  <a:pt x="1557643" y="1297654"/>
                  <a:pt x="1356252" y="1285361"/>
                </a:cubicBezTo>
                <a:cubicBezTo>
                  <a:pt x="1154861" y="1273068"/>
                  <a:pt x="923726" y="1283607"/>
                  <a:pt x="688148" y="1285361"/>
                </a:cubicBezTo>
                <a:cubicBezTo>
                  <a:pt x="452570" y="1287115"/>
                  <a:pt x="153217" y="1256766"/>
                  <a:pt x="0" y="1285361"/>
                </a:cubicBezTo>
                <a:cubicBezTo>
                  <a:pt x="-27635" y="1135402"/>
                  <a:pt x="-22163" y="929526"/>
                  <a:pt x="0" y="655534"/>
                </a:cubicBezTo>
                <a:cubicBezTo>
                  <a:pt x="22163" y="381542"/>
                  <a:pt x="19923" y="216134"/>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3.جميع </a:t>
            </a:r>
            <a:r>
              <a:rPr lang="ar-SA" sz="3000" dirty="0" err="1">
                <a:solidFill>
                  <a:schemeClr val="tx1"/>
                </a:solidFill>
                <a:latin typeface="Sakkal Majalla" panose="02000000000000000000" pitchFamily="2" charset="-78"/>
                <a:cs typeface="Sakkal Majalla" panose="02000000000000000000" pitchFamily="2" charset="-78"/>
              </a:rPr>
              <a:t>ماسبق</a:t>
            </a:r>
            <a:r>
              <a:rPr lang="ar-SA" sz="3000" dirty="0">
                <a:solidFill>
                  <a:schemeClr val="tx1"/>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277285588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411AC65B-2DD2-422C-B521-4C6BF973E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hlinkClick r:id="rId3" action="ppaction://hlinksldjump"/>
            <a:extLst>
              <a:ext uri="{FF2B5EF4-FFF2-40B4-BE49-F238E27FC236}">
                <a16:creationId xmlns:a16="http://schemas.microsoft.com/office/drawing/2014/main" id="{A60059F5-46C8-4ABF-A5C7-8658EFD4814D}"/>
              </a:ext>
            </a:extLst>
          </p:cNvPr>
          <p:cNvSpPr/>
          <p:nvPr/>
        </p:nvSpPr>
        <p:spPr>
          <a:xfrm>
            <a:off x="9566055" y="904998"/>
            <a:ext cx="1958748" cy="1316631"/>
          </a:xfrm>
          <a:custGeom>
            <a:avLst/>
            <a:gdLst>
              <a:gd name="connsiteX0" fmla="*/ 0 w 1958748"/>
              <a:gd name="connsiteY0" fmla="*/ 0 h 1316631"/>
              <a:gd name="connsiteX1" fmla="*/ 1958748 w 1958748"/>
              <a:gd name="connsiteY1" fmla="*/ 0 h 1316631"/>
              <a:gd name="connsiteX2" fmla="*/ 1958748 w 1958748"/>
              <a:gd name="connsiteY2" fmla="*/ 1316631 h 1316631"/>
              <a:gd name="connsiteX3" fmla="*/ 0 w 1958748"/>
              <a:gd name="connsiteY3" fmla="*/ 1316631 h 1316631"/>
              <a:gd name="connsiteX4" fmla="*/ 0 w 1958748"/>
              <a:gd name="connsiteY4" fmla="*/ 0 h 131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1316631" fill="none" extrusionOk="0">
                <a:moveTo>
                  <a:pt x="0" y="0"/>
                </a:moveTo>
                <a:cubicBezTo>
                  <a:pt x="887970" y="92772"/>
                  <a:pt x="1421580" y="-159028"/>
                  <a:pt x="1958748" y="0"/>
                </a:cubicBezTo>
                <a:cubicBezTo>
                  <a:pt x="2012268" y="480568"/>
                  <a:pt x="1854922" y="749258"/>
                  <a:pt x="1958748" y="1316631"/>
                </a:cubicBezTo>
                <a:cubicBezTo>
                  <a:pt x="982808" y="1447071"/>
                  <a:pt x="827028" y="1247038"/>
                  <a:pt x="0" y="1316631"/>
                </a:cubicBezTo>
                <a:cubicBezTo>
                  <a:pt x="100232" y="1165853"/>
                  <a:pt x="-53324" y="452941"/>
                  <a:pt x="0" y="0"/>
                </a:cubicBezTo>
                <a:close/>
              </a:path>
              <a:path w="1958748" h="1316631" stroke="0" extrusionOk="0">
                <a:moveTo>
                  <a:pt x="0" y="0"/>
                </a:moveTo>
                <a:cubicBezTo>
                  <a:pt x="395772" y="-38391"/>
                  <a:pt x="1590523" y="-2710"/>
                  <a:pt x="1958748" y="0"/>
                </a:cubicBezTo>
                <a:cubicBezTo>
                  <a:pt x="1953952" y="413854"/>
                  <a:pt x="1841613" y="1011630"/>
                  <a:pt x="1958748" y="1316631"/>
                </a:cubicBezTo>
                <a:cubicBezTo>
                  <a:pt x="1218656" y="1271158"/>
                  <a:pt x="369503" y="1285399"/>
                  <a:pt x="0" y="1316631"/>
                </a:cubicBezTo>
                <a:cubicBezTo>
                  <a:pt x="-53267" y="797789"/>
                  <a:pt x="-115841" y="515927"/>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b="1" dirty="0">
                <a:latin typeface="Sakkal Majalla" panose="02000000000000000000" pitchFamily="2" charset="-78"/>
                <a:cs typeface="Sakkal Majalla" panose="02000000000000000000" pitchFamily="2" charset="-78"/>
              </a:rPr>
              <a:t>السؤال الثاني</a:t>
            </a:r>
          </a:p>
        </p:txBody>
      </p:sp>
      <p:sp>
        <p:nvSpPr>
          <p:cNvPr id="7" name="مربع نص 6">
            <a:extLst>
              <a:ext uri="{FF2B5EF4-FFF2-40B4-BE49-F238E27FC236}">
                <a16:creationId xmlns:a16="http://schemas.microsoft.com/office/drawing/2014/main" id="{2A3C5661-BBBE-4B5B-8DB3-A4D1EC588DA4}"/>
              </a:ext>
            </a:extLst>
          </p:cNvPr>
          <p:cNvSpPr txBox="1"/>
          <p:nvPr/>
        </p:nvSpPr>
        <p:spPr>
          <a:xfrm>
            <a:off x="2320465" y="1286314"/>
            <a:ext cx="6915964" cy="1015663"/>
          </a:xfrm>
          <a:prstGeom prst="rect">
            <a:avLst/>
          </a:prstGeom>
          <a:noFill/>
        </p:spPr>
        <p:txBody>
          <a:bodyPr wrap="square" rtlCol="1">
            <a:spAutoFit/>
          </a:bodyPr>
          <a:lstStyle/>
          <a:p>
            <a:r>
              <a:rPr lang="ar-SA" sz="3000" dirty="0">
                <a:cs typeface="PT Bold Heading" panose="02010400000000000000" pitchFamily="2" charset="-78"/>
              </a:rPr>
              <a:t>ضع علامة صح أو خطأ أمام العبارة التالية:</a:t>
            </a:r>
          </a:p>
          <a:p>
            <a:endParaRPr lang="ar-SA" sz="3000" dirty="0">
              <a:cs typeface="PT Bold Heading" panose="02010400000000000000" pitchFamily="2" charset="-78"/>
            </a:endParaRPr>
          </a:p>
        </p:txBody>
      </p:sp>
      <p:sp>
        <p:nvSpPr>
          <p:cNvPr id="9" name="مربع نص 8">
            <a:extLst>
              <a:ext uri="{FF2B5EF4-FFF2-40B4-BE49-F238E27FC236}">
                <a16:creationId xmlns:a16="http://schemas.microsoft.com/office/drawing/2014/main" id="{4CB422F6-8F6B-4C97-8E9A-BB8A3C6CD6BE}"/>
              </a:ext>
            </a:extLst>
          </p:cNvPr>
          <p:cNvSpPr txBox="1"/>
          <p:nvPr/>
        </p:nvSpPr>
        <p:spPr>
          <a:xfrm>
            <a:off x="7737231" y="3025652"/>
            <a:ext cx="3281135"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المرور بين المصلي وسترته ولو بعيدة مباح</a:t>
            </a:r>
          </a:p>
        </p:txBody>
      </p:sp>
      <p:sp>
        <p:nvSpPr>
          <p:cNvPr id="11" name="مربع نص 10">
            <a:extLst>
              <a:ext uri="{FF2B5EF4-FFF2-40B4-BE49-F238E27FC236}">
                <a16:creationId xmlns:a16="http://schemas.microsoft.com/office/drawing/2014/main" id="{43F6A6F3-F41F-40D5-AB9F-AC9C7BF07C42}"/>
              </a:ext>
            </a:extLst>
          </p:cNvPr>
          <p:cNvSpPr txBox="1"/>
          <p:nvPr/>
        </p:nvSpPr>
        <p:spPr>
          <a:xfrm>
            <a:off x="7413674" y="4302989"/>
            <a:ext cx="3604692"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وللمصلي دفع العدو من سيل وسبع، أو سقوط جدار ونحوه</a:t>
            </a:r>
          </a:p>
        </p:txBody>
      </p:sp>
      <p:sp>
        <p:nvSpPr>
          <p:cNvPr id="15" name="قوس متوسط مزدوج 14">
            <a:extLst>
              <a:ext uri="{FF2B5EF4-FFF2-40B4-BE49-F238E27FC236}">
                <a16:creationId xmlns:a16="http://schemas.microsoft.com/office/drawing/2014/main" id="{9079A321-4082-44E8-AF68-6ABF14229B0B}"/>
              </a:ext>
            </a:extLst>
          </p:cNvPr>
          <p:cNvSpPr/>
          <p:nvPr/>
        </p:nvSpPr>
        <p:spPr>
          <a:xfrm>
            <a:off x="3263438" y="4302989"/>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7" name="قوس متوسط مزدوج 16">
            <a:extLst>
              <a:ext uri="{FF2B5EF4-FFF2-40B4-BE49-F238E27FC236}">
                <a16:creationId xmlns:a16="http://schemas.microsoft.com/office/drawing/2014/main" id="{4EEFB525-3EDC-4788-9796-35A324AC7616}"/>
              </a:ext>
            </a:extLst>
          </p:cNvPr>
          <p:cNvSpPr/>
          <p:nvPr/>
        </p:nvSpPr>
        <p:spPr>
          <a:xfrm>
            <a:off x="3348112" y="3212089"/>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9" name="مستطيل 18">
            <a:extLst>
              <a:ext uri="{FF2B5EF4-FFF2-40B4-BE49-F238E27FC236}">
                <a16:creationId xmlns:a16="http://schemas.microsoft.com/office/drawing/2014/main" id="{72FF1EEA-D1E0-4361-849D-E1FC95A8CA3F}"/>
              </a:ext>
            </a:extLst>
          </p:cNvPr>
          <p:cNvSpPr/>
          <p:nvPr/>
        </p:nvSpPr>
        <p:spPr>
          <a:xfrm>
            <a:off x="3457059" y="3274718"/>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خطأ</a:t>
            </a:r>
          </a:p>
        </p:txBody>
      </p:sp>
      <p:sp>
        <p:nvSpPr>
          <p:cNvPr id="21" name="مستطيل 20">
            <a:extLst>
              <a:ext uri="{FF2B5EF4-FFF2-40B4-BE49-F238E27FC236}">
                <a16:creationId xmlns:a16="http://schemas.microsoft.com/office/drawing/2014/main" id="{B80DC198-39B3-4855-AC2C-A410E74A4439}"/>
              </a:ext>
            </a:extLst>
          </p:cNvPr>
          <p:cNvSpPr/>
          <p:nvPr/>
        </p:nvSpPr>
        <p:spPr>
          <a:xfrm>
            <a:off x="3348112" y="4445342"/>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صح</a:t>
            </a:r>
          </a:p>
        </p:txBody>
      </p:sp>
    </p:spTree>
    <p:extLst>
      <p:ext uri="{BB962C8B-B14F-4D97-AF65-F5344CB8AC3E}">
        <p14:creationId xmlns:p14="http://schemas.microsoft.com/office/powerpoint/2010/main" val="344733065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C58A9AE7-83BF-4248-B1D2-2BBA49421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C98C05AC-27C6-4479-876C-C91B8883C42C}"/>
              </a:ext>
            </a:extLst>
          </p:cNvPr>
          <p:cNvSpPr txBox="1"/>
          <p:nvPr/>
        </p:nvSpPr>
        <p:spPr>
          <a:xfrm>
            <a:off x="4102402" y="1234624"/>
            <a:ext cx="6915964" cy="1015663"/>
          </a:xfrm>
          <a:prstGeom prst="rect">
            <a:avLst/>
          </a:prstGeom>
          <a:noFill/>
        </p:spPr>
        <p:txBody>
          <a:bodyPr wrap="square" rtlCol="1">
            <a:spAutoFit/>
          </a:bodyPr>
          <a:lstStyle/>
          <a:p>
            <a:r>
              <a:rPr lang="ar-SA" sz="3000" dirty="0">
                <a:cs typeface="PT Bold Heading" panose="02010400000000000000" pitchFamily="2" charset="-78"/>
              </a:rPr>
              <a:t>ضع علامة صح أو خطأ أمام العبارة التالية:</a:t>
            </a:r>
          </a:p>
          <a:p>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E26658D7-6B38-473C-894B-F4C8BCF228B3}"/>
              </a:ext>
            </a:extLst>
          </p:cNvPr>
          <p:cNvSpPr txBox="1"/>
          <p:nvPr/>
        </p:nvSpPr>
        <p:spPr>
          <a:xfrm>
            <a:off x="5697415" y="3235637"/>
            <a:ext cx="5320951" cy="1015663"/>
          </a:xfrm>
          <a:prstGeom prst="rect">
            <a:avLst/>
          </a:prstGeom>
          <a:noFill/>
        </p:spPr>
        <p:txBody>
          <a:bodyPr wrap="square" rtlCol="1">
            <a:spAutoFit/>
          </a:bodyPr>
          <a:lstStyle/>
          <a:p>
            <a:r>
              <a:rPr lang="ar-SA" sz="3000" dirty="0"/>
              <a:t> </a:t>
            </a:r>
            <a:r>
              <a:rPr lang="ar-SA" sz="3000" dirty="0">
                <a:latin typeface="Sakkal Majalla" panose="02000000000000000000" pitchFamily="2" charset="-78"/>
                <a:cs typeface="Sakkal Majalla" panose="02000000000000000000" pitchFamily="2" charset="-78"/>
              </a:rPr>
              <a:t>وللمصلي قتل حية وعقرب وقمل وبراغيث ونحوها... </a:t>
            </a:r>
          </a:p>
        </p:txBody>
      </p:sp>
      <p:sp>
        <p:nvSpPr>
          <p:cNvPr id="9" name="مربع نص 8">
            <a:extLst>
              <a:ext uri="{FF2B5EF4-FFF2-40B4-BE49-F238E27FC236}">
                <a16:creationId xmlns:a16="http://schemas.microsoft.com/office/drawing/2014/main" id="{2BBE0EE7-D7E7-4FF6-9D10-19D3D8F3A521}"/>
              </a:ext>
            </a:extLst>
          </p:cNvPr>
          <p:cNvSpPr txBox="1"/>
          <p:nvPr/>
        </p:nvSpPr>
        <p:spPr>
          <a:xfrm>
            <a:off x="6096000" y="4302989"/>
            <a:ext cx="492236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 ليس للمصلي لبس الثوب و لف العمامة</a:t>
            </a:r>
          </a:p>
        </p:txBody>
      </p:sp>
      <p:sp>
        <p:nvSpPr>
          <p:cNvPr id="11" name="مستطيل 10">
            <a:extLst>
              <a:ext uri="{FF2B5EF4-FFF2-40B4-BE49-F238E27FC236}">
                <a16:creationId xmlns:a16="http://schemas.microsoft.com/office/drawing/2014/main" id="{13E46448-10E3-4724-A4EA-26562F1E9670}"/>
              </a:ext>
            </a:extLst>
          </p:cNvPr>
          <p:cNvSpPr/>
          <p:nvPr/>
        </p:nvSpPr>
        <p:spPr>
          <a:xfrm>
            <a:off x="3432518" y="3283265"/>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صح</a:t>
            </a:r>
          </a:p>
        </p:txBody>
      </p:sp>
      <p:sp>
        <p:nvSpPr>
          <p:cNvPr id="13" name="مستطيل 12">
            <a:extLst>
              <a:ext uri="{FF2B5EF4-FFF2-40B4-BE49-F238E27FC236}">
                <a16:creationId xmlns:a16="http://schemas.microsoft.com/office/drawing/2014/main" id="{DF04798A-951D-498B-B060-FBD0FB6A1485}"/>
              </a:ext>
            </a:extLst>
          </p:cNvPr>
          <p:cNvSpPr/>
          <p:nvPr/>
        </p:nvSpPr>
        <p:spPr>
          <a:xfrm>
            <a:off x="3516924" y="4374165"/>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خطأ</a:t>
            </a:r>
          </a:p>
        </p:txBody>
      </p:sp>
      <p:sp>
        <p:nvSpPr>
          <p:cNvPr id="15" name="قوس متوسط مزدوج 14">
            <a:extLst>
              <a:ext uri="{FF2B5EF4-FFF2-40B4-BE49-F238E27FC236}">
                <a16:creationId xmlns:a16="http://schemas.microsoft.com/office/drawing/2014/main" id="{A4B1CCE1-FB25-471D-9360-1B6A8A349E60}"/>
              </a:ext>
            </a:extLst>
          </p:cNvPr>
          <p:cNvSpPr/>
          <p:nvPr/>
        </p:nvSpPr>
        <p:spPr>
          <a:xfrm>
            <a:off x="3348112" y="3212089"/>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7" name="قوس متوسط مزدوج 16">
            <a:extLst>
              <a:ext uri="{FF2B5EF4-FFF2-40B4-BE49-F238E27FC236}">
                <a16:creationId xmlns:a16="http://schemas.microsoft.com/office/drawing/2014/main" id="{BF8FBB92-D61C-4D62-A354-B0A778E89988}"/>
              </a:ext>
            </a:extLst>
          </p:cNvPr>
          <p:cNvSpPr/>
          <p:nvPr/>
        </p:nvSpPr>
        <p:spPr>
          <a:xfrm>
            <a:off x="3348112" y="4231812"/>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26371767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29432AF-0DFE-496A-9774-A35D46C32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ربع نص 4">
            <a:extLst>
              <a:ext uri="{FF2B5EF4-FFF2-40B4-BE49-F238E27FC236}">
                <a16:creationId xmlns:a16="http://schemas.microsoft.com/office/drawing/2014/main" id="{0CD2DB01-789F-4F55-A6F9-5B8B64587462}"/>
              </a:ext>
            </a:extLst>
          </p:cNvPr>
          <p:cNvSpPr txBox="1"/>
          <p:nvPr/>
        </p:nvSpPr>
        <p:spPr>
          <a:xfrm>
            <a:off x="354419" y="5403617"/>
            <a:ext cx="4685667" cy="523220"/>
          </a:xfrm>
          <a:prstGeom prst="rect">
            <a:avLst/>
          </a:prstGeom>
          <a:noFill/>
        </p:spPr>
        <p:txBody>
          <a:bodyPr wrap="square" rtlCol="1">
            <a:spAutoFit/>
          </a:bodyPr>
          <a:lstStyle/>
          <a:p>
            <a:r>
              <a:rPr lang="ar-SA" sz="2800" b="1" dirty="0">
                <a:latin typeface="Sakkal Majalla" panose="02000000000000000000" pitchFamily="2" charset="-78"/>
                <a:cs typeface="Sakkal Majalla" panose="02000000000000000000" pitchFamily="2" charset="-78"/>
              </a:rPr>
              <a:t>-فصل في أركان الصلاة و واجباتها وسننها-</a:t>
            </a:r>
          </a:p>
        </p:txBody>
      </p:sp>
    </p:spTree>
    <p:extLst>
      <p:ext uri="{BB962C8B-B14F-4D97-AF65-F5344CB8AC3E}">
        <p14:creationId xmlns:p14="http://schemas.microsoft.com/office/powerpoint/2010/main" val="350855570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28C152AC-3C57-4977-ADDA-BE8B99D8E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86650769-68DE-4E8C-88A5-6A0F96B9E479}"/>
              </a:ext>
            </a:extLst>
          </p:cNvPr>
          <p:cNvSpPr/>
          <p:nvPr/>
        </p:nvSpPr>
        <p:spPr>
          <a:xfrm>
            <a:off x="7612911" y="600402"/>
            <a:ext cx="2321441" cy="829340"/>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الركن</a:t>
            </a:r>
            <a:r>
              <a:rPr lang="en-US" sz="3000" dirty="0">
                <a:cs typeface="PT Bold Heading" panose="02010400000000000000" pitchFamily="2" charset="-78"/>
              </a:rPr>
              <a:t>[</a:t>
            </a:r>
            <a:r>
              <a:rPr lang="ar-SA" sz="3000" dirty="0"/>
              <a:t> </a:t>
            </a:r>
          </a:p>
        </p:txBody>
      </p:sp>
      <p:sp>
        <p:nvSpPr>
          <p:cNvPr id="7" name="مربع نص 6">
            <a:extLst>
              <a:ext uri="{FF2B5EF4-FFF2-40B4-BE49-F238E27FC236}">
                <a16:creationId xmlns:a16="http://schemas.microsoft.com/office/drawing/2014/main" id="{5714127B-FD23-4135-9B6F-C6159985BBB2}"/>
              </a:ext>
            </a:extLst>
          </p:cNvPr>
          <p:cNvSpPr txBox="1"/>
          <p:nvPr/>
        </p:nvSpPr>
        <p:spPr>
          <a:xfrm>
            <a:off x="2611508" y="2147203"/>
            <a:ext cx="6673782" cy="1015663"/>
          </a:xfrm>
          <a:custGeom>
            <a:avLst/>
            <a:gdLst>
              <a:gd name="connsiteX0" fmla="*/ 0 w 6673782"/>
              <a:gd name="connsiteY0" fmla="*/ 0 h 1015663"/>
              <a:gd name="connsiteX1" fmla="*/ 622886 w 6673782"/>
              <a:gd name="connsiteY1" fmla="*/ 0 h 1015663"/>
              <a:gd name="connsiteX2" fmla="*/ 1112297 w 6673782"/>
              <a:gd name="connsiteY2" fmla="*/ 0 h 1015663"/>
              <a:gd name="connsiteX3" fmla="*/ 1468232 w 6673782"/>
              <a:gd name="connsiteY3" fmla="*/ 0 h 1015663"/>
              <a:gd name="connsiteX4" fmla="*/ 2091118 w 6673782"/>
              <a:gd name="connsiteY4" fmla="*/ 0 h 1015663"/>
              <a:gd name="connsiteX5" fmla="*/ 2780742 w 6673782"/>
              <a:gd name="connsiteY5" fmla="*/ 0 h 1015663"/>
              <a:gd name="connsiteX6" fmla="*/ 3203415 w 6673782"/>
              <a:gd name="connsiteY6" fmla="*/ 0 h 1015663"/>
              <a:gd name="connsiteX7" fmla="*/ 3826302 w 6673782"/>
              <a:gd name="connsiteY7" fmla="*/ 0 h 1015663"/>
              <a:gd name="connsiteX8" fmla="*/ 4515926 w 6673782"/>
              <a:gd name="connsiteY8" fmla="*/ 0 h 1015663"/>
              <a:gd name="connsiteX9" fmla="*/ 5205550 w 6673782"/>
              <a:gd name="connsiteY9" fmla="*/ 0 h 1015663"/>
              <a:gd name="connsiteX10" fmla="*/ 5761698 w 6673782"/>
              <a:gd name="connsiteY10" fmla="*/ 0 h 1015663"/>
              <a:gd name="connsiteX11" fmla="*/ 6184371 w 6673782"/>
              <a:gd name="connsiteY11" fmla="*/ 0 h 1015663"/>
              <a:gd name="connsiteX12" fmla="*/ 6673782 w 6673782"/>
              <a:gd name="connsiteY12" fmla="*/ 0 h 1015663"/>
              <a:gd name="connsiteX13" fmla="*/ 6673782 w 6673782"/>
              <a:gd name="connsiteY13" fmla="*/ 517988 h 1015663"/>
              <a:gd name="connsiteX14" fmla="*/ 6673782 w 6673782"/>
              <a:gd name="connsiteY14" fmla="*/ 1015663 h 1015663"/>
              <a:gd name="connsiteX15" fmla="*/ 6117634 w 6673782"/>
              <a:gd name="connsiteY15" fmla="*/ 1015663 h 1015663"/>
              <a:gd name="connsiteX16" fmla="*/ 5761698 w 6673782"/>
              <a:gd name="connsiteY16" fmla="*/ 1015663 h 1015663"/>
              <a:gd name="connsiteX17" fmla="*/ 5339026 w 6673782"/>
              <a:gd name="connsiteY17" fmla="*/ 1015663 h 1015663"/>
              <a:gd name="connsiteX18" fmla="*/ 4782877 w 6673782"/>
              <a:gd name="connsiteY18" fmla="*/ 1015663 h 1015663"/>
              <a:gd name="connsiteX19" fmla="*/ 4159991 w 6673782"/>
              <a:gd name="connsiteY19" fmla="*/ 1015663 h 1015663"/>
              <a:gd name="connsiteX20" fmla="*/ 3603842 w 6673782"/>
              <a:gd name="connsiteY20" fmla="*/ 1015663 h 1015663"/>
              <a:gd name="connsiteX21" fmla="*/ 2914218 w 6673782"/>
              <a:gd name="connsiteY21" fmla="*/ 1015663 h 1015663"/>
              <a:gd name="connsiteX22" fmla="*/ 2291332 w 6673782"/>
              <a:gd name="connsiteY22" fmla="*/ 1015663 h 1015663"/>
              <a:gd name="connsiteX23" fmla="*/ 1868659 w 6673782"/>
              <a:gd name="connsiteY23" fmla="*/ 1015663 h 1015663"/>
              <a:gd name="connsiteX24" fmla="*/ 1512724 w 6673782"/>
              <a:gd name="connsiteY24" fmla="*/ 1015663 h 1015663"/>
              <a:gd name="connsiteX25" fmla="*/ 889838 w 6673782"/>
              <a:gd name="connsiteY25" fmla="*/ 1015663 h 1015663"/>
              <a:gd name="connsiteX26" fmla="*/ 0 w 6673782"/>
              <a:gd name="connsiteY26" fmla="*/ 1015663 h 1015663"/>
              <a:gd name="connsiteX27" fmla="*/ 0 w 6673782"/>
              <a:gd name="connsiteY27" fmla="*/ 528145 h 1015663"/>
              <a:gd name="connsiteX28" fmla="*/ 0 w 6673782"/>
              <a:gd name="connsiteY2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3782" h="1015663" extrusionOk="0">
                <a:moveTo>
                  <a:pt x="0" y="0"/>
                </a:moveTo>
                <a:cubicBezTo>
                  <a:pt x="251521" y="-73717"/>
                  <a:pt x="439347" y="54004"/>
                  <a:pt x="622886" y="0"/>
                </a:cubicBezTo>
                <a:cubicBezTo>
                  <a:pt x="806425" y="-54004"/>
                  <a:pt x="879268" y="48872"/>
                  <a:pt x="1112297" y="0"/>
                </a:cubicBezTo>
                <a:cubicBezTo>
                  <a:pt x="1345326" y="-48872"/>
                  <a:pt x="1387061" y="12372"/>
                  <a:pt x="1468232" y="0"/>
                </a:cubicBezTo>
                <a:cubicBezTo>
                  <a:pt x="1549403" y="-12372"/>
                  <a:pt x="1921673" y="57351"/>
                  <a:pt x="2091118" y="0"/>
                </a:cubicBezTo>
                <a:cubicBezTo>
                  <a:pt x="2260563" y="-57351"/>
                  <a:pt x="2618675" y="46897"/>
                  <a:pt x="2780742" y="0"/>
                </a:cubicBezTo>
                <a:cubicBezTo>
                  <a:pt x="2942809" y="-46897"/>
                  <a:pt x="3055935" y="36625"/>
                  <a:pt x="3203415" y="0"/>
                </a:cubicBezTo>
                <a:cubicBezTo>
                  <a:pt x="3350895" y="-36625"/>
                  <a:pt x="3521878" y="44816"/>
                  <a:pt x="3826302" y="0"/>
                </a:cubicBezTo>
                <a:cubicBezTo>
                  <a:pt x="4130726" y="-44816"/>
                  <a:pt x="4322199" y="50829"/>
                  <a:pt x="4515926" y="0"/>
                </a:cubicBezTo>
                <a:cubicBezTo>
                  <a:pt x="4709653" y="-50829"/>
                  <a:pt x="4878626" y="33239"/>
                  <a:pt x="5205550" y="0"/>
                </a:cubicBezTo>
                <a:cubicBezTo>
                  <a:pt x="5532474" y="-33239"/>
                  <a:pt x="5579838" y="46923"/>
                  <a:pt x="5761698" y="0"/>
                </a:cubicBezTo>
                <a:cubicBezTo>
                  <a:pt x="5943558" y="-46923"/>
                  <a:pt x="6097621" y="26117"/>
                  <a:pt x="6184371" y="0"/>
                </a:cubicBezTo>
                <a:cubicBezTo>
                  <a:pt x="6271121" y="-26117"/>
                  <a:pt x="6552743" y="12405"/>
                  <a:pt x="6673782" y="0"/>
                </a:cubicBezTo>
                <a:cubicBezTo>
                  <a:pt x="6680185" y="250823"/>
                  <a:pt x="6668185" y="377589"/>
                  <a:pt x="6673782" y="517988"/>
                </a:cubicBezTo>
                <a:cubicBezTo>
                  <a:pt x="6679379" y="658387"/>
                  <a:pt x="6663518" y="909023"/>
                  <a:pt x="6673782" y="1015663"/>
                </a:cubicBezTo>
                <a:cubicBezTo>
                  <a:pt x="6410991" y="1039930"/>
                  <a:pt x="6285484" y="998130"/>
                  <a:pt x="6117634" y="1015663"/>
                </a:cubicBezTo>
                <a:cubicBezTo>
                  <a:pt x="5949784" y="1033196"/>
                  <a:pt x="5869092" y="977250"/>
                  <a:pt x="5761698" y="1015663"/>
                </a:cubicBezTo>
                <a:cubicBezTo>
                  <a:pt x="5654304" y="1054076"/>
                  <a:pt x="5443006" y="992895"/>
                  <a:pt x="5339026" y="1015663"/>
                </a:cubicBezTo>
                <a:cubicBezTo>
                  <a:pt x="5235046" y="1038431"/>
                  <a:pt x="4938243" y="981149"/>
                  <a:pt x="4782877" y="1015663"/>
                </a:cubicBezTo>
                <a:cubicBezTo>
                  <a:pt x="4627511" y="1050177"/>
                  <a:pt x="4368188" y="974842"/>
                  <a:pt x="4159991" y="1015663"/>
                </a:cubicBezTo>
                <a:cubicBezTo>
                  <a:pt x="3951794" y="1056484"/>
                  <a:pt x="3823364" y="951330"/>
                  <a:pt x="3603842" y="1015663"/>
                </a:cubicBezTo>
                <a:cubicBezTo>
                  <a:pt x="3384320" y="1079996"/>
                  <a:pt x="3176375" y="956551"/>
                  <a:pt x="2914218" y="1015663"/>
                </a:cubicBezTo>
                <a:cubicBezTo>
                  <a:pt x="2652061" y="1074775"/>
                  <a:pt x="2455383" y="1009934"/>
                  <a:pt x="2291332" y="1015663"/>
                </a:cubicBezTo>
                <a:cubicBezTo>
                  <a:pt x="2127281" y="1021392"/>
                  <a:pt x="2024660" y="1009127"/>
                  <a:pt x="1868659" y="1015663"/>
                </a:cubicBezTo>
                <a:cubicBezTo>
                  <a:pt x="1712658" y="1022199"/>
                  <a:pt x="1656415" y="989040"/>
                  <a:pt x="1512724" y="1015663"/>
                </a:cubicBezTo>
                <a:cubicBezTo>
                  <a:pt x="1369034" y="1042286"/>
                  <a:pt x="1139646" y="948015"/>
                  <a:pt x="889838" y="1015663"/>
                </a:cubicBezTo>
                <a:cubicBezTo>
                  <a:pt x="640030" y="1083311"/>
                  <a:pt x="269481" y="941920"/>
                  <a:pt x="0" y="1015663"/>
                </a:cubicBezTo>
                <a:cubicBezTo>
                  <a:pt x="-31847" y="805529"/>
                  <a:pt x="42308" y="761234"/>
                  <a:pt x="0" y="528145"/>
                </a:cubicBezTo>
                <a:cubicBezTo>
                  <a:pt x="-42308" y="295056"/>
                  <a:pt x="33399" y="158550"/>
                  <a:pt x="0" y="0"/>
                </a:cubicBezTo>
                <a:close/>
              </a:path>
            </a:pathLst>
          </a:custGeom>
          <a:noFill/>
          <a:ln>
            <a:noFill/>
            <a:extLst>
              <a:ext uri="{C807C97D-BFC1-408E-A445-0C87EB9F89A2}">
                <ask:lineSketchStyleProps xmlns:ask="http://schemas.microsoft.com/office/drawing/2018/sketchyshapes" sd="3254035748">
                  <a:prstGeom prst="rect">
                    <a:avLst/>
                  </a:prstGeom>
                  <ask:type>
                    <ask:lineSketchScribble/>
                  </ask:type>
                </ask:lineSketchStyleProps>
              </a:ext>
            </a:extLst>
          </a:ln>
        </p:spPr>
        <p:txBody>
          <a:bodyPr wrap="square" rtlCol="1">
            <a:spAutoFit/>
          </a:bodyPr>
          <a:lstStyle/>
          <a:p>
            <a:r>
              <a:rPr lang="ar-SA" sz="3000" dirty="0">
                <a:latin typeface="Sakkal Majalla" panose="02000000000000000000" pitchFamily="2" charset="-78"/>
                <a:cs typeface="Sakkal Majalla" panose="02000000000000000000" pitchFamily="2" charset="-78"/>
              </a:rPr>
              <a:t>أركانها : أي أركان الصلاة أربعة عشر، </a:t>
            </a:r>
          </a:p>
          <a:p>
            <a:pPr marL="285750" indent="-28575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جمع ركن، وهو جانب الشيء الأقوى،</a:t>
            </a:r>
          </a:p>
        </p:txBody>
      </p:sp>
      <p:sp>
        <p:nvSpPr>
          <p:cNvPr id="2" name="مستطيل 1">
            <a:extLst>
              <a:ext uri="{FF2B5EF4-FFF2-40B4-BE49-F238E27FC236}">
                <a16:creationId xmlns:a16="http://schemas.microsoft.com/office/drawing/2014/main" id="{50323A6C-CB27-4065-8EE6-D2C6FD94EDCC}"/>
              </a:ext>
            </a:extLst>
          </p:cNvPr>
          <p:cNvSpPr/>
          <p:nvPr/>
        </p:nvSpPr>
        <p:spPr>
          <a:xfrm>
            <a:off x="7793665" y="472810"/>
            <a:ext cx="2321441" cy="956931"/>
          </a:xfrm>
          <a:prstGeom prst="rect">
            <a:avLst/>
          </a:prstGeom>
          <a:noFill/>
          <a:ln w="12700">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3000" dirty="0"/>
              <a:t> </a:t>
            </a:r>
          </a:p>
        </p:txBody>
      </p:sp>
      <p:sp>
        <p:nvSpPr>
          <p:cNvPr id="4" name="مستطيل 3">
            <a:extLst>
              <a:ext uri="{FF2B5EF4-FFF2-40B4-BE49-F238E27FC236}">
                <a16:creationId xmlns:a16="http://schemas.microsoft.com/office/drawing/2014/main" id="{8530D72A-A518-4563-9778-B1F64B3C90D1}"/>
              </a:ext>
            </a:extLst>
          </p:cNvPr>
          <p:cNvSpPr/>
          <p:nvPr/>
        </p:nvSpPr>
        <p:spPr>
          <a:xfrm>
            <a:off x="9794029" y="2147203"/>
            <a:ext cx="1532849" cy="786211"/>
          </a:xfrm>
          <a:prstGeom prst="rect">
            <a:avLst/>
          </a:prstGeom>
          <a:solidFill>
            <a:srgbClr val="87A4D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لغة</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a:t>
            </a:r>
          </a:p>
        </p:txBody>
      </p:sp>
      <p:sp>
        <p:nvSpPr>
          <p:cNvPr id="9" name="مستطيل 8">
            <a:extLst>
              <a:ext uri="{FF2B5EF4-FFF2-40B4-BE49-F238E27FC236}">
                <a16:creationId xmlns:a16="http://schemas.microsoft.com/office/drawing/2014/main" id="{464995EF-71E0-4C89-8A34-93AB9AC0E33B}"/>
              </a:ext>
            </a:extLst>
          </p:cNvPr>
          <p:cNvSpPr/>
          <p:nvPr/>
        </p:nvSpPr>
        <p:spPr>
          <a:xfrm>
            <a:off x="9709079" y="3559462"/>
            <a:ext cx="1617799" cy="829339"/>
          </a:xfrm>
          <a:prstGeom prst="rect">
            <a:avLst/>
          </a:prstGeom>
          <a:solidFill>
            <a:srgbClr val="87A4D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اصطلاحًا</a:t>
            </a:r>
            <a:r>
              <a:rPr lang="en-US" sz="3000" dirty="0">
                <a:latin typeface="Sakkal Majalla" panose="02000000000000000000" pitchFamily="2" charset="-78"/>
                <a:cs typeface="Sakkal Majalla" panose="02000000000000000000" pitchFamily="2" charset="-78"/>
              </a:rPr>
              <a:t>[</a:t>
            </a:r>
            <a:r>
              <a:rPr lang="ar-SA" sz="3000" dirty="0">
                <a:latin typeface="Sakkal Majalla" panose="02000000000000000000" pitchFamily="2" charset="-78"/>
                <a:cs typeface="Sakkal Majalla" panose="02000000000000000000" pitchFamily="2" charset="-78"/>
              </a:rPr>
              <a:t>:</a:t>
            </a:r>
          </a:p>
        </p:txBody>
      </p:sp>
      <p:sp>
        <p:nvSpPr>
          <p:cNvPr id="10" name="مستطيل 9">
            <a:extLst>
              <a:ext uri="{FF2B5EF4-FFF2-40B4-BE49-F238E27FC236}">
                <a16:creationId xmlns:a16="http://schemas.microsoft.com/office/drawing/2014/main" id="{27CDD16A-FB72-4B72-9D57-4E82802605CA}"/>
              </a:ext>
            </a:extLst>
          </p:cNvPr>
          <p:cNvSpPr/>
          <p:nvPr/>
        </p:nvSpPr>
        <p:spPr>
          <a:xfrm>
            <a:off x="726041" y="3658139"/>
            <a:ext cx="2743200" cy="9220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dirty="0"/>
          </a:p>
        </p:txBody>
      </p:sp>
      <p:sp>
        <p:nvSpPr>
          <p:cNvPr id="12" name="مربع نص 11">
            <a:extLst>
              <a:ext uri="{FF2B5EF4-FFF2-40B4-BE49-F238E27FC236}">
                <a16:creationId xmlns:a16="http://schemas.microsoft.com/office/drawing/2014/main" id="{4F3A0221-2783-4EEA-A364-0E9C41D72B10}"/>
              </a:ext>
            </a:extLst>
          </p:cNvPr>
          <p:cNvSpPr txBox="1"/>
          <p:nvPr/>
        </p:nvSpPr>
        <p:spPr>
          <a:xfrm>
            <a:off x="2759109" y="3382688"/>
            <a:ext cx="6673782" cy="1182888"/>
          </a:xfrm>
          <a:custGeom>
            <a:avLst/>
            <a:gdLst>
              <a:gd name="connsiteX0" fmla="*/ 0 w 6673782"/>
              <a:gd name="connsiteY0" fmla="*/ 0 h 1182888"/>
              <a:gd name="connsiteX1" fmla="*/ 622886 w 6673782"/>
              <a:gd name="connsiteY1" fmla="*/ 0 h 1182888"/>
              <a:gd name="connsiteX2" fmla="*/ 1112297 w 6673782"/>
              <a:gd name="connsiteY2" fmla="*/ 0 h 1182888"/>
              <a:gd name="connsiteX3" fmla="*/ 1468232 w 6673782"/>
              <a:gd name="connsiteY3" fmla="*/ 0 h 1182888"/>
              <a:gd name="connsiteX4" fmla="*/ 2091118 w 6673782"/>
              <a:gd name="connsiteY4" fmla="*/ 0 h 1182888"/>
              <a:gd name="connsiteX5" fmla="*/ 2780742 w 6673782"/>
              <a:gd name="connsiteY5" fmla="*/ 0 h 1182888"/>
              <a:gd name="connsiteX6" fmla="*/ 3203415 w 6673782"/>
              <a:gd name="connsiteY6" fmla="*/ 0 h 1182888"/>
              <a:gd name="connsiteX7" fmla="*/ 3826302 w 6673782"/>
              <a:gd name="connsiteY7" fmla="*/ 0 h 1182888"/>
              <a:gd name="connsiteX8" fmla="*/ 4515926 w 6673782"/>
              <a:gd name="connsiteY8" fmla="*/ 0 h 1182888"/>
              <a:gd name="connsiteX9" fmla="*/ 5205550 w 6673782"/>
              <a:gd name="connsiteY9" fmla="*/ 0 h 1182888"/>
              <a:gd name="connsiteX10" fmla="*/ 5761698 w 6673782"/>
              <a:gd name="connsiteY10" fmla="*/ 0 h 1182888"/>
              <a:gd name="connsiteX11" fmla="*/ 6184371 w 6673782"/>
              <a:gd name="connsiteY11" fmla="*/ 0 h 1182888"/>
              <a:gd name="connsiteX12" fmla="*/ 6673782 w 6673782"/>
              <a:gd name="connsiteY12" fmla="*/ 0 h 1182888"/>
              <a:gd name="connsiteX13" fmla="*/ 6673782 w 6673782"/>
              <a:gd name="connsiteY13" fmla="*/ 603273 h 1182888"/>
              <a:gd name="connsiteX14" fmla="*/ 6673782 w 6673782"/>
              <a:gd name="connsiteY14" fmla="*/ 1182888 h 1182888"/>
              <a:gd name="connsiteX15" fmla="*/ 6117634 w 6673782"/>
              <a:gd name="connsiteY15" fmla="*/ 1182888 h 1182888"/>
              <a:gd name="connsiteX16" fmla="*/ 5761698 w 6673782"/>
              <a:gd name="connsiteY16" fmla="*/ 1182888 h 1182888"/>
              <a:gd name="connsiteX17" fmla="*/ 5339026 w 6673782"/>
              <a:gd name="connsiteY17" fmla="*/ 1182888 h 1182888"/>
              <a:gd name="connsiteX18" fmla="*/ 4782877 w 6673782"/>
              <a:gd name="connsiteY18" fmla="*/ 1182888 h 1182888"/>
              <a:gd name="connsiteX19" fmla="*/ 4159991 w 6673782"/>
              <a:gd name="connsiteY19" fmla="*/ 1182888 h 1182888"/>
              <a:gd name="connsiteX20" fmla="*/ 3603842 w 6673782"/>
              <a:gd name="connsiteY20" fmla="*/ 1182888 h 1182888"/>
              <a:gd name="connsiteX21" fmla="*/ 2914218 w 6673782"/>
              <a:gd name="connsiteY21" fmla="*/ 1182888 h 1182888"/>
              <a:gd name="connsiteX22" fmla="*/ 2291332 w 6673782"/>
              <a:gd name="connsiteY22" fmla="*/ 1182888 h 1182888"/>
              <a:gd name="connsiteX23" fmla="*/ 1868659 w 6673782"/>
              <a:gd name="connsiteY23" fmla="*/ 1182888 h 1182888"/>
              <a:gd name="connsiteX24" fmla="*/ 1512724 w 6673782"/>
              <a:gd name="connsiteY24" fmla="*/ 1182888 h 1182888"/>
              <a:gd name="connsiteX25" fmla="*/ 889838 w 6673782"/>
              <a:gd name="connsiteY25" fmla="*/ 1182888 h 1182888"/>
              <a:gd name="connsiteX26" fmla="*/ 0 w 6673782"/>
              <a:gd name="connsiteY26" fmla="*/ 1182888 h 1182888"/>
              <a:gd name="connsiteX27" fmla="*/ 0 w 6673782"/>
              <a:gd name="connsiteY27" fmla="*/ 615102 h 1182888"/>
              <a:gd name="connsiteX28" fmla="*/ 0 w 6673782"/>
              <a:gd name="connsiteY28" fmla="*/ 0 h 118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3782" h="1182888" extrusionOk="0">
                <a:moveTo>
                  <a:pt x="0" y="0"/>
                </a:moveTo>
                <a:cubicBezTo>
                  <a:pt x="251521" y="-73717"/>
                  <a:pt x="439347" y="54004"/>
                  <a:pt x="622886" y="0"/>
                </a:cubicBezTo>
                <a:cubicBezTo>
                  <a:pt x="806425" y="-54004"/>
                  <a:pt x="879268" y="48872"/>
                  <a:pt x="1112297" y="0"/>
                </a:cubicBezTo>
                <a:cubicBezTo>
                  <a:pt x="1345326" y="-48872"/>
                  <a:pt x="1387061" y="12372"/>
                  <a:pt x="1468232" y="0"/>
                </a:cubicBezTo>
                <a:cubicBezTo>
                  <a:pt x="1549403" y="-12372"/>
                  <a:pt x="1921673" y="57351"/>
                  <a:pt x="2091118" y="0"/>
                </a:cubicBezTo>
                <a:cubicBezTo>
                  <a:pt x="2260563" y="-57351"/>
                  <a:pt x="2618675" y="46897"/>
                  <a:pt x="2780742" y="0"/>
                </a:cubicBezTo>
                <a:cubicBezTo>
                  <a:pt x="2942809" y="-46897"/>
                  <a:pt x="3055935" y="36625"/>
                  <a:pt x="3203415" y="0"/>
                </a:cubicBezTo>
                <a:cubicBezTo>
                  <a:pt x="3350895" y="-36625"/>
                  <a:pt x="3521878" y="44816"/>
                  <a:pt x="3826302" y="0"/>
                </a:cubicBezTo>
                <a:cubicBezTo>
                  <a:pt x="4130726" y="-44816"/>
                  <a:pt x="4322199" y="50829"/>
                  <a:pt x="4515926" y="0"/>
                </a:cubicBezTo>
                <a:cubicBezTo>
                  <a:pt x="4709653" y="-50829"/>
                  <a:pt x="4878626" y="33239"/>
                  <a:pt x="5205550" y="0"/>
                </a:cubicBezTo>
                <a:cubicBezTo>
                  <a:pt x="5532474" y="-33239"/>
                  <a:pt x="5579838" y="46923"/>
                  <a:pt x="5761698" y="0"/>
                </a:cubicBezTo>
                <a:cubicBezTo>
                  <a:pt x="5943558" y="-46923"/>
                  <a:pt x="6097621" y="26117"/>
                  <a:pt x="6184371" y="0"/>
                </a:cubicBezTo>
                <a:cubicBezTo>
                  <a:pt x="6271121" y="-26117"/>
                  <a:pt x="6552743" y="12405"/>
                  <a:pt x="6673782" y="0"/>
                </a:cubicBezTo>
                <a:cubicBezTo>
                  <a:pt x="6685106" y="262752"/>
                  <a:pt x="6659292" y="415055"/>
                  <a:pt x="6673782" y="603273"/>
                </a:cubicBezTo>
                <a:cubicBezTo>
                  <a:pt x="6688272" y="791491"/>
                  <a:pt x="6617944" y="977994"/>
                  <a:pt x="6673782" y="1182888"/>
                </a:cubicBezTo>
                <a:cubicBezTo>
                  <a:pt x="6410991" y="1207155"/>
                  <a:pt x="6285484" y="1165355"/>
                  <a:pt x="6117634" y="1182888"/>
                </a:cubicBezTo>
                <a:cubicBezTo>
                  <a:pt x="5949784" y="1200421"/>
                  <a:pt x="5869092" y="1144475"/>
                  <a:pt x="5761698" y="1182888"/>
                </a:cubicBezTo>
                <a:cubicBezTo>
                  <a:pt x="5654304" y="1221301"/>
                  <a:pt x="5443006" y="1160120"/>
                  <a:pt x="5339026" y="1182888"/>
                </a:cubicBezTo>
                <a:cubicBezTo>
                  <a:pt x="5235046" y="1205656"/>
                  <a:pt x="4938243" y="1148374"/>
                  <a:pt x="4782877" y="1182888"/>
                </a:cubicBezTo>
                <a:cubicBezTo>
                  <a:pt x="4627511" y="1217402"/>
                  <a:pt x="4368188" y="1142067"/>
                  <a:pt x="4159991" y="1182888"/>
                </a:cubicBezTo>
                <a:cubicBezTo>
                  <a:pt x="3951794" y="1223709"/>
                  <a:pt x="3823364" y="1118555"/>
                  <a:pt x="3603842" y="1182888"/>
                </a:cubicBezTo>
                <a:cubicBezTo>
                  <a:pt x="3384320" y="1247221"/>
                  <a:pt x="3176375" y="1123776"/>
                  <a:pt x="2914218" y="1182888"/>
                </a:cubicBezTo>
                <a:cubicBezTo>
                  <a:pt x="2652061" y="1242000"/>
                  <a:pt x="2455383" y="1177159"/>
                  <a:pt x="2291332" y="1182888"/>
                </a:cubicBezTo>
                <a:cubicBezTo>
                  <a:pt x="2127281" y="1188617"/>
                  <a:pt x="2024660" y="1176352"/>
                  <a:pt x="1868659" y="1182888"/>
                </a:cubicBezTo>
                <a:cubicBezTo>
                  <a:pt x="1712658" y="1189424"/>
                  <a:pt x="1656415" y="1156265"/>
                  <a:pt x="1512724" y="1182888"/>
                </a:cubicBezTo>
                <a:cubicBezTo>
                  <a:pt x="1369034" y="1209511"/>
                  <a:pt x="1139646" y="1115240"/>
                  <a:pt x="889838" y="1182888"/>
                </a:cubicBezTo>
                <a:cubicBezTo>
                  <a:pt x="640030" y="1250536"/>
                  <a:pt x="269481" y="1109145"/>
                  <a:pt x="0" y="1182888"/>
                </a:cubicBezTo>
                <a:cubicBezTo>
                  <a:pt x="-19892" y="1035444"/>
                  <a:pt x="19838" y="739077"/>
                  <a:pt x="0" y="615102"/>
                </a:cubicBezTo>
                <a:cubicBezTo>
                  <a:pt x="-19838" y="491127"/>
                  <a:pt x="27120" y="168867"/>
                  <a:pt x="0" y="0"/>
                </a:cubicBezTo>
                <a:close/>
              </a:path>
            </a:pathLst>
          </a:custGeom>
          <a:noFill/>
          <a:ln>
            <a:noFill/>
            <a:extLst>
              <a:ext uri="{C807C97D-BFC1-408E-A445-0C87EB9F89A2}">
                <ask:lineSketchStyleProps xmlns:ask="http://schemas.microsoft.com/office/drawing/2018/sketchyshapes" sd="3254035748">
                  <a:prstGeom prst="rect">
                    <a:avLst/>
                  </a:prstGeom>
                  <ask:type>
                    <ask:lineSketchScribble/>
                  </ask:type>
                </ask:lineSketchStyleProps>
              </a:ext>
            </a:extLst>
          </a:ln>
        </p:spPr>
        <p:txBody>
          <a:bodyPr wrap="square" rtlCol="1">
            <a:spAutoFit/>
          </a:bodyPr>
          <a:lstStyle/>
          <a:p>
            <a:pPr algn="r" rtl="1">
              <a:lnSpc>
                <a:spcPct val="107000"/>
              </a:lnSpc>
              <a:spcAft>
                <a:spcPts val="800"/>
              </a:spcAft>
            </a:pPr>
            <a:r>
              <a:rPr lang="ar-SA" sz="3000" dirty="0">
                <a:effectLst/>
                <a:latin typeface="Calibri" panose="020F0502020204030204" pitchFamily="34" charset="0"/>
                <a:ea typeface="Calibri" panose="020F0502020204030204" pitchFamily="34" charset="0"/>
                <a:cs typeface="Arial" panose="020B0604020202020204" pitchFamily="34" charset="0"/>
              </a:rPr>
              <a:t> </a:t>
            </a:r>
            <a:r>
              <a:rPr lang="ar-SA" sz="3000" dirty="0">
                <a:effectLst/>
                <a:latin typeface="Sakkal Majalla" panose="02000000000000000000" pitchFamily="2" charset="-78"/>
                <a:ea typeface="Calibri" panose="020F0502020204030204" pitchFamily="34" charset="0"/>
                <a:cs typeface="Sakkal Majalla" panose="02000000000000000000" pitchFamily="2" charset="-78"/>
              </a:rPr>
              <a:t>وهو: ما كان فيها، ولا يسقط عمدًا، ولا سهوًا، </a:t>
            </a:r>
            <a:endParaRPr lang="en-US" sz="3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3000" dirty="0">
                <a:effectLst/>
                <a:latin typeface="Sakkal Majalla" panose="02000000000000000000" pitchFamily="2" charset="-78"/>
                <a:ea typeface="Calibri" panose="020F0502020204030204" pitchFamily="34" charset="0"/>
                <a:cs typeface="Sakkal Majalla" panose="02000000000000000000" pitchFamily="2" charset="-78"/>
              </a:rPr>
              <a:t>وسماها بعضهم فروضًا والخلف لفظيٌّ</a:t>
            </a:r>
            <a:endParaRPr lang="en-US" sz="3000" dirty="0">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5623435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9D7B1069-3A26-47B6-A5C4-566EECE43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4" name="مستطيل 3">
            <a:extLst>
              <a:ext uri="{FF2B5EF4-FFF2-40B4-BE49-F238E27FC236}">
                <a16:creationId xmlns:a16="http://schemas.microsoft.com/office/drawing/2014/main" id="{DF478B04-8B20-45F4-8827-1674DAFEC1C6}"/>
              </a:ext>
            </a:extLst>
          </p:cNvPr>
          <p:cNvSpPr/>
          <p:nvPr/>
        </p:nvSpPr>
        <p:spPr>
          <a:xfrm>
            <a:off x="4543425" y="914801"/>
            <a:ext cx="3371850" cy="571097"/>
          </a:xfrm>
          <a:prstGeom prst="rect">
            <a:avLst/>
          </a:prstGeom>
          <a:solidFill>
            <a:srgbClr val="FACACA"/>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أركان الصلاة</a:t>
            </a:r>
            <a:r>
              <a:rPr lang="en-US" sz="3000" dirty="0">
                <a:cs typeface="PT Bold Heading" panose="02010400000000000000" pitchFamily="2" charset="-78"/>
              </a:rPr>
              <a:t>[</a:t>
            </a:r>
            <a:endParaRPr lang="ar-SA" sz="3000" dirty="0"/>
          </a:p>
        </p:txBody>
      </p:sp>
      <p:cxnSp>
        <p:nvCxnSpPr>
          <p:cNvPr id="6" name="رابط مستقيم 5">
            <a:extLst>
              <a:ext uri="{FF2B5EF4-FFF2-40B4-BE49-F238E27FC236}">
                <a16:creationId xmlns:a16="http://schemas.microsoft.com/office/drawing/2014/main" id="{5F5F83DB-4156-443B-9918-94811FB1D13D}"/>
              </a:ext>
            </a:extLst>
          </p:cNvPr>
          <p:cNvCxnSpPr>
            <a:cxnSpLocks/>
          </p:cNvCxnSpPr>
          <p:nvPr/>
        </p:nvCxnSpPr>
        <p:spPr>
          <a:xfrm>
            <a:off x="6257925" y="1485900"/>
            <a:ext cx="0" cy="419100"/>
          </a:xfrm>
          <a:prstGeom prst="line">
            <a:avLst/>
          </a:prstGeom>
        </p:spPr>
        <p:style>
          <a:lnRef idx="1">
            <a:schemeClr val="dk1"/>
          </a:lnRef>
          <a:fillRef idx="0">
            <a:schemeClr val="dk1"/>
          </a:fillRef>
          <a:effectRef idx="0">
            <a:schemeClr val="dk1"/>
          </a:effectRef>
          <a:fontRef idx="minor">
            <a:schemeClr val="tx1"/>
          </a:fontRef>
        </p:style>
      </p:cxnSp>
      <p:cxnSp>
        <p:nvCxnSpPr>
          <p:cNvPr id="8" name="رابط مستقيم 7">
            <a:extLst>
              <a:ext uri="{FF2B5EF4-FFF2-40B4-BE49-F238E27FC236}">
                <a16:creationId xmlns:a16="http://schemas.microsoft.com/office/drawing/2014/main" id="{E4AEAB08-6098-4E87-99BD-A88DA79230FB}"/>
              </a:ext>
            </a:extLst>
          </p:cNvPr>
          <p:cNvCxnSpPr/>
          <p:nvPr/>
        </p:nvCxnSpPr>
        <p:spPr>
          <a:xfrm>
            <a:off x="6229350" y="1905000"/>
            <a:ext cx="5086350" cy="0"/>
          </a:xfrm>
          <a:prstGeom prst="line">
            <a:avLst/>
          </a:prstGeom>
        </p:spPr>
        <p:style>
          <a:lnRef idx="1">
            <a:schemeClr val="dk1"/>
          </a:lnRef>
          <a:fillRef idx="0">
            <a:schemeClr val="dk1"/>
          </a:fillRef>
          <a:effectRef idx="0">
            <a:schemeClr val="dk1"/>
          </a:effectRef>
          <a:fontRef idx="minor">
            <a:schemeClr val="tx1"/>
          </a:fontRef>
        </p:style>
      </p:cxnSp>
      <p:cxnSp>
        <p:nvCxnSpPr>
          <p:cNvPr id="10" name="رابط كسهم مستقيم 9">
            <a:extLst>
              <a:ext uri="{FF2B5EF4-FFF2-40B4-BE49-F238E27FC236}">
                <a16:creationId xmlns:a16="http://schemas.microsoft.com/office/drawing/2014/main" id="{189FD3E7-81CE-4E2C-9AFE-4F708EE150A3}"/>
              </a:ext>
            </a:extLst>
          </p:cNvPr>
          <p:cNvCxnSpPr/>
          <p:nvPr/>
        </p:nvCxnSpPr>
        <p:spPr>
          <a:xfrm>
            <a:off x="11307318" y="1894713"/>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مستطيل 10">
            <a:extLst>
              <a:ext uri="{FF2B5EF4-FFF2-40B4-BE49-F238E27FC236}">
                <a16:creationId xmlns:a16="http://schemas.microsoft.com/office/drawing/2014/main" id="{23B190F5-0B49-4546-B0D8-4F820D0D7A2A}"/>
              </a:ext>
            </a:extLst>
          </p:cNvPr>
          <p:cNvSpPr/>
          <p:nvPr/>
        </p:nvSpPr>
        <p:spPr>
          <a:xfrm>
            <a:off x="9086850" y="2309822"/>
            <a:ext cx="2790824" cy="2643178"/>
          </a:xfrm>
          <a:prstGeom prst="rect">
            <a:avLst/>
          </a:prstGeom>
          <a:solidFill>
            <a:srgbClr val="87A4D8"/>
          </a:solidFill>
          <a:ln>
            <a:solidFill>
              <a:srgbClr val="87A4D8"/>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1-القيام في فرض لقادر؛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لِقَوْلِهِ تَعَالَى: {وَقُومُوا لِلَّهِ قَانِتِينَ} [البقرة: 238] وحده ما لم يصر راكعًا</a:t>
            </a:r>
          </a:p>
        </p:txBody>
      </p:sp>
      <p:cxnSp>
        <p:nvCxnSpPr>
          <p:cNvPr id="13" name="رابط كسهم مستقيم 12">
            <a:extLst>
              <a:ext uri="{FF2B5EF4-FFF2-40B4-BE49-F238E27FC236}">
                <a16:creationId xmlns:a16="http://schemas.microsoft.com/office/drawing/2014/main" id="{475D61ED-601C-4CF1-8317-2754DABF2DDC}"/>
              </a:ext>
            </a:extLst>
          </p:cNvPr>
          <p:cNvCxnSpPr/>
          <p:nvPr/>
        </p:nvCxnSpPr>
        <p:spPr>
          <a:xfrm>
            <a:off x="7452362" y="1923288"/>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رابط مستقيم 14">
            <a:extLst>
              <a:ext uri="{FF2B5EF4-FFF2-40B4-BE49-F238E27FC236}">
                <a16:creationId xmlns:a16="http://schemas.microsoft.com/office/drawing/2014/main" id="{F6360E29-4E15-4BA0-82D0-578561C4B6DB}"/>
              </a:ext>
            </a:extLst>
          </p:cNvPr>
          <p:cNvCxnSpPr>
            <a:cxnSpLocks/>
          </p:cNvCxnSpPr>
          <p:nvPr/>
        </p:nvCxnSpPr>
        <p:spPr>
          <a:xfrm flipH="1" flipV="1">
            <a:off x="1628775" y="1876425"/>
            <a:ext cx="4629150" cy="28575"/>
          </a:xfrm>
          <a:prstGeom prst="line">
            <a:avLst/>
          </a:prstGeom>
        </p:spPr>
        <p:style>
          <a:lnRef idx="1">
            <a:schemeClr val="dk1"/>
          </a:lnRef>
          <a:fillRef idx="0">
            <a:schemeClr val="dk1"/>
          </a:fillRef>
          <a:effectRef idx="0">
            <a:schemeClr val="dk1"/>
          </a:effectRef>
          <a:fontRef idx="minor">
            <a:schemeClr val="tx1"/>
          </a:fontRef>
        </p:style>
      </p:cxnSp>
      <p:sp>
        <p:nvSpPr>
          <p:cNvPr id="18" name="مستطيل 17">
            <a:extLst>
              <a:ext uri="{FF2B5EF4-FFF2-40B4-BE49-F238E27FC236}">
                <a16:creationId xmlns:a16="http://schemas.microsoft.com/office/drawing/2014/main" id="{F897AD91-80BB-4BA3-BA86-9088C4D6F0DC}"/>
              </a:ext>
            </a:extLst>
          </p:cNvPr>
          <p:cNvSpPr/>
          <p:nvPr/>
        </p:nvSpPr>
        <p:spPr>
          <a:xfrm>
            <a:off x="6193920" y="2293999"/>
            <a:ext cx="2578604" cy="2653843"/>
          </a:xfrm>
          <a:prstGeom prst="rect">
            <a:avLst/>
          </a:prstGeom>
          <a:solidFill>
            <a:srgbClr val="87A4D8"/>
          </a:solidFill>
          <a:ln>
            <a:solidFill>
              <a:srgbClr val="87A4D8"/>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2-والتحريمة أي تكبيرة الإحرام لحديث: «تحريمها التكبير»</a:t>
            </a:r>
          </a:p>
        </p:txBody>
      </p:sp>
      <p:cxnSp>
        <p:nvCxnSpPr>
          <p:cNvPr id="20" name="رابط كسهم مستقيم 19">
            <a:extLst>
              <a:ext uri="{FF2B5EF4-FFF2-40B4-BE49-F238E27FC236}">
                <a16:creationId xmlns:a16="http://schemas.microsoft.com/office/drawing/2014/main" id="{EE069FFE-B515-4B13-89FE-C9C488041169}"/>
              </a:ext>
            </a:extLst>
          </p:cNvPr>
          <p:cNvCxnSpPr/>
          <p:nvPr/>
        </p:nvCxnSpPr>
        <p:spPr>
          <a:xfrm>
            <a:off x="1628775" y="1876425"/>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رابط كسهم مستقيم 21">
            <a:extLst>
              <a:ext uri="{FF2B5EF4-FFF2-40B4-BE49-F238E27FC236}">
                <a16:creationId xmlns:a16="http://schemas.microsoft.com/office/drawing/2014/main" id="{CDB953D3-FB90-4F21-B9CD-2EFCC335C994}"/>
              </a:ext>
            </a:extLst>
          </p:cNvPr>
          <p:cNvCxnSpPr/>
          <p:nvPr/>
        </p:nvCxnSpPr>
        <p:spPr>
          <a:xfrm>
            <a:off x="4233672" y="1894713"/>
            <a:ext cx="0" cy="362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مستطيل 22">
            <a:extLst>
              <a:ext uri="{FF2B5EF4-FFF2-40B4-BE49-F238E27FC236}">
                <a16:creationId xmlns:a16="http://schemas.microsoft.com/office/drawing/2014/main" id="{4AA78388-72CB-43CF-A1AE-747374CE9197}"/>
              </a:ext>
            </a:extLst>
          </p:cNvPr>
          <p:cNvSpPr/>
          <p:nvPr/>
        </p:nvSpPr>
        <p:spPr>
          <a:xfrm>
            <a:off x="2875890" y="2275713"/>
            <a:ext cx="2715564" cy="2672129"/>
          </a:xfrm>
          <a:prstGeom prst="rect">
            <a:avLst/>
          </a:prstGeom>
          <a:solidFill>
            <a:srgbClr val="87A4D8"/>
          </a:solidFill>
          <a:ln>
            <a:solidFill>
              <a:srgbClr val="87A4D8"/>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dirty="0">
                <a:solidFill>
                  <a:prstClr val="black"/>
                </a:solidFill>
                <a:latin typeface="Sakkal Majalla" panose="02000000000000000000" pitchFamily="2" charset="-78"/>
                <a:cs typeface="Sakkal Majalla" panose="02000000000000000000" pitchFamily="2" charset="-78"/>
              </a:rPr>
              <a:t>3</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وقراءة الفاتحة لحديث: «لا صلاة لمن لم يقرأ في كل ركعة بفاتحة الكتاب» ويتحملها الإمام عن المأموم</a:t>
            </a:r>
          </a:p>
        </p:txBody>
      </p:sp>
      <p:sp>
        <p:nvSpPr>
          <p:cNvPr id="24" name="مستطيل 23">
            <a:extLst>
              <a:ext uri="{FF2B5EF4-FFF2-40B4-BE49-F238E27FC236}">
                <a16:creationId xmlns:a16="http://schemas.microsoft.com/office/drawing/2014/main" id="{C4B3C9DC-8357-4C67-B441-A0C8ED7B7F2C}"/>
              </a:ext>
            </a:extLst>
          </p:cNvPr>
          <p:cNvSpPr/>
          <p:nvPr/>
        </p:nvSpPr>
        <p:spPr>
          <a:xfrm>
            <a:off x="605262" y="2275713"/>
            <a:ext cx="2042641" cy="2643178"/>
          </a:xfrm>
          <a:prstGeom prst="rect">
            <a:avLst/>
          </a:prstGeom>
          <a:solidFill>
            <a:srgbClr val="87A4D8"/>
          </a:solidFill>
          <a:ln>
            <a:solidFill>
              <a:srgbClr val="87A4D8"/>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4-والركوع إجماعًا</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7816215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29B3A7BA-B94F-4DC5-9A30-9ADC1334D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FC101A43-8036-4CB4-95AB-DEEB7493EAFF}"/>
              </a:ext>
            </a:extLst>
          </p:cNvPr>
          <p:cNvSpPr/>
          <p:nvPr/>
        </p:nvSpPr>
        <p:spPr>
          <a:xfrm>
            <a:off x="4410075" y="590747"/>
            <a:ext cx="3371850" cy="641477"/>
          </a:xfrm>
          <a:prstGeom prst="rect">
            <a:avLst/>
          </a:prstGeom>
          <a:solidFill>
            <a:srgbClr val="FACACA"/>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أركان الصلاة</a:t>
            </a:r>
            <a:r>
              <a:rPr lang="en-US" sz="3000" dirty="0">
                <a:cs typeface="PT Bold Heading" panose="02010400000000000000" pitchFamily="2" charset="-78"/>
              </a:rPr>
              <a:t>[</a:t>
            </a:r>
            <a:endParaRPr lang="ar-SA" sz="3000" dirty="0"/>
          </a:p>
        </p:txBody>
      </p:sp>
      <p:sp>
        <p:nvSpPr>
          <p:cNvPr id="21" name="مستطيل 20">
            <a:extLst>
              <a:ext uri="{FF2B5EF4-FFF2-40B4-BE49-F238E27FC236}">
                <a16:creationId xmlns:a16="http://schemas.microsoft.com/office/drawing/2014/main" id="{648CF70D-2160-425E-969D-EF9D4BB54367}"/>
              </a:ext>
            </a:extLst>
          </p:cNvPr>
          <p:cNvSpPr/>
          <p:nvPr/>
        </p:nvSpPr>
        <p:spPr>
          <a:xfrm>
            <a:off x="6546041" y="1822971"/>
            <a:ext cx="5238213" cy="2788786"/>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 و الاعتدال عنه؛</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لأنه - صَلَّى اللَّهُ عَلَيْهِ وَسَلَّمَ - داوم على فعله وقال: «صلوا كما رأيتموني أصلي» ولو طوله لم تبطل,</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كالجلوس بين السجدتين، ويدخل في الاعتدال الرفع. والمراد: إلا ما بعد الركوع الأول والاعتدال عنه في صلاة كسوف.</a:t>
            </a:r>
          </a:p>
        </p:txBody>
      </p:sp>
      <p:sp>
        <p:nvSpPr>
          <p:cNvPr id="23" name="مستطيل 22">
            <a:extLst>
              <a:ext uri="{FF2B5EF4-FFF2-40B4-BE49-F238E27FC236}">
                <a16:creationId xmlns:a16="http://schemas.microsoft.com/office/drawing/2014/main" id="{8387CB91-E0B8-424B-8055-3B85D5B42FE6}"/>
              </a:ext>
            </a:extLst>
          </p:cNvPr>
          <p:cNvSpPr/>
          <p:nvPr/>
        </p:nvSpPr>
        <p:spPr>
          <a:xfrm>
            <a:off x="2846768" y="1822971"/>
            <a:ext cx="3287263" cy="2788786"/>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6- والسجود إجماعًا على الأعضاء السبعة لما تقدم, أي: عند قوله</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Wingdings" panose="05000000000000000000" pitchFamily="2" charset="2"/>
              </a:rPr>
              <a:t> </a:t>
            </a:r>
            <a:r>
              <a:rPr kumimoji="0" lang="en-US"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Wingdings" panose="05000000000000000000" pitchFamily="2" charset="2"/>
              </a:rPr>
              <a:t>]</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أُمِر النبي صلى الله عليه وسلم أن يسجدَ على سبعةِ أعظم..</a:t>
            </a:r>
            <a:r>
              <a:rPr kumimoji="0" lang="en-US"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p>
        </p:txBody>
      </p:sp>
      <p:sp>
        <p:nvSpPr>
          <p:cNvPr id="27" name="مستطيل 26">
            <a:extLst>
              <a:ext uri="{FF2B5EF4-FFF2-40B4-BE49-F238E27FC236}">
                <a16:creationId xmlns:a16="http://schemas.microsoft.com/office/drawing/2014/main" id="{2594458B-5B1D-4656-9597-CE9037000FA4}"/>
              </a:ext>
            </a:extLst>
          </p:cNvPr>
          <p:cNvSpPr/>
          <p:nvPr/>
        </p:nvSpPr>
        <p:spPr>
          <a:xfrm>
            <a:off x="426162" y="1822972"/>
            <a:ext cx="2008597" cy="2788786"/>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7- والاعتدال عنه</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cxnSp>
        <p:nvCxnSpPr>
          <p:cNvPr id="4" name="موصل: على شكل مرفق 3">
            <a:extLst>
              <a:ext uri="{FF2B5EF4-FFF2-40B4-BE49-F238E27FC236}">
                <a16:creationId xmlns:a16="http://schemas.microsoft.com/office/drawing/2014/main" id="{D066AE76-7826-46C7-B34B-681E135FA3C7}"/>
              </a:ext>
            </a:extLst>
          </p:cNvPr>
          <p:cNvCxnSpPr>
            <a:stCxn id="5" idx="2"/>
            <a:endCxn id="21" idx="0"/>
          </p:cNvCxnSpPr>
          <p:nvPr/>
        </p:nvCxnSpPr>
        <p:spPr>
          <a:xfrm rot="16200000" flipH="1">
            <a:off x="7335201" y="-6977"/>
            <a:ext cx="590747" cy="306914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8" name="موصل: على شكل مرفق 7">
            <a:extLst>
              <a:ext uri="{FF2B5EF4-FFF2-40B4-BE49-F238E27FC236}">
                <a16:creationId xmlns:a16="http://schemas.microsoft.com/office/drawing/2014/main" id="{75A570E6-E1EF-417E-8D87-6C44C15A1D8F}"/>
              </a:ext>
            </a:extLst>
          </p:cNvPr>
          <p:cNvCxnSpPr>
            <a:stCxn id="5" idx="2"/>
            <a:endCxn id="23" idx="0"/>
          </p:cNvCxnSpPr>
          <p:nvPr/>
        </p:nvCxnSpPr>
        <p:spPr>
          <a:xfrm rot="5400000">
            <a:off x="4997827" y="724797"/>
            <a:ext cx="590747" cy="16056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موصل: على شكل مرفق 11">
            <a:extLst>
              <a:ext uri="{FF2B5EF4-FFF2-40B4-BE49-F238E27FC236}">
                <a16:creationId xmlns:a16="http://schemas.microsoft.com/office/drawing/2014/main" id="{08D0A96F-17D1-43E8-9902-8A726CDE3681}"/>
              </a:ext>
            </a:extLst>
          </p:cNvPr>
          <p:cNvCxnSpPr>
            <a:stCxn id="5" idx="2"/>
            <a:endCxn id="27" idx="0"/>
          </p:cNvCxnSpPr>
          <p:nvPr/>
        </p:nvCxnSpPr>
        <p:spPr>
          <a:xfrm rot="5400000">
            <a:off x="3467857" y="-805171"/>
            <a:ext cx="590748" cy="466553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714184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CE08AF26-D44D-4114-8AA3-C7DE6B797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2F1E539D-D4C7-463D-968E-B15CFD4DB4CE}"/>
              </a:ext>
            </a:extLst>
          </p:cNvPr>
          <p:cNvSpPr/>
          <p:nvPr/>
        </p:nvSpPr>
        <p:spPr>
          <a:xfrm>
            <a:off x="4410075" y="903720"/>
            <a:ext cx="3371850" cy="576100"/>
          </a:xfrm>
          <a:prstGeom prst="rect">
            <a:avLst/>
          </a:prstGeom>
          <a:solidFill>
            <a:srgbClr val="FACACA"/>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أركان الصلاة</a:t>
            </a:r>
            <a:r>
              <a:rPr lang="en-US" sz="3000" dirty="0">
                <a:cs typeface="PT Bold Heading" panose="02010400000000000000" pitchFamily="2" charset="-78"/>
              </a:rPr>
              <a:t>[</a:t>
            </a:r>
            <a:endParaRPr lang="ar-SA" sz="3000" dirty="0"/>
          </a:p>
        </p:txBody>
      </p:sp>
      <p:cxnSp>
        <p:nvCxnSpPr>
          <p:cNvPr id="7" name="رابط مستقيم 6">
            <a:extLst>
              <a:ext uri="{FF2B5EF4-FFF2-40B4-BE49-F238E27FC236}">
                <a16:creationId xmlns:a16="http://schemas.microsoft.com/office/drawing/2014/main" id="{E0AFD014-CA70-4968-AB50-C548D8568571}"/>
              </a:ext>
            </a:extLst>
          </p:cNvPr>
          <p:cNvCxnSpPr>
            <a:cxnSpLocks/>
            <a:stCxn id="5" idx="2"/>
          </p:cNvCxnSpPr>
          <p:nvPr/>
        </p:nvCxnSpPr>
        <p:spPr>
          <a:xfrm>
            <a:off x="6096000" y="1479820"/>
            <a:ext cx="0" cy="403844"/>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a:extLst>
              <a:ext uri="{FF2B5EF4-FFF2-40B4-BE49-F238E27FC236}">
                <a16:creationId xmlns:a16="http://schemas.microsoft.com/office/drawing/2014/main" id="{10845C0D-281D-45CB-8105-456AFB578028}"/>
              </a:ext>
            </a:extLst>
          </p:cNvPr>
          <p:cNvCxnSpPr>
            <a:cxnSpLocks/>
          </p:cNvCxnSpPr>
          <p:nvPr/>
        </p:nvCxnSpPr>
        <p:spPr>
          <a:xfrm>
            <a:off x="6096000" y="1911096"/>
            <a:ext cx="3057145" cy="0"/>
          </a:xfrm>
          <a:prstGeom prst="line">
            <a:avLst/>
          </a:prstGeom>
        </p:spPr>
        <p:style>
          <a:lnRef idx="1">
            <a:schemeClr val="dk1"/>
          </a:lnRef>
          <a:fillRef idx="0">
            <a:schemeClr val="dk1"/>
          </a:fillRef>
          <a:effectRef idx="0">
            <a:schemeClr val="dk1"/>
          </a:effectRef>
          <a:fontRef idx="minor">
            <a:schemeClr val="tx1"/>
          </a:fontRef>
        </p:style>
      </p:cxnSp>
      <p:cxnSp>
        <p:nvCxnSpPr>
          <p:cNvPr id="11" name="رابط كسهم مستقيم 10">
            <a:extLst>
              <a:ext uri="{FF2B5EF4-FFF2-40B4-BE49-F238E27FC236}">
                <a16:creationId xmlns:a16="http://schemas.microsoft.com/office/drawing/2014/main" id="{A5C5EE25-B251-4D9A-87CA-B5F2F0462E68}"/>
              </a:ext>
            </a:extLst>
          </p:cNvPr>
          <p:cNvCxnSpPr>
            <a:cxnSpLocks/>
          </p:cNvCxnSpPr>
          <p:nvPr/>
        </p:nvCxnSpPr>
        <p:spPr>
          <a:xfrm>
            <a:off x="9153145" y="1920240"/>
            <a:ext cx="0" cy="283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رابط كسهم مستقيم 14">
            <a:extLst>
              <a:ext uri="{FF2B5EF4-FFF2-40B4-BE49-F238E27FC236}">
                <a16:creationId xmlns:a16="http://schemas.microsoft.com/office/drawing/2014/main" id="{7CB7A9CC-B29D-4FB5-B550-8FC40DD84C24}"/>
              </a:ext>
            </a:extLst>
          </p:cNvPr>
          <p:cNvCxnSpPr/>
          <p:nvPr/>
        </p:nvCxnSpPr>
        <p:spPr>
          <a:xfrm>
            <a:off x="6096000" y="1920240"/>
            <a:ext cx="0" cy="301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رابط مستقيم 16">
            <a:extLst>
              <a:ext uri="{FF2B5EF4-FFF2-40B4-BE49-F238E27FC236}">
                <a16:creationId xmlns:a16="http://schemas.microsoft.com/office/drawing/2014/main" id="{5E7BD6F9-26AB-47D0-82EA-EE213A7A796D}"/>
              </a:ext>
            </a:extLst>
          </p:cNvPr>
          <p:cNvCxnSpPr>
            <a:cxnSpLocks/>
          </p:cNvCxnSpPr>
          <p:nvPr/>
        </p:nvCxnSpPr>
        <p:spPr>
          <a:xfrm flipH="1">
            <a:off x="3264408" y="1911096"/>
            <a:ext cx="2831592" cy="0"/>
          </a:xfrm>
          <a:prstGeom prst="line">
            <a:avLst/>
          </a:prstGeom>
        </p:spPr>
        <p:style>
          <a:lnRef idx="1">
            <a:schemeClr val="dk1"/>
          </a:lnRef>
          <a:fillRef idx="0">
            <a:schemeClr val="dk1"/>
          </a:fillRef>
          <a:effectRef idx="0">
            <a:schemeClr val="dk1"/>
          </a:effectRef>
          <a:fontRef idx="minor">
            <a:schemeClr val="tx1"/>
          </a:fontRef>
        </p:style>
      </p:cxnSp>
      <p:cxnSp>
        <p:nvCxnSpPr>
          <p:cNvPr id="23" name="رابط كسهم مستقيم 22">
            <a:extLst>
              <a:ext uri="{FF2B5EF4-FFF2-40B4-BE49-F238E27FC236}">
                <a16:creationId xmlns:a16="http://schemas.microsoft.com/office/drawing/2014/main" id="{3F913EC1-7E61-4F40-8732-8EF8DD2B8FBB}"/>
              </a:ext>
            </a:extLst>
          </p:cNvPr>
          <p:cNvCxnSpPr/>
          <p:nvPr/>
        </p:nvCxnSpPr>
        <p:spPr>
          <a:xfrm>
            <a:off x="3264408" y="1911096"/>
            <a:ext cx="0" cy="283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مستطيل 23">
            <a:extLst>
              <a:ext uri="{FF2B5EF4-FFF2-40B4-BE49-F238E27FC236}">
                <a16:creationId xmlns:a16="http://schemas.microsoft.com/office/drawing/2014/main" id="{161968ED-ECA1-41F1-8100-3BF5AB4991DA}"/>
              </a:ext>
            </a:extLst>
          </p:cNvPr>
          <p:cNvSpPr/>
          <p:nvPr/>
        </p:nvSpPr>
        <p:spPr>
          <a:xfrm>
            <a:off x="7410259" y="2231135"/>
            <a:ext cx="3125343" cy="3573798"/>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8- أي: الرفع منه ويغني عنه قوله والجلوس بين السجدتين لقول عائشة: «كان النبي - صَلَّى اللَّهُ عَلَيْهِ وَسَلَّمَ - إذا رفع رأسه من السجود لم يسجد حتى يستوي قاعدا» ، رواه مسلم.</a:t>
            </a:r>
          </a:p>
        </p:txBody>
      </p:sp>
      <p:sp>
        <p:nvSpPr>
          <p:cNvPr id="26" name="مستطيل 25">
            <a:extLst>
              <a:ext uri="{FF2B5EF4-FFF2-40B4-BE49-F238E27FC236}">
                <a16:creationId xmlns:a16="http://schemas.microsoft.com/office/drawing/2014/main" id="{D23C313F-1596-46D3-8613-23C7EA0BA20D}"/>
              </a:ext>
            </a:extLst>
          </p:cNvPr>
          <p:cNvSpPr/>
          <p:nvPr/>
        </p:nvSpPr>
        <p:spPr>
          <a:xfrm>
            <a:off x="4734687" y="2231135"/>
            <a:ext cx="2319905" cy="3573798"/>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9- والطمأنينة في الأفعال الكل المذكورة لما سبق، وهي السكون، وإن قل</a:t>
            </a:r>
            <a:endParaRPr lang="ar-SA" dirty="0"/>
          </a:p>
        </p:txBody>
      </p:sp>
      <p:sp>
        <p:nvSpPr>
          <p:cNvPr id="28" name="مستطيل 27">
            <a:extLst>
              <a:ext uri="{FF2B5EF4-FFF2-40B4-BE49-F238E27FC236}">
                <a16:creationId xmlns:a16="http://schemas.microsoft.com/office/drawing/2014/main" id="{759BC0EF-92BA-420D-9EBB-39A2060FE869}"/>
              </a:ext>
            </a:extLst>
          </p:cNvPr>
          <p:cNvSpPr/>
          <p:nvPr/>
        </p:nvSpPr>
        <p:spPr>
          <a:xfrm>
            <a:off x="2290572" y="2194559"/>
            <a:ext cx="1947672" cy="3610365"/>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10- والتشهد الأخير</a:t>
            </a:r>
          </a:p>
        </p:txBody>
      </p:sp>
    </p:spTree>
    <p:extLst>
      <p:ext uri="{BB962C8B-B14F-4D97-AF65-F5344CB8AC3E}">
        <p14:creationId xmlns:p14="http://schemas.microsoft.com/office/powerpoint/2010/main" val="311915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E6A6E14-15CF-46E9-BCF9-B22BC4AF8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صورة 4" descr="صورة تحتوي على الطيران, مياه, تل, رجل&#10;&#10;تم إنشاء الوصف تلقائياً">
            <a:extLst>
              <a:ext uri="{FF2B5EF4-FFF2-40B4-BE49-F238E27FC236}">
                <a16:creationId xmlns:a16="http://schemas.microsoft.com/office/drawing/2014/main" id="{D987B8CA-965F-4553-8C1A-1A7960DD281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7434" y="-894685"/>
            <a:ext cx="4572009" cy="4572009"/>
          </a:xfrm>
          <a:prstGeom prst="rect">
            <a:avLst/>
          </a:prstGeom>
        </p:spPr>
      </p:pic>
      <p:sp>
        <p:nvSpPr>
          <p:cNvPr id="7" name="مربع نص 6">
            <a:extLst>
              <a:ext uri="{FF2B5EF4-FFF2-40B4-BE49-F238E27FC236}">
                <a16:creationId xmlns:a16="http://schemas.microsoft.com/office/drawing/2014/main" id="{5F3F0397-742C-4C7A-85C8-8637D3B8F08F}"/>
              </a:ext>
            </a:extLst>
          </p:cNvPr>
          <p:cNvSpPr txBox="1"/>
          <p:nvPr/>
        </p:nvSpPr>
        <p:spPr>
          <a:xfrm>
            <a:off x="5071489" y="660208"/>
            <a:ext cx="2170786" cy="553998"/>
          </a:xfrm>
          <a:custGeom>
            <a:avLst/>
            <a:gdLst>
              <a:gd name="connsiteX0" fmla="*/ 0 w 2170786"/>
              <a:gd name="connsiteY0" fmla="*/ 0 h 553998"/>
              <a:gd name="connsiteX1" fmla="*/ 2170786 w 2170786"/>
              <a:gd name="connsiteY1" fmla="*/ 0 h 553998"/>
              <a:gd name="connsiteX2" fmla="*/ 2170786 w 2170786"/>
              <a:gd name="connsiteY2" fmla="*/ 553998 h 553998"/>
              <a:gd name="connsiteX3" fmla="*/ 0 w 2170786"/>
              <a:gd name="connsiteY3" fmla="*/ 553998 h 553998"/>
              <a:gd name="connsiteX4" fmla="*/ 0 w 2170786"/>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86" h="553998" extrusionOk="0">
                <a:moveTo>
                  <a:pt x="0" y="0"/>
                </a:moveTo>
                <a:cubicBezTo>
                  <a:pt x="929104" y="-5264"/>
                  <a:pt x="1857068" y="84467"/>
                  <a:pt x="2170786" y="0"/>
                </a:cubicBezTo>
                <a:cubicBezTo>
                  <a:pt x="2175408" y="60392"/>
                  <a:pt x="2130433" y="357194"/>
                  <a:pt x="2170786" y="553998"/>
                </a:cubicBezTo>
                <a:cubicBezTo>
                  <a:pt x="1300069" y="660318"/>
                  <a:pt x="979121" y="546349"/>
                  <a:pt x="0" y="553998"/>
                </a:cubicBezTo>
                <a:cubicBezTo>
                  <a:pt x="1788" y="487736"/>
                  <a:pt x="11616" y="141990"/>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3000" dirty="0">
                <a:cs typeface="PT Bold Heading" panose="02010400000000000000" pitchFamily="2" charset="-78"/>
              </a:rPr>
              <a:t>محاور العرض:</a:t>
            </a:r>
          </a:p>
        </p:txBody>
      </p:sp>
      <p:sp>
        <p:nvSpPr>
          <p:cNvPr id="2" name="مستطيل 1">
            <a:hlinkClick r:id="rId4" action="ppaction://hlinksldjump"/>
            <a:extLst>
              <a:ext uri="{FF2B5EF4-FFF2-40B4-BE49-F238E27FC236}">
                <a16:creationId xmlns:a16="http://schemas.microsoft.com/office/drawing/2014/main" id="{A147AE4A-6D22-43AB-94E8-1ECF24A0BB53}"/>
              </a:ext>
            </a:extLst>
          </p:cNvPr>
          <p:cNvSpPr/>
          <p:nvPr/>
        </p:nvSpPr>
        <p:spPr>
          <a:xfrm>
            <a:off x="8927061" y="422175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18. أذان وإقامة من جمع بين الصلوات .</a:t>
            </a:r>
          </a:p>
        </p:txBody>
      </p:sp>
      <p:sp>
        <p:nvSpPr>
          <p:cNvPr id="4" name="مستطيل 3">
            <a:hlinkClick r:id="rId5" action="ppaction://hlinksldjump"/>
            <a:extLst>
              <a:ext uri="{FF2B5EF4-FFF2-40B4-BE49-F238E27FC236}">
                <a16:creationId xmlns:a16="http://schemas.microsoft.com/office/drawing/2014/main" id="{4A3C28E5-A4F5-4ECB-AF4B-D2BB89427EFD}"/>
              </a:ext>
            </a:extLst>
          </p:cNvPr>
          <p:cNvSpPr/>
          <p:nvPr/>
        </p:nvSpPr>
        <p:spPr>
          <a:xfrm>
            <a:off x="8927063" y="2982409"/>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15. ما يبطل الأذان والإقامة .</a:t>
            </a:r>
          </a:p>
        </p:txBody>
      </p:sp>
      <p:sp>
        <p:nvSpPr>
          <p:cNvPr id="11" name="مستطيل 10">
            <a:hlinkClick r:id="rId6" action="ppaction://hlinksldjump"/>
            <a:extLst>
              <a:ext uri="{FF2B5EF4-FFF2-40B4-BE49-F238E27FC236}">
                <a16:creationId xmlns:a16="http://schemas.microsoft.com/office/drawing/2014/main" id="{349FC3F9-EFE4-454B-A1D7-AFB6439D1C79}"/>
              </a:ext>
            </a:extLst>
          </p:cNvPr>
          <p:cNvSpPr/>
          <p:nvPr/>
        </p:nvSpPr>
        <p:spPr>
          <a:xfrm>
            <a:off x="4806358" y="2982409"/>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22825" y="83233"/>
                          <a:pt x="1666675" y="-157392"/>
                          <a:pt x="2700997" y="0"/>
                        </a:cubicBezTo>
                        <a:cubicBezTo>
                          <a:pt x="2763173" y="308114"/>
                          <a:pt x="2654188" y="398396"/>
                          <a:pt x="2700997" y="689317"/>
                        </a:cubicBezTo>
                        <a:cubicBezTo>
                          <a:pt x="2362844" y="817204"/>
                          <a:pt x="384148" y="609857"/>
                          <a:pt x="0" y="689317"/>
                        </a:cubicBezTo>
                        <a:cubicBezTo>
                          <a:pt x="51346" y="484616"/>
                          <a:pt x="-26102" y="68880"/>
                          <a:pt x="0" y="0"/>
                        </a:cubicBezTo>
                        <a:close/>
                      </a:path>
                      <a:path w="2700997" h="689317" stroke="0" extrusionOk="0">
                        <a:moveTo>
                          <a:pt x="0" y="0"/>
                        </a:moveTo>
                        <a:cubicBezTo>
                          <a:pt x="1281695" y="8702"/>
                          <a:pt x="2422174" y="-53"/>
                          <a:pt x="2700997" y="0"/>
                        </a:cubicBezTo>
                        <a:cubicBezTo>
                          <a:pt x="2648927" y="114049"/>
                          <a:pt x="2663745" y="446635"/>
                          <a:pt x="2700997" y="689317"/>
                        </a:cubicBezTo>
                        <a:cubicBezTo>
                          <a:pt x="1952101" y="656680"/>
                          <a:pt x="657853" y="596761"/>
                          <a:pt x="0" y="689317"/>
                        </a:cubicBezTo>
                        <a:cubicBezTo>
                          <a:pt x="19722" y="342607"/>
                          <a:pt x="65515" y="253340"/>
                          <a:pt x="0" y="0"/>
                        </a:cubicBezTo>
                        <a:close/>
                      </a:path>
                      <a:path w="2700997" h="689317" fill="none" stroke="0" extrusionOk="0">
                        <a:moveTo>
                          <a:pt x="0" y="0"/>
                        </a:moveTo>
                        <a:cubicBezTo>
                          <a:pt x="1211147" y="165792"/>
                          <a:pt x="1628244" y="-169253"/>
                          <a:pt x="2700997" y="0"/>
                        </a:cubicBezTo>
                        <a:cubicBezTo>
                          <a:pt x="2751353" y="311083"/>
                          <a:pt x="2647818" y="407245"/>
                          <a:pt x="2700997" y="689317"/>
                        </a:cubicBezTo>
                        <a:cubicBezTo>
                          <a:pt x="2309893" y="852280"/>
                          <a:pt x="313262" y="600555"/>
                          <a:pt x="0" y="689317"/>
                        </a:cubicBezTo>
                        <a:cubicBezTo>
                          <a:pt x="50731" y="469972"/>
                          <a:pt x="-34455" y="74063"/>
                          <a:pt x="0" y="0"/>
                        </a:cubicBezTo>
                        <a:close/>
                      </a:path>
                    </a:pathLst>
                  </a:cu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16. حكم الأذان قبل الوقت .</a:t>
            </a:r>
          </a:p>
        </p:txBody>
      </p:sp>
      <p:sp>
        <p:nvSpPr>
          <p:cNvPr id="13" name="مستطيل 12">
            <a:hlinkClick r:id="rId7" action="ppaction://hlinksldjump"/>
            <a:extLst>
              <a:ext uri="{FF2B5EF4-FFF2-40B4-BE49-F238E27FC236}">
                <a16:creationId xmlns:a16="http://schemas.microsoft.com/office/drawing/2014/main" id="{D38BCECD-6C5F-4CD4-9B69-6C1AD4EB0261}"/>
              </a:ext>
            </a:extLst>
          </p:cNvPr>
          <p:cNvSpPr/>
          <p:nvPr/>
        </p:nvSpPr>
        <p:spPr>
          <a:xfrm>
            <a:off x="4745500" y="421812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19. ما يسن لسامع المؤذن  .</a:t>
            </a:r>
          </a:p>
        </p:txBody>
      </p:sp>
      <p:sp>
        <p:nvSpPr>
          <p:cNvPr id="15" name="مستطيل 14">
            <a:hlinkClick r:id="rId8" action="ppaction://hlinksldjump"/>
            <a:extLst>
              <a:ext uri="{FF2B5EF4-FFF2-40B4-BE49-F238E27FC236}">
                <a16:creationId xmlns:a16="http://schemas.microsoft.com/office/drawing/2014/main" id="{C696E552-5E1F-4849-8757-67BAEBB4849F}"/>
              </a:ext>
            </a:extLst>
          </p:cNvPr>
          <p:cNvSpPr/>
          <p:nvPr/>
        </p:nvSpPr>
        <p:spPr>
          <a:xfrm>
            <a:off x="561053" y="297909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17.حكم رفع الصوت بالأذان .</a:t>
            </a:r>
          </a:p>
        </p:txBody>
      </p:sp>
      <p:sp>
        <p:nvSpPr>
          <p:cNvPr id="17" name="مستطيل 16">
            <a:hlinkClick r:id="rId9" action="ppaction://hlinksldjump"/>
            <a:extLst>
              <a:ext uri="{FF2B5EF4-FFF2-40B4-BE49-F238E27FC236}">
                <a16:creationId xmlns:a16="http://schemas.microsoft.com/office/drawing/2014/main" id="{BEEF758A-3B26-43AA-8026-A2BBE0E8EEFE}"/>
              </a:ext>
            </a:extLst>
          </p:cNvPr>
          <p:cNvSpPr/>
          <p:nvPr/>
        </p:nvSpPr>
        <p:spPr>
          <a:xfrm>
            <a:off x="8927062"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12. ما يشترط في الأذان.</a:t>
            </a:r>
          </a:p>
        </p:txBody>
      </p:sp>
      <p:sp>
        <p:nvSpPr>
          <p:cNvPr id="19" name="مستطيل 18">
            <a:hlinkClick r:id="rId10" action="ppaction://hlinksldjump"/>
            <a:extLst>
              <a:ext uri="{FF2B5EF4-FFF2-40B4-BE49-F238E27FC236}">
                <a16:creationId xmlns:a16="http://schemas.microsoft.com/office/drawing/2014/main" id="{91F91844-4F53-4DEC-B7A7-5B374DA0851B}"/>
              </a:ext>
            </a:extLst>
          </p:cNvPr>
          <p:cNvSpPr/>
          <p:nvPr/>
        </p:nvSpPr>
        <p:spPr>
          <a:xfrm>
            <a:off x="4806358"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300" b="1" dirty="0">
                <a:latin typeface="Sakkal Majalla" panose="02000000000000000000" pitchFamily="2" charset="-78"/>
                <a:cs typeface="Sakkal Majalla" panose="02000000000000000000" pitchFamily="2" charset="-78"/>
              </a:rPr>
              <a:t>13. ما يشترط في المؤذن .</a:t>
            </a:r>
          </a:p>
        </p:txBody>
      </p:sp>
      <p:sp>
        <p:nvSpPr>
          <p:cNvPr id="21" name="مستطيل 20">
            <a:hlinkClick r:id="rId11" action="ppaction://hlinksldjump"/>
            <a:extLst>
              <a:ext uri="{FF2B5EF4-FFF2-40B4-BE49-F238E27FC236}">
                <a16:creationId xmlns:a16="http://schemas.microsoft.com/office/drawing/2014/main" id="{279A4032-5F10-48F4-AFC8-66D1D1356DB4}"/>
              </a:ext>
            </a:extLst>
          </p:cNvPr>
          <p:cNvSpPr/>
          <p:nvPr/>
        </p:nvSpPr>
        <p:spPr>
          <a:xfrm>
            <a:off x="561052" y="1885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a:latin typeface="Sakkal Majalla" panose="02000000000000000000" pitchFamily="2" charset="-78"/>
                <a:cs typeface="Sakkal Majalla" panose="02000000000000000000" pitchFamily="2" charset="-78"/>
              </a:rPr>
              <a:t>14. ما يكره في الاذان .</a:t>
            </a:r>
            <a:endParaRPr lang="ar-SA" sz="2300" b="1" dirty="0">
              <a:latin typeface="Sakkal Majalla" panose="02000000000000000000" pitchFamily="2" charset="-78"/>
              <a:cs typeface="Sakkal Majalla" panose="02000000000000000000" pitchFamily="2" charset="-78"/>
            </a:endParaRPr>
          </a:p>
        </p:txBody>
      </p:sp>
      <p:sp>
        <p:nvSpPr>
          <p:cNvPr id="6" name="مستطيل 18">
            <a:hlinkClick r:id="rId12" action="ppaction://hlinksldjump"/>
            <a:extLst>
              <a:ext uri="{FF2B5EF4-FFF2-40B4-BE49-F238E27FC236}">
                <a16:creationId xmlns:a16="http://schemas.microsoft.com/office/drawing/2014/main" id="{C619234B-3274-4324-B432-5A541D167E70}"/>
              </a:ext>
            </a:extLst>
          </p:cNvPr>
          <p:cNvSpPr/>
          <p:nvPr/>
        </p:nvSpPr>
        <p:spPr>
          <a:xfrm>
            <a:off x="561052" y="421812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300" b="1" dirty="0">
                <a:latin typeface="Sakkal Majalla" panose="02000000000000000000" pitchFamily="2" charset="-78"/>
                <a:cs typeface="Sakkal Majalla" panose="02000000000000000000" pitchFamily="2" charset="-78"/>
              </a:rPr>
              <a:t>20.حكم الخروج بعد الأذان لمن وجبت عليه الصلاة.</a:t>
            </a:r>
          </a:p>
        </p:txBody>
      </p:sp>
    </p:spTree>
    <p:extLst>
      <p:ext uri="{BB962C8B-B14F-4D97-AF65-F5344CB8AC3E}">
        <p14:creationId xmlns:p14="http://schemas.microsoft.com/office/powerpoint/2010/main" val="343195772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63B3F1AE-6892-4BD2-84D1-4059C3B47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DBFFCC3B-62AD-4890-B788-A02E7B96F56A}"/>
              </a:ext>
            </a:extLst>
          </p:cNvPr>
          <p:cNvSpPr/>
          <p:nvPr/>
        </p:nvSpPr>
        <p:spPr>
          <a:xfrm>
            <a:off x="4410075" y="827532"/>
            <a:ext cx="3371850" cy="652287"/>
          </a:xfrm>
          <a:prstGeom prst="rect">
            <a:avLst/>
          </a:prstGeom>
          <a:solidFill>
            <a:srgbClr val="FACACA"/>
          </a:solidFill>
          <a:ln>
            <a:solidFill>
              <a:schemeClr val="bg2">
                <a:lumMod val="1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أركان الصلاة</a:t>
            </a:r>
            <a:r>
              <a:rPr lang="en-US" sz="3000" dirty="0">
                <a:cs typeface="PT Bold Heading" panose="02010400000000000000" pitchFamily="2" charset="-78"/>
              </a:rPr>
              <a:t>[</a:t>
            </a:r>
            <a:endParaRPr lang="ar-SA" sz="3000" dirty="0"/>
          </a:p>
        </p:txBody>
      </p:sp>
      <p:sp>
        <p:nvSpPr>
          <p:cNvPr id="7" name="مستطيل 6">
            <a:extLst>
              <a:ext uri="{FF2B5EF4-FFF2-40B4-BE49-F238E27FC236}">
                <a16:creationId xmlns:a16="http://schemas.microsoft.com/office/drawing/2014/main" id="{8F4B121B-B0B9-48E9-B8BD-B7C530A3988C}"/>
              </a:ext>
            </a:extLst>
          </p:cNvPr>
          <p:cNvSpPr/>
          <p:nvPr/>
        </p:nvSpPr>
        <p:spPr>
          <a:xfrm>
            <a:off x="8410397" y="2159494"/>
            <a:ext cx="2368293" cy="3392422"/>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11- وجلسته ؛ لقوله - صَلَّى اللَّهُ عَلَيْهِ وَسَلَّمَ -: «إذا قعد أحدكم في صلاته فليقل: التحيات لله» الخبر متفق عليه. </a:t>
            </a:r>
          </a:p>
        </p:txBody>
      </p:sp>
      <p:cxnSp>
        <p:nvCxnSpPr>
          <p:cNvPr id="9" name="رابط مستقيم 8">
            <a:extLst>
              <a:ext uri="{FF2B5EF4-FFF2-40B4-BE49-F238E27FC236}">
                <a16:creationId xmlns:a16="http://schemas.microsoft.com/office/drawing/2014/main" id="{8069F649-0E99-415D-ACB3-CBCD9FC4185C}"/>
              </a:ext>
            </a:extLst>
          </p:cNvPr>
          <p:cNvCxnSpPr>
            <a:cxnSpLocks/>
            <a:stCxn id="5" idx="2"/>
          </p:cNvCxnSpPr>
          <p:nvPr/>
        </p:nvCxnSpPr>
        <p:spPr>
          <a:xfrm>
            <a:off x="6096000" y="1479819"/>
            <a:ext cx="0" cy="321549"/>
          </a:xfrm>
          <a:prstGeom prst="line">
            <a:avLst/>
          </a:prstGeom>
        </p:spPr>
        <p:style>
          <a:lnRef idx="1">
            <a:schemeClr val="dk1"/>
          </a:lnRef>
          <a:fillRef idx="0">
            <a:schemeClr val="dk1"/>
          </a:fillRef>
          <a:effectRef idx="0">
            <a:schemeClr val="dk1"/>
          </a:effectRef>
          <a:fontRef idx="minor">
            <a:schemeClr val="tx1"/>
          </a:fontRef>
        </p:style>
      </p:cxnSp>
      <p:cxnSp>
        <p:nvCxnSpPr>
          <p:cNvPr id="11" name="رابط مستقيم 10">
            <a:extLst>
              <a:ext uri="{FF2B5EF4-FFF2-40B4-BE49-F238E27FC236}">
                <a16:creationId xmlns:a16="http://schemas.microsoft.com/office/drawing/2014/main" id="{B0980E7F-4970-4EE0-B8CF-99073C2F82EF}"/>
              </a:ext>
            </a:extLst>
          </p:cNvPr>
          <p:cNvCxnSpPr/>
          <p:nvPr/>
        </p:nvCxnSpPr>
        <p:spPr>
          <a:xfrm>
            <a:off x="6096000" y="1819656"/>
            <a:ext cx="3925824" cy="0"/>
          </a:xfrm>
          <a:prstGeom prst="line">
            <a:avLst/>
          </a:prstGeom>
        </p:spPr>
        <p:style>
          <a:lnRef idx="1">
            <a:schemeClr val="dk1"/>
          </a:lnRef>
          <a:fillRef idx="0">
            <a:schemeClr val="dk1"/>
          </a:fillRef>
          <a:effectRef idx="0">
            <a:schemeClr val="dk1"/>
          </a:effectRef>
          <a:fontRef idx="minor">
            <a:schemeClr val="tx1"/>
          </a:fontRef>
        </p:style>
      </p:cxnSp>
      <p:cxnSp>
        <p:nvCxnSpPr>
          <p:cNvPr id="13" name="رابط كسهم مستقيم 12">
            <a:extLst>
              <a:ext uri="{FF2B5EF4-FFF2-40B4-BE49-F238E27FC236}">
                <a16:creationId xmlns:a16="http://schemas.microsoft.com/office/drawing/2014/main" id="{C0A9CE69-6DC3-438E-9183-CF617332BB73}"/>
              </a:ext>
            </a:extLst>
          </p:cNvPr>
          <p:cNvCxnSpPr/>
          <p:nvPr/>
        </p:nvCxnSpPr>
        <p:spPr>
          <a:xfrm>
            <a:off x="10021824" y="1819656"/>
            <a:ext cx="0" cy="274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رابط كسهم مستقيم 14">
            <a:extLst>
              <a:ext uri="{FF2B5EF4-FFF2-40B4-BE49-F238E27FC236}">
                <a16:creationId xmlns:a16="http://schemas.microsoft.com/office/drawing/2014/main" id="{96F8B9AA-B48A-4E53-8362-53DBE211BE69}"/>
              </a:ext>
            </a:extLst>
          </p:cNvPr>
          <p:cNvCxnSpPr/>
          <p:nvPr/>
        </p:nvCxnSpPr>
        <p:spPr>
          <a:xfrm>
            <a:off x="7306056" y="1819656"/>
            <a:ext cx="0" cy="292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مستطيل 15">
            <a:extLst>
              <a:ext uri="{FF2B5EF4-FFF2-40B4-BE49-F238E27FC236}">
                <a16:creationId xmlns:a16="http://schemas.microsoft.com/office/drawing/2014/main" id="{903B181B-F391-480A-8BF3-B6E9583C90C6}"/>
              </a:ext>
            </a:extLst>
          </p:cNvPr>
          <p:cNvSpPr/>
          <p:nvPr/>
        </p:nvSpPr>
        <p:spPr>
          <a:xfrm>
            <a:off x="5689313" y="2159495"/>
            <a:ext cx="2615548" cy="3392421"/>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12-والصلاة على النبي - صَلَّى اللَّهُ عَلَيْهِ وَسَلَّمَ - فيه أي في التشهد الأخير لحديث كعب السابق</a:t>
            </a:r>
            <a:endParaRPr lang="ar-SA" dirty="0"/>
          </a:p>
        </p:txBody>
      </p:sp>
      <p:sp>
        <p:nvSpPr>
          <p:cNvPr id="18" name="مستطيل 17">
            <a:extLst>
              <a:ext uri="{FF2B5EF4-FFF2-40B4-BE49-F238E27FC236}">
                <a16:creationId xmlns:a16="http://schemas.microsoft.com/office/drawing/2014/main" id="{5C5CA3FE-6201-4E0F-B149-00BE78CA2C6B}"/>
              </a:ext>
            </a:extLst>
          </p:cNvPr>
          <p:cNvSpPr/>
          <p:nvPr/>
        </p:nvSpPr>
        <p:spPr>
          <a:xfrm>
            <a:off x="728577" y="2165599"/>
            <a:ext cx="2088730" cy="3380211"/>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kumimoji="0" lang="ar-SA" sz="30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14-والتسليم لحديث: «وختامها التسليم»</a:t>
            </a:r>
            <a:endParaRPr lang="ar-SA" dirty="0"/>
          </a:p>
        </p:txBody>
      </p:sp>
      <p:sp>
        <p:nvSpPr>
          <p:cNvPr id="20" name="مستطيل 19">
            <a:extLst>
              <a:ext uri="{FF2B5EF4-FFF2-40B4-BE49-F238E27FC236}">
                <a16:creationId xmlns:a16="http://schemas.microsoft.com/office/drawing/2014/main" id="{8786BE63-B0B1-4502-9E66-3CBF00CEED52}"/>
              </a:ext>
            </a:extLst>
          </p:cNvPr>
          <p:cNvSpPr/>
          <p:nvPr/>
        </p:nvSpPr>
        <p:spPr>
          <a:xfrm>
            <a:off x="2922843" y="2164394"/>
            <a:ext cx="2694810" cy="3404630"/>
          </a:xfrm>
          <a:prstGeom prst="rect">
            <a:avLst/>
          </a:prstGeom>
          <a:solidFill>
            <a:srgbClr val="87A4D8"/>
          </a:solidFill>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13-والترتيب بين الأركان؛ لأنه - صَلَّى اللَّهُ عَلَيْهِ وَسَلَّمَ - كان يصليها مرتبة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وعلمها المسيء في صلاته مرتبة </a:t>
            </a:r>
            <a:r>
              <a:rPr kumimoji="0" lang="ar-SA" sz="30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بثم</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cxnSp>
        <p:nvCxnSpPr>
          <p:cNvPr id="24" name="رابط مستقيم 23">
            <a:extLst>
              <a:ext uri="{FF2B5EF4-FFF2-40B4-BE49-F238E27FC236}">
                <a16:creationId xmlns:a16="http://schemas.microsoft.com/office/drawing/2014/main" id="{F801EDCA-6AD5-4CFA-8AF7-594A5A67E220}"/>
              </a:ext>
            </a:extLst>
          </p:cNvPr>
          <p:cNvCxnSpPr>
            <a:cxnSpLocks/>
          </p:cNvCxnSpPr>
          <p:nvPr/>
        </p:nvCxnSpPr>
        <p:spPr>
          <a:xfrm flipH="1" flipV="1">
            <a:off x="1591057" y="1801368"/>
            <a:ext cx="4504943" cy="18288"/>
          </a:xfrm>
          <a:prstGeom prst="line">
            <a:avLst/>
          </a:prstGeom>
        </p:spPr>
        <p:style>
          <a:lnRef idx="1">
            <a:schemeClr val="dk1"/>
          </a:lnRef>
          <a:fillRef idx="0">
            <a:schemeClr val="dk1"/>
          </a:fillRef>
          <a:effectRef idx="0">
            <a:schemeClr val="dk1"/>
          </a:effectRef>
          <a:fontRef idx="minor">
            <a:schemeClr val="tx1"/>
          </a:fontRef>
        </p:style>
      </p:cxnSp>
      <p:cxnSp>
        <p:nvCxnSpPr>
          <p:cNvPr id="26" name="رابط كسهم مستقيم 25">
            <a:extLst>
              <a:ext uri="{FF2B5EF4-FFF2-40B4-BE49-F238E27FC236}">
                <a16:creationId xmlns:a16="http://schemas.microsoft.com/office/drawing/2014/main" id="{F94F6CC0-FE7D-4E38-9869-2E1D3816EB31}"/>
              </a:ext>
            </a:extLst>
          </p:cNvPr>
          <p:cNvCxnSpPr/>
          <p:nvPr/>
        </p:nvCxnSpPr>
        <p:spPr>
          <a:xfrm>
            <a:off x="4270248" y="1828799"/>
            <a:ext cx="0" cy="321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رابط كسهم مستقيم 31">
            <a:extLst>
              <a:ext uri="{FF2B5EF4-FFF2-40B4-BE49-F238E27FC236}">
                <a16:creationId xmlns:a16="http://schemas.microsoft.com/office/drawing/2014/main" id="{F1815F6C-3D7E-4505-8FC6-30CCA1285427}"/>
              </a:ext>
            </a:extLst>
          </p:cNvPr>
          <p:cNvCxnSpPr/>
          <p:nvPr/>
        </p:nvCxnSpPr>
        <p:spPr>
          <a:xfrm>
            <a:off x="1591057" y="1810512"/>
            <a:ext cx="0" cy="274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08176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19519A05-5CB0-4EE5-B722-A350B226A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0" y="0"/>
            <a:ext cx="12192000" cy="6857999"/>
          </a:xfrm>
          <a:prstGeom prst="rect">
            <a:avLst/>
          </a:prstGeom>
        </p:spPr>
      </p:pic>
      <p:sp>
        <p:nvSpPr>
          <p:cNvPr id="5" name="مستطيل 4">
            <a:extLst>
              <a:ext uri="{FF2B5EF4-FFF2-40B4-BE49-F238E27FC236}">
                <a16:creationId xmlns:a16="http://schemas.microsoft.com/office/drawing/2014/main" id="{D606DE28-7C06-4FDC-8832-A9637F12C6D0}"/>
              </a:ext>
            </a:extLst>
          </p:cNvPr>
          <p:cNvSpPr/>
          <p:nvPr/>
        </p:nvSpPr>
        <p:spPr>
          <a:xfrm>
            <a:off x="9390888" y="1607431"/>
            <a:ext cx="1444752" cy="3065153"/>
          </a:xfrm>
          <a:prstGeom prst="rect">
            <a:avLst/>
          </a:prstGeom>
          <a:solidFill>
            <a:srgbClr val="848A98"/>
          </a:solidFill>
          <a:ln>
            <a:solidFill>
              <a:srgbClr val="496E51"/>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واجبات الصلاة</a:t>
            </a:r>
            <a:r>
              <a:rPr lang="en-US" sz="3000" dirty="0">
                <a:cs typeface="PT Bold Heading" panose="02010400000000000000" pitchFamily="2" charset="-78"/>
              </a:rPr>
              <a:t>[</a:t>
            </a:r>
            <a:r>
              <a:rPr lang="ar-SA" sz="3000" dirty="0">
                <a:cs typeface="PT Bold Heading" panose="02010400000000000000" pitchFamily="2" charset="-78"/>
              </a:rPr>
              <a:t> </a:t>
            </a:r>
          </a:p>
        </p:txBody>
      </p:sp>
      <p:sp>
        <p:nvSpPr>
          <p:cNvPr id="23" name="مستطيل 22">
            <a:extLst>
              <a:ext uri="{FF2B5EF4-FFF2-40B4-BE49-F238E27FC236}">
                <a16:creationId xmlns:a16="http://schemas.microsoft.com/office/drawing/2014/main" id="{F4C5B069-4A7C-4502-A00A-B40EDA0271FE}"/>
              </a:ext>
            </a:extLst>
          </p:cNvPr>
          <p:cNvSpPr/>
          <p:nvPr/>
        </p:nvSpPr>
        <p:spPr>
          <a:xfrm>
            <a:off x="1227851" y="894199"/>
            <a:ext cx="7385795" cy="1426464"/>
          </a:xfrm>
          <a:prstGeom prst="rect">
            <a:avLst/>
          </a:prstGeom>
          <a:solidFill>
            <a:srgbClr val="FACACA"/>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marL="457200" marR="0" lvl="0" indent="-4572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وواجباتها : أي الصلاة ثمانية: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التكبيرات؛ غير </a:t>
            </a:r>
            <a:r>
              <a:rPr kumimoji="0" lang="ar-SA" sz="30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التحريمه</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فهي ركن كما تقدم، وغير تكبيرة المسبوق إذا أدرك إمامه راكعًا فسنة ويأتي </a:t>
            </a:r>
            <a:endParaRPr lang="ar-SA" dirty="0"/>
          </a:p>
        </p:txBody>
      </p:sp>
      <p:sp>
        <p:nvSpPr>
          <p:cNvPr id="24" name="مستطيل 23">
            <a:extLst>
              <a:ext uri="{FF2B5EF4-FFF2-40B4-BE49-F238E27FC236}">
                <a16:creationId xmlns:a16="http://schemas.microsoft.com/office/drawing/2014/main" id="{BB64EA0D-6D92-4695-A0E5-A00802993913}"/>
              </a:ext>
            </a:extLst>
          </p:cNvPr>
          <p:cNvSpPr/>
          <p:nvPr/>
        </p:nvSpPr>
        <p:spPr>
          <a:xfrm>
            <a:off x="1227851" y="2636209"/>
            <a:ext cx="7385795" cy="1000312"/>
          </a:xfrm>
          <a:prstGeom prst="rect">
            <a:avLst/>
          </a:prstGeom>
          <a:solidFill>
            <a:srgbClr val="FACACA"/>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والتسميع أي: قول الإمام والمنفرد في الرفع من الركوع: سمع الله لمن حمده</a:t>
            </a:r>
            <a:endParaRPr lang="ar-SA" dirty="0"/>
          </a:p>
        </p:txBody>
      </p:sp>
      <p:sp>
        <p:nvSpPr>
          <p:cNvPr id="25" name="مستطيل 24">
            <a:extLst>
              <a:ext uri="{FF2B5EF4-FFF2-40B4-BE49-F238E27FC236}">
                <a16:creationId xmlns:a16="http://schemas.microsoft.com/office/drawing/2014/main" id="{C7B6F043-9BE7-4B4B-AC28-1ACAC93A3236}"/>
              </a:ext>
            </a:extLst>
          </p:cNvPr>
          <p:cNvSpPr/>
          <p:nvPr/>
        </p:nvSpPr>
        <p:spPr>
          <a:xfrm>
            <a:off x="1227851" y="4046193"/>
            <a:ext cx="7385796" cy="1755648"/>
          </a:xfrm>
          <a:prstGeom prst="rect">
            <a:avLst/>
          </a:prstGeom>
          <a:solidFill>
            <a:srgbClr val="FACACA"/>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dirty="0">
                <a:solidFill>
                  <a:prstClr val="black"/>
                </a:solidFill>
                <a:latin typeface="Sakkal Majalla" panose="02000000000000000000" pitchFamily="2" charset="-78"/>
                <a:cs typeface="Sakkal Majalla" panose="02000000000000000000" pitchFamily="2" charset="-78"/>
              </a:rPr>
              <a:t>3- </a:t>
            </a: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والتحميد أي قول: ربنا ولك الحمد، لإمام ومأموم ومنفرد، لفعله - صَلَّى اللَّهُ عَلَيْهِ وَسَلَّمَ </a:t>
            </a:r>
            <a:r>
              <a:rPr kumimoji="0" lang="ar-SA" sz="2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وقوله: «صلوا كما رأيتموني أصلي».</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ومحل ما يؤتى به من ذلك للانتقال بين ابتداء وانتهاء، فلو شرع فيه قبل، أو كمله بعد لم يجزئه</a:t>
            </a:r>
            <a:endParaRPr kumimoji="0" lang="ar-SA" sz="2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cxnSp>
        <p:nvCxnSpPr>
          <p:cNvPr id="4" name="موصل: على شكل مرفق 3">
            <a:extLst>
              <a:ext uri="{FF2B5EF4-FFF2-40B4-BE49-F238E27FC236}">
                <a16:creationId xmlns:a16="http://schemas.microsoft.com/office/drawing/2014/main" id="{FF2A6C00-7511-4A95-9995-A02DCE9BDB7A}"/>
              </a:ext>
            </a:extLst>
          </p:cNvPr>
          <p:cNvCxnSpPr>
            <a:stCxn id="23" idx="3"/>
            <a:endCxn id="5" idx="1"/>
          </p:cNvCxnSpPr>
          <p:nvPr/>
        </p:nvCxnSpPr>
        <p:spPr>
          <a:xfrm>
            <a:off x="8613646" y="1607431"/>
            <a:ext cx="777242" cy="153257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 name="موصل: على شكل مرفق 6">
            <a:extLst>
              <a:ext uri="{FF2B5EF4-FFF2-40B4-BE49-F238E27FC236}">
                <a16:creationId xmlns:a16="http://schemas.microsoft.com/office/drawing/2014/main" id="{9CC2CC29-7C73-40CC-A90E-F9F46BC423AF}"/>
              </a:ext>
            </a:extLst>
          </p:cNvPr>
          <p:cNvCxnSpPr>
            <a:stCxn id="24" idx="3"/>
            <a:endCxn id="5" idx="1"/>
          </p:cNvCxnSpPr>
          <p:nvPr/>
        </p:nvCxnSpPr>
        <p:spPr>
          <a:xfrm>
            <a:off x="8613646" y="3136365"/>
            <a:ext cx="777242" cy="364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موصل: على شكل مرفق 9">
            <a:extLst>
              <a:ext uri="{FF2B5EF4-FFF2-40B4-BE49-F238E27FC236}">
                <a16:creationId xmlns:a16="http://schemas.microsoft.com/office/drawing/2014/main" id="{7D38DFFE-085B-48F0-93C6-F014B54295A9}"/>
              </a:ext>
            </a:extLst>
          </p:cNvPr>
          <p:cNvCxnSpPr>
            <a:stCxn id="25" idx="3"/>
            <a:endCxn id="5" idx="1"/>
          </p:cNvCxnSpPr>
          <p:nvPr/>
        </p:nvCxnSpPr>
        <p:spPr>
          <a:xfrm flipV="1">
            <a:off x="8613647" y="3140008"/>
            <a:ext cx="777241" cy="178400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530260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782484A1-03D2-43C7-A1C3-D026F300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92000" cy="6857999"/>
          </a:xfrm>
          <a:prstGeom prst="rect">
            <a:avLst/>
          </a:prstGeom>
        </p:spPr>
      </p:pic>
      <p:sp>
        <p:nvSpPr>
          <p:cNvPr id="5" name="مستطيل 4">
            <a:extLst>
              <a:ext uri="{FF2B5EF4-FFF2-40B4-BE49-F238E27FC236}">
                <a16:creationId xmlns:a16="http://schemas.microsoft.com/office/drawing/2014/main" id="{F6DBA93C-130F-4639-8622-076544E28A3D}"/>
              </a:ext>
            </a:extLst>
          </p:cNvPr>
          <p:cNvSpPr/>
          <p:nvPr/>
        </p:nvSpPr>
        <p:spPr>
          <a:xfrm>
            <a:off x="9404140" y="1605383"/>
            <a:ext cx="1444752" cy="3065153"/>
          </a:xfrm>
          <a:prstGeom prst="rect">
            <a:avLst/>
          </a:prstGeom>
          <a:solidFill>
            <a:srgbClr val="848A98"/>
          </a:solidFill>
          <a:ln>
            <a:solidFill>
              <a:srgbClr val="496E51"/>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واجبات الصلاة</a:t>
            </a:r>
            <a:r>
              <a:rPr lang="en-US" sz="3000" dirty="0">
                <a:cs typeface="PT Bold Heading" panose="02010400000000000000" pitchFamily="2" charset="-78"/>
              </a:rPr>
              <a:t>[</a:t>
            </a:r>
            <a:r>
              <a:rPr lang="ar-SA" sz="3000" dirty="0">
                <a:cs typeface="PT Bold Heading" panose="02010400000000000000" pitchFamily="2" charset="-78"/>
              </a:rPr>
              <a:t> </a:t>
            </a:r>
          </a:p>
        </p:txBody>
      </p:sp>
      <p:sp>
        <p:nvSpPr>
          <p:cNvPr id="14" name="مستطيل 13">
            <a:extLst>
              <a:ext uri="{FF2B5EF4-FFF2-40B4-BE49-F238E27FC236}">
                <a16:creationId xmlns:a16="http://schemas.microsoft.com/office/drawing/2014/main" id="{49990D31-FDCA-4A21-91E3-B114F5EC6C5D}"/>
              </a:ext>
            </a:extLst>
          </p:cNvPr>
          <p:cNvSpPr/>
          <p:nvPr/>
        </p:nvSpPr>
        <p:spPr>
          <a:xfrm>
            <a:off x="1155206" y="1152896"/>
            <a:ext cx="7452854" cy="1169582"/>
          </a:xfrm>
          <a:prstGeom prst="rect">
            <a:avLst/>
          </a:prstGeom>
          <a:solidFill>
            <a:srgbClr val="FACACA"/>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4-5 وتسبيحات الركوع والسجود؛ أي قول: "سبحان ربي العظيم" في الركوع، وسبحان ربي الأعلى في السجود.</a:t>
            </a:r>
            <a:endParaRPr lang="ar-SA" dirty="0"/>
          </a:p>
        </p:txBody>
      </p:sp>
      <p:sp>
        <p:nvSpPr>
          <p:cNvPr id="15" name="مستطيل 14">
            <a:extLst>
              <a:ext uri="{FF2B5EF4-FFF2-40B4-BE49-F238E27FC236}">
                <a16:creationId xmlns:a16="http://schemas.microsoft.com/office/drawing/2014/main" id="{92CDE0CB-F9E3-4334-8C03-2C5C3FD0757E}"/>
              </a:ext>
            </a:extLst>
          </p:cNvPr>
          <p:cNvSpPr/>
          <p:nvPr/>
        </p:nvSpPr>
        <p:spPr>
          <a:xfrm>
            <a:off x="1138249" y="2585338"/>
            <a:ext cx="7469811" cy="893209"/>
          </a:xfrm>
          <a:prstGeom prst="rect">
            <a:avLst/>
          </a:prstGeom>
          <a:solidFill>
            <a:srgbClr val="FACACA"/>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6-وسؤال المغفرة أي قول رب اغفر لي بين السجدتين مرة </a:t>
            </a:r>
            <a:r>
              <a:rPr kumimoji="0" lang="ar-SA" sz="3000" b="0" i="0" strike="noStrike" kern="1200" cap="none" spc="0" normalizeH="0" baseline="0" noProof="0" dirty="0" err="1">
                <a:ln>
                  <a:noFill/>
                </a:ln>
                <a:solidFill>
                  <a:schemeClr val="tx1"/>
                </a:solidFill>
                <a:effectLst/>
                <a:uLnTx/>
                <a:uFillTx/>
                <a:latin typeface="Sakkal Majalla" panose="02000000000000000000" pitchFamily="2" charset="-78"/>
                <a:ea typeface="+mn-ea"/>
                <a:cs typeface="Sakkal Majalla" panose="02000000000000000000" pitchFamily="2" charset="-78"/>
              </a:rPr>
              <a:t>مرة</a:t>
            </a:r>
            <a:r>
              <a:rPr kumimoji="0" lang="ar-SA" sz="3000" b="0" i="0"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ويسن قول ذلك ثلاثًا.</a:t>
            </a:r>
          </a:p>
        </p:txBody>
      </p:sp>
      <p:sp>
        <p:nvSpPr>
          <p:cNvPr id="16" name="مستطيل 15">
            <a:extLst>
              <a:ext uri="{FF2B5EF4-FFF2-40B4-BE49-F238E27FC236}">
                <a16:creationId xmlns:a16="http://schemas.microsoft.com/office/drawing/2014/main" id="{1A82020A-E786-411F-B51A-3576EB24E20C}"/>
              </a:ext>
            </a:extLst>
          </p:cNvPr>
          <p:cNvSpPr/>
          <p:nvPr/>
        </p:nvSpPr>
        <p:spPr>
          <a:xfrm>
            <a:off x="1155206" y="3698142"/>
            <a:ext cx="7452854" cy="2392324"/>
          </a:xfrm>
          <a:prstGeom prst="rect">
            <a:avLst/>
          </a:prstGeom>
          <a:solidFill>
            <a:srgbClr val="FACACA"/>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7-8 ومن الواجبات التشهد الأول وجلسته للأمر به في حديث ابن عباس، ويسقط عمن قام إمامه سهوا لوجوب متابعته والمجزئ منه: " التحيات لله السلام عليك أيها النبي ورحمة الله سلام علينا وعلى عباد الله الصالحين، أشهد أن لا إله إلا الله، وأن محمدا رسول الله "، أو عبده ورسوله، وفي التشهد الأخير ذلك مع اللهم صل على محمد بعده.</a:t>
            </a:r>
          </a:p>
        </p:txBody>
      </p:sp>
      <p:cxnSp>
        <p:nvCxnSpPr>
          <p:cNvPr id="8" name="موصل: على شكل مرفق 7">
            <a:extLst>
              <a:ext uri="{FF2B5EF4-FFF2-40B4-BE49-F238E27FC236}">
                <a16:creationId xmlns:a16="http://schemas.microsoft.com/office/drawing/2014/main" id="{3AC047FD-9F3B-485A-B842-3FE5247A993A}"/>
              </a:ext>
            </a:extLst>
          </p:cNvPr>
          <p:cNvCxnSpPr>
            <a:stCxn id="14" idx="3"/>
            <a:endCxn id="5" idx="1"/>
          </p:cNvCxnSpPr>
          <p:nvPr/>
        </p:nvCxnSpPr>
        <p:spPr>
          <a:xfrm>
            <a:off x="8608060" y="1737687"/>
            <a:ext cx="796080" cy="140027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موصل: على شكل مرفق 18">
            <a:extLst>
              <a:ext uri="{FF2B5EF4-FFF2-40B4-BE49-F238E27FC236}">
                <a16:creationId xmlns:a16="http://schemas.microsoft.com/office/drawing/2014/main" id="{F2F43394-1BBD-47A6-B3C1-305E94929DEF}"/>
              </a:ext>
            </a:extLst>
          </p:cNvPr>
          <p:cNvCxnSpPr>
            <a:stCxn id="16" idx="3"/>
            <a:endCxn id="5" idx="1"/>
          </p:cNvCxnSpPr>
          <p:nvPr/>
        </p:nvCxnSpPr>
        <p:spPr>
          <a:xfrm flipV="1">
            <a:off x="8608060" y="3137960"/>
            <a:ext cx="796080" cy="175634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7" name="رابط مستقيم 36">
            <a:extLst>
              <a:ext uri="{FF2B5EF4-FFF2-40B4-BE49-F238E27FC236}">
                <a16:creationId xmlns:a16="http://schemas.microsoft.com/office/drawing/2014/main" id="{16CF4250-1B36-4C28-AE00-96A1DB9394D5}"/>
              </a:ext>
            </a:extLst>
          </p:cNvPr>
          <p:cNvCxnSpPr/>
          <p:nvPr/>
        </p:nvCxnSpPr>
        <p:spPr>
          <a:xfrm flipH="1">
            <a:off x="8608060" y="3137960"/>
            <a:ext cx="4431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58512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CFFA98F2-2F38-4635-8198-EC80A2303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extLst>
              <a:ext uri="{FF2B5EF4-FFF2-40B4-BE49-F238E27FC236}">
                <a16:creationId xmlns:a16="http://schemas.microsoft.com/office/drawing/2014/main" id="{07119FCB-1308-45F6-BB8C-3FA4C974ED93}"/>
              </a:ext>
            </a:extLst>
          </p:cNvPr>
          <p:cNvSpPr/>
          <p:nvPr/>
        </p:nvSpPr>
        <p:spPr>
          <a:xfrm>
            <a:off x="8746345" y="648384"/>
            <a:ext cx="3012559" cy="605982"/>
          </a:xfrm>
          <a:prstGeom prst="rect">
            <a:avLst/>
          </a:prstGeom>
          <a:solidFill>
            <a:srgbClr val="87A4D8"/>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سنن الصلاة</a:t>
            </a:r>
            <a:r>
              <a:rPr lang="en-US" sz="3000" dirty="0">
                <a:cs typeface="PT Bold Heading" panose="02010400000000000000" pitchFamily="2" charset="-78"/>
              </a:rPr>
              <a:t>[</a:t>
            </a:r>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372A5482-F391-4E61-A9CC-E6C3A4B301F3}"/>
              </a:ext>
            </a:extLst>
          </p:cNvPr>
          <p:cNvSpPr txBox="1"/>
          <p:nvPr/>
        </p:nvSpPr>
        <p:spPr>
          <a:xfrm>
            <a:off x="3199694" y="1391086"/>
            <a:ext cx="864427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وما عدا الشرائط والأركان والواجبات المذكورة مما تقدم في صفة الصلاة سنة </a:t>
            </a:r>
            <a:r>
              <a:rPr lang="ar-SA" dirty="0"/>
              <a:t>.</a:t>
            </a:r>
          </a:p>
        </p:txBody>
      </p:sp>
      <p:sp>
        <p:nvSpPr>
          <p:cNvPr id="9" name="مستطيل 8">
            <a:extLst>
              <a:ext uri="{FF2B5EF4-FFF2-40B4-BE49-F238E27FC236}">
                <a16:creationId xmlns:a16="http://schemas.microsoft.com/office/drawing/2014/main" id="{AE686048-6BDE-4787-964D-7E5F9935D9BC}"/>
              </a:ext>
            </a:extLst>
          </p:cNvPr>
          <p:cNvSpPr/>
          <p:nvPr/>
        </p:nvSpPr>
        <p:spPr>
          <a:xfrm>
            <a:off x="8893430" y="2248846"/>
            <a:ext cx="1690577" cy="2923954"/>
          </a:xfrm>
          <a:prstGeom prst="rect">
            <a:avLst/>
          </a:prstGeom>
          <a:solidFill>
            <a:srgbClr val="FACACA"/>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3000" dirty="0">
                <a:cs typeface="PT Bold Heading" panose="02010400000000000000" pitchFamily="2" charset="-78"/>
              </a:rPr>
              <a:t>]</a:t>
            </a:r>
            <a:r>
              <a:rPr lang="ar-SA" sz="3000" dirty="0">
                <a:cs typeface="PT Bold Heading" panose="02010400000000000000" pitchFamily="2" charset="-78"/>
              </a:rPr>
              <a:t>حكم ترك الشرط</a:t>
            </a:r>
            <a:r>
              <a:rPr lang="en-US" sz="3000" dirty="0">
                <a:cs typeface="PT Bold Heading" panose="02010400000000000000" pitchFamily="2" charset="-78"/>
              </a:rPr>
              <a:t>[</a:t>
            </a:r>
            <a:endParaRPr lang="ar-SA" sz="3000" dirty="0">
              <a:cs typeface="PT Bold Heading" panose="02010400000000000000" pitchFamily="2" charset="-78"/>
            </a:endParaRPr>
          </a:p>
        </p:txBody>
      </p:sp>
      <p:cxnSp>
        <p:nvCxnSpPr>
          <p:cNvPr id="10" name="رابط كسهم مستقيم 9">
            <a:extLst>
              <a:ext uri="{FF2B5EF4-FFF2-40B4-BE49-F238E27FC236}">
                <a16:creationId xmlns:a16="http://schemas.microsoft.com/office/drawing/2014/main" id="{742E8B60-E459-4ED6-A593-4B692F42228A}"/>
              </a:ext>
            </a:extLst>
          </p:cNvPr>
          <p:cNvCxnSpPr/>
          <p:nvPr/>
        </p:nvCxnSpPr>
        <p:spPr>
          <a:xfrm flipH="1" flipV="1">
            <a:off x="7751135" y="3055519"/>
            <a:ext cx="1142295" cy="5613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رابط كسهم مستقيم 10">
            <a:extLst>
              <a:ext uri="{FF2B5EF4-FFF2-40B4-BE49-F238E27FC236}">
                <a16:creationId xmlns:a16="http://schemas.microsoft.com/office/drawing/2014/main" id="{7B77A991-EA37-4B83-BBAC-AF4171DA0DFB}"/>
              </a:ext>
            </a:extLst>
          </p:cNvPr>
          <p:cNvCxnSpPr/>
          <p:nvPr/>
        </p:nvCxnSpPr>
        <p:spPr>
          <a:xfrm flipH="1">
            <a:off x="7793666" y="3605809"/>
            <a:ext cx="1099764" cy="629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مستطيل 12">
            <a:extLst>
              <a:ext uri="{FF2B5EF4-FFF2-40B4-BE49-F238E27FC236}">
                <a16:creationId xmlns:a16="http://schemas.microsoft.com/office/drawing/2014/main" id="{B64BDD16-70CC-48F0-82BD-84D56FE9BD27}"/>
              </a:ext>
            </a:extLst>
          </p:cNvPr>
          <p:cNvSpPr/>
          <p:nvPr/>
        </p:nvSpPr>
        <p:spPr>
          <a:xfrm>
            <a:off x="659220" y="2687786"/>
            <a:ext cx="7091916" cy="735465"/>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3000" dirty="0">
                <a:latin typeface="Sakkal Majalla" panose="02000000000000000000" pitchFamily="2" charset="-78"/>
                <a:cs typeface="Sakkal Majalla" panose="02000000000000000000" pitchFamily="2" charset="-78"/>
              </a:rPr>
              <a:t>فمن ترك شرطا لغير عذر ولو سهوًا بطلت صلاته، </a:t>
            </a:r>
          </a:p>
        </p:txBody>
      </p:sp>
      <p:sp>
        <p:nvSpPr>
          <p:cNvPr id="15" name="مستطيل 14">
            <a:extLst>
              <a:ext uri="{FF2B5EF4-FFF2-40B4-BE49-F238E27FC236}">
                <a16:creationId xmlns:a16="http://schemas.microsoft.com/office/drawing/2014/main" id="{582D16B9-1A38-4A87-A0C4-1A377247BF02}"/>
              </a:ext>
            </a:extLst>
          </p:cNvPr>
          <p:cNvSpPr/>
          <p:nvPr/>
        </p:nvSpPr>
        <p:spPr>
          <a:xfrm>
            <a:off x="659219" y="3749035"/>
            <a:ext cx="7091916" cy="1569301"/>
          </a:xfrm>
          <a:prstGeom prst="rect">
            <a:avLst/>
          </a:prstGeom>
          <a:solidFill>
            <a:srgbClr val="848A98"/>
          </a:solidFill>
          <a:ln>
            <a:solidFill>
              <a:srgbClr val="7F7F7F"/>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3000" dirty="0">
                <a:latin typeface="Sakkal Majalla" panose="02000000000000000000" pitchFamily="2" charset="-78"/>
                <a:cs typeface="Sakkal Majalla" panose="02000000000000000000" pitchFamily="2" charset="-78"/>
              </a:rPr>
              <a:t>وإن كان لعذر كمن عدم الماء والتراب، أو السترة، أو حبس بنجسة صحت صلاته كما تقدم. غير النية فإنها لا تسقط بحال ؛ لأن محلها القلب فلا يعجز عنها</a:t>
            </a:r>
            <a:r>
              <a:rPr lang="ar-SA" sz="2400" dirty="0">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14321720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96CCAFB9-E406-4737-B35D-CF5D572CD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مستطيل 4">
            <a:extLst>
              <a:ext uri="{FF2B5EF4-FFF2-40B4-BE49-F238E27FC236}">
                <a16:creationId xmlns:a16="http://schemas.microsoft.com/office/drawing/2014/main" id="{35D67E7B-6CE1-4FF6-A169-CA09F91FB7BE}"/>
              </a:ext>
            </a:extLst>
          </p:cNvPr>
          <p:cNvSpPr/>
          <p:nvPr/>
        </p:nvSpPr>
        <p:spPr>
          <a:xfrm>
            <a:off x="8684972" y="2096306"/>
            <a:ext cx="2791411" cy="1244681"/>
          </a:xfrm>
          <a:prstGeom prst="rect">
            <a:avLst/>
          </a:prstGeom>
          <a:solidFill>
            <a:srgbClr val="8793C5"/>
          </a:solidFill>
          <a:ln>
            <a:solidFill>
              <a:srgbClr val="8793C5"/>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000" dirty="0">
                <a:cs typeface="PT Bold Heading" panose="02010400000000000000" pitchFamily="2" charset="-78"/>
              </a:rPr>
              <a:t>حكم من ترك ركنًا او واجبًا</a:t>
            </a:r>
          </a:p>
        </p:txBody>
      </p:sp>
      <p:sp>
        <p:nvSpPr>
          <p:cNvPr id="10" name="مستطيل 9">
            <a:extLst>
              <a:ext uri="{FF2B5EF4-FFF2-40B4-BE49-F238E27FC236}">
                <a16:creationId xmlns:a16="http://schemas.microsoft.com/office/drawing/2014/main" id="{1AE15D3C-8920-4523-B96D-041CA55A393E}"/>
              </a:ext>
            </a:extLst>
          </p:cNvPr>
          <p:cNvSpPr/>
          <p:nvPr/>
        </p:nvSpPr>
        <p:spPr>
          <a:xfrm>
            <a:off x="1314891" y="1353806"/>
            <a:ext cx="5730949" cy="861574"/>
          </a:xfrm>
          <a:prstGeom prst="rect">
            <a:avLst/>
          </a:prstGeom>
          <a:solidFill>
            <a:srgbClr val="FACACA"/>
          </a:solidFill>
          <a:ln>
            <a:solidFill>
              <a:schemeClr val="tx1">
                <a:lumMod val="85000"/>
                <a:lumOff val="1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أو تعمد المصلي ترك ركن، أو واجب بطلت صلاته ولو تركه لشك في وجوبه-.</a:t>
            </a:r>
          </a:p>
        </p:txBody>
      </p:sp>
      <p:sp>
        <p:nvSpPr>
          <p:cNvPr id="12" name="مستطيل 11">
            <a:extLst>
              <a:ext uri="{FF2B5EF4-FFF2-40B4-BE49-F238E27FC236}">
                <a16:creationId xmlns:a16="http://schemas.microsoft.com/office/drawing/2014/main" id="{6882A0D9-98B6-4848-A892-2111DC9DDC97}"/>
              </a:ext>
            </a:extLst>
          </p:cNvPr>
          <p:cNvSpPr/>
          <p:nvPr/>
        </p:nvSpPr>
        <p:spPr>
          <a:xfrm>
            <a:off x="1297170" y="2429139"/>
            <a:ext cx="5730949" cy="579016"/>
          </a:xfrm>
          <a:prstGeom prst="rect">
            <a:avLst/>
          </a:prstGeom>
          <a:solidFill>
            <a:srgbClr val="FACACA"/>
          </a:solidFill>
          <a:ln>
            <a:solidFill>
              <a:schemeClr val="tx1">
                <a:lumMod val="85000"/>
                <a:lumOff val="1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 وإن ترك الركن سهوًا فيأتي. </a:t>
            </a:r>
          </a:p>
        </p:txBody>
      </p:sp>
      <p:sp>
        <p:nvSpPr>
          <p:cNvPr id="14" name="مستطيل 13">
            <a:extLst>
              <a:ext uri="{FF2B5EF4-FFF2-40B4-BE49-F238E27FC236}">
                <a16:creationId xmlns:a16="http://schemas.microsoft.com/office/drawing/2014/main" id="{C03FE026-E0D3-4D36-9B3B-B52B2F73CD82}"/>
              </a:ext>
            </a:extLst>
          </p:cNvPr>
          <p:cNvSpPr/>
          <p:nvPr/>
        </p:nvSpPr>
        <p:spPr>
          <a:xfrm>
            <a:off x="1297170" y="3171096"/>
            <a:ext cx="5730949" cy="1955685"/>
          </a:xfrm>
          <a:prstGeom prst="rect">
            <a:avLst/>
          </a:prstGeom>
          <a:solidFill>
            <a:srgbClr val="FACACA"/>
          </a:solidFill>
          <a:ln>
            <a:solidFill>
              <a:schemeClr val="tx1">
                <a:lumMod val="85000"/>
                <a:lumOff val="1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000" dirty="0">
                <a:latin typeface="Sakkal Majalla" panose="02000000000000000000" pitchFamily="2" charset="-78"/>
                <a:cs typeface="Sakkal Majalla" panose="02000000000000000000" pitchFamily="2" charset="-78"/>
              </a:rPr>
              <a:t>وإن ترك الواجب سهوًا، أو جهلا سجد له وجوبًا، وإن اعتقد أن الفرض سنة، أو بالعكس لم يضره، كما لو اعتقد أن بعض أفعالها فرض وبعضها نفل وجهل الفرض من السنة، أو اعتقد الجميع فرضًا</a:t>
            </a:r>
          </a:p>
        </p:txBody>
      </p:sp>
      <p:sp>
        <p:nvSpPr>
          <p:cNvPr id="16" name="مستطيل 15">
            <a:extLst>
              <a:ext uri="{FF2B5EF4-FFF2-40B4-BE49-F238E27FC236}">
                <a16:creationId xmlns:a16="http://schemas.microsoft.com/office/drawing/2014/main" id="{212E6A49-1278-4B75-B9E9-DAF29DB80B86}"/>
              </a:ext>
            </a:extLst>
          </p:cNvPr>
          <p:cNvSpPr/>
          <p:nvPr/>
        </p:nvSpPr>
        <p:spPr>
          <a:xfrm>
            <a:off x="7289267" y="5437292"/>
            <a:ext cx="2791410" cy="703229"/>
          </a:xfrm>
          <a:prstGeom prst="rect">
            <a:avLst/>
          </a:prstGeom>
          <a:solidFill>
            <a:srgbClr val="7F7F7F"/>
          </a:solidFill>
          <a:ln>
            <a:solidFill>
              <a:srgbClr val="848A98"/>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2400" dirty="0">
                <a:cs typeface="PT Bold Heading" panose="02010400000000000000" pitchFamily="2" charset="-78"/>
              </a:rPr>
              <a:t>حكم الخشوع في الصلاة</a:t>
            </a:r>
          </a:p>
        </p:txBody>
      </p:sp>
      <p:sp>
        <p:nvSpPr>
          <p:cNvPr id="18" name="مربع نص 17">
            <a:extLst>
              <a:ext uri="{FF2B5EF4-FFF2-40B4-BE49-F238E27FC236}">
                <a16:creationId xmlns:a16="http://schemas.microsoft.com/office/drawing/2014/main" id="{F806F42F-E451-48FF-8472-908525D7B07A}"/>
              </a:ext>
            </a:extLst>
          </p:cNvPr>
          <p:cNvSpPr txBox="1"/>
          <p:nvPr/>
        </p:nvSpPr>
        <p:spPr>
          <a:xfrm>
            <a:off x="1463747" y="5494646"/>
            <a:ext cx="5582093"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والخشوع فيها سنة</a:t>
            </a:r>
            <a:r>
              <a:rPr lang="ar-SA" sz="3000" dirty="0"/>
              <a:t>.</a:t>
            </a:r>
          </a:p>
        </p:txBody>
      </p:sp>
      <p:cxnSp>
        <p:nvCxnSpPr>
          <p:cNvPr id="45" name="رابط مستقيم 44">
            <a:extLst>
              <a:ext uri="{FF2B5EF4-FFF2-40B4-BE49-F238E27FC236}">
                <a16:creationId xmlns:a16="http://schemas.microsoft.com/office/drawing/2014/main" id="{36635F9E-5E4A-4C4D-BB88-95489206E27B}"/>
              </a:ext>
            </a:extLst>
          </p:cNvPr>
          <p:cNvCxnSpPr>
            <a:stCxn id="12" idx="3"/>
            <a:endCxn id="5" idx="1"/>
          </p:cNvCxnSpPr>
          <p:nvPr/>
        </p:nvCxnSpPr>
        <p:spPr>
          <a:xfrm>
            <a:off x="7028119" y="2718647"/>
            <a:ext cx="1656853" cy="0"/>
          </a:xfrm>
          <a:prstGeom prst="line">
            <a:avLst/>
          </a:prstGeom>
        </p:spPr>
        <p:style>
          <a:lnRef idx="1">
            <a:schemeClr val="dk1"/>
          </a:lnRef>
          <a:fillRef idx="0">
            <a:schemeClr val="dk1"/>
          </a:fillRef>
          <a:effectRef idx="0">
            <a:schemeClr val="dk1"/>
          </a:effectRef>
          <a:fontRef idx="minor">
            <a:schemeClr val="tx1"/>
          </a:fontRef>
        </p:style>
      </p:cxnSp>
      <p:cxnSp>
        <p:nvCxnSpPr>
          <p:cNvPr id="47" name="موصل: على شكل مرفق 46">
            <a:extLst>
              <a:ext uri="{FF2B5EF4-FFF2-40B4-BE49-F238E27FC236}">
                <a16:creationId xmlns:a16="http://schemas.microsoft.com/office/drawing/2014/main" id="{48C72E40-00C1-40E8-A07C-CB68A094B7C9}"/>
              </a:ext>
            </a:extLst>
          </p:cNvPr>
          <p:cNvCxnSpPr>
            <a:stCxn id="10" idx="3"/>
            <a:endCxn id="5" idx="1"/>
          </p:cNvCxnSpPr>
          <p:nvPr/>
        </p:nvCxnSpPr>
        <p:spPr>
          <a:xfrm>
            <a:off x="7045840" y="1784593"/>
            <a:ext cx="1639132" cy="93405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9" name="موصل: على شكل مرفق 48">
            <a:extLst>
              <a:ext uri="{FF2B5EF4-FFF2-40B4-BE49-F238E27FC236}">
                <a16:creationId xmlns:a16="http://schemas.microsoft.com/office/drawing/2014/main" id="{911168D1-E46B-44F9-8D68-55ED7DFEFD22}"/>
              </a:ext>
            </a:extLst>
          </p:cNvPr>
          <p:cNvCxnSpPr>
            <a:stCxn id="14" idx="3"/>
            <a:endCxn id="5" idx="1"/>
          </p:cNvCxnSpPr>
          <p:nvPr/>
        </p:nvCxnSpPr>
        <p:spPr>
          <a:xfrm flipV="1">
            <a:off x="7028119" y="2718647"/>
            <a:ext cx="1656853" cy="1430292"/>
          </a:xfrm>
          <a:prstGeom prst="bentConnector3">
            <a:avLst>
              <a:gd name="adj1" fmla="val 516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1921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24CF0189-D3DB-4141-B989-24723D587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extLst>
              <a:ext uri="{FF2B5EF4-FFF2-40B4-BE49-F238E27FC236}">
                <a16:creationId xmlns:a16="http://schemas.microsoft.com/office/drawing/2014/main" id="{80DEE6B6-A1D3-485D-8D7E-8BD66F0A958D}"/>
              </a:ext>
            </a:extLst>
          </p:cNvPr>
          <p:cNvSpPr/>
          <p:nvPr/>
        </p:nvSpPr>
        <p:spPr>
          <a:xfrm>
            <a:off x="6682563" y="604524"/>
            <a:ext cx="4869711" cy="59354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3000" dirty="0">
                <a:solidFill>
                  <a:srgbClr val="3D6A47"/>
                </a:solidFill>
                <a:cs typeface="PT Bold Heading" panose="02010400000000000000" pitchFamily="2" charset="-78"/>
              </a:rPr>
              <a:t>]</a:t>
            </a:r>
            <a:r>
              <a:rPr lang="ar-SA" sz="3000" dirty="0">
                <a:solidFill>
                  <a:srgbClr val="3D6A47"/>
                </a:solidFill>
                <a:cs typeface="PT Bold Heading" panose="02010400000000000000" pitchFamily="2" charset="-78"/>
              </a:rPr>
              <a:t>حكم المضي في الصلاة الباطلة</a:t>
            </a:r>
            <a:r>
              <a:rPr lang="en-US" sz="3000" dirty="0">
                <a:solidFill>
                  <a:srgbClr val="3D6A47"/>
                </a:solidFill>
                <a:cs typeface="PT Bold Heading" panose="02010400000000000000" pitchFamily="2" charset="-78"/>
              </a:rPr>
              <a:t>[</a:t>
            </a:r>
            <a:endParaRPr lang="ar-SA" sz="3000" dirty="0">
              <a:solidFill>
                <a:srgbClr val="3D6A47"/>
              </a:solidFill>
              <a:cs typeface="PT Bold Heading" panose="02010400000000000000" pitchFamily="2" charset="-78"/>
            </a:endParaRPr>
          </a:p>
        </p:txBody>
      </p:sp>
      <p:sp>
        <p:nvSpPr>
          <p:cNvPr id="7" name="مربع نص 6">
            <a:extLst>
              <a:ext uri="{FF2B5EF4-FFF2-40B4-BE49-F238E27FC236}">
                <a16:creationId xmlns:a16="http://schemas.microsoft.com/office/drawing/2014/main" id="{0A814A94-24AD-4B7C-831C-054295CFBEF0}"/>
              </a:ext>
            </a:extLst>
          </p:cNvPr>
          <p:cNvSpPr txBox="1"/>
          <p:nvPr/>
        </p:nvSpPr>
        <p:spPr>
          <a:xfrm>
            <a:off x="2280684" y="1339857"/>
            <a:ext cx="927159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ومن علم بطلان صلاته ومضى فيها أدب. بخلاف الباقي بعد الشروط والأركان والواجبات فلا تبطل صلاة من ترك سنة ولو عمدًا.</a:t>
            </a:r>
          </a:p>
        </p:txBody>
      </p:sp>
      <p:sp>
        <p:nvSpPr>
          <p:cNvPr id="9" name="مستطيل 8">
            <a:extLst>
              <a:ext uri="{FF2B5EF4-FFF2-40B4-BE49-F238E27FC236}">
                <a16:creationId xmlns:a16="http://schemas.microsoft.com/office/drawing/2014/main" id="{761AD1C3-E33B-43B3-972F-E4F5DCD7F681}"/>
              </a:ext>
            </a:extLst>
          </p:cNvPr>
          <p:cNvSpPr/>
          <p:nvPr/>
        </p:nvSpPr>
        <p:spPr>
          <a:xfrm>
            <a:off x="6682563" y="2436581"/>
            <a:ext cx="4869711" cy="5732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3000" dirty="0">
                <a:solidFill>
                  <a:srgbClr val="3D6A47"/>
                </a:solidFill>
                <a:cs typeface="PT Bold Heading" panose="02010400000000000000" pitchFamily="2" charset="-78"/>
              </a:rPr>
              <a:t>]</a:t>
            </a:r>
            <a:r>
              <a:rPr lang="ar-SA" sz="3000" dirty="0">
                <a:solidFill>
                  <a:srgbClr val="3D6A47"/>
                </a:solidFill>
                <a:cs typeface="PT Bold Heading" panose="02010400000000000000" pitchFamily="2" charset="-78"/>
              </a:rPr>
              <a:t>بعض سنن الأقوال والأفعال</a:t>
            </a:r>
            <a:r>
              <a:rPr lang="en-US" sz="3000" dirty="0">
                <a:solidFill>
                  <a:srgbClr val="3D6A47"/>
                </a:solidFill>
                <a:cs typeface="PT Bold Heading" panose="02010400000000000000" pitchFamily="2" charset="-78"/>
              </a:rPr>
              <a:t>[</a:t>
            </a:r>
            <a:endParaRPr lang="ar-SA" sz="3000" dirty="0">
              <a:solidFill>
                <a:srgbClr val="3D6A47"/>
              </a:solidFill>
              <a:cs typeface="PT Bold Heading" panose="02010400000000000000" pitchFamily="2" charset="-78"/>
            </a:endParaRPr>
          </a:p>
        </p:txBody>
      </p:sp>
      <p:sp>
        <p:nvSpPr>
          <p:cNvPr id="11" name="مربع نص 10">
            <a:extLst>
              <a:ext uri="{FF2B5EF4-FFF2-40B4-BE49-F238E27FC236}">
                <a16:creationId xmlns:a16="http://schemas.microsoft.com/office/drawing/2014/main" id="{FCB68E83-65D6-4C43-8E0B-A4941FE408A1}"/>
              </a:ext>
            </a:extLst>
          </p:cNvPr>
          <p:cNvSpPr txBox="1"/>
          <p:nvPr/>
        </p:nvSpPr>
        <p:spPr>
          <a:xfrm>
            <a:off x="318977" y="3090853"/>
            <a:ext cx="10037136" cy="3323987"/>
          </a:xfrm>
          <a:prstGeom prst="rect">
            <a:avLst/>
          </a:prstGeom>
          <a:noFill/>
        </p:spPr>
        <p:txBody>
          <a:bodyPr wrap="square" rtlCol="1">
            <a:spAutoFit/>
          </a:bodyPr>
          <a:lstStyle/>
          <a:p>
            <a:r>
              <a:rPr lang="ar-SA" sz="2400" dirty="0">
                <a:latin typeface="Sakkal Majalla" panose="02000000000000000000" pitchFamily="2" charset="-78"/>
                <a:cs typeface="Sakkal Majalla" panose="02000000000000000000" pitchFamily="2" charset="-78"/>
              </a:rPr>
              <a:t> </a:t>
            </a:r>
            <a:r>
              <a:rPr lang="ar-SA" sz="3000" dirty="0">
                <a:latin typeface="Sakkal Majalla" panose="02000000000000000000" pitchFamily="2" charset="-78"/>
                <a:cs typeface="Sakkal Majalla" panose="02000000000000000000" pitchFamily="2" charset="-78"/>
              </a:rPr>
              <a:t>سنن أقوال؛ كالاستفتاح والتعوذ والبسملة وآمين والسورة وملء السماوات إلى آخره بعد التحميد، وما زاد على المرة في تسبيح الركوع والسجود وسؤال المغفرة والتعوذ في التشهد الأخير وقنوت الوتر , و سنن أفعال ؛كرفع اليدين في مواضعه ووضع اليمنى على اليسر تحت سرته والنظر إلى موضع سجوده ووضع اليد </a:t>
            </a:r>
            <a:r>
              <a:rPr lang="ar-SA" sz="3000" dirty="0" err="1">
                <a:latin typeface="Sakkal Majalla" panose="02000000000000000000" pitchFamily="2" charset="-78"/>
                <a:cs typeface="Sakkal Majalla" panose="02000000000000000000" pitchFamily="2" charset="-78"/>
              </a:rPr>
              <a:t>ينعلى</a:t>
            </a:r>
            <a:r>
              <a:rPr lang="ar-SA" sz="3000" dirty="0">
                <a:latin typeface="Sakkal Majalla" panose="02000000000000000000" pitchFamily="2" charset="-78"/>
                <a:cs typeface="Sakkal Majalla" panose="02000000000000000000" pitchFamily="2" charset="-78"/>
              </a:rPr>
              <a:t> الركبتين في الركوع والتجافي فيه وفي السجود ،و مد الظهر معتدلا وغير ذلك مما مر لك مفصلاً، ومنه الجهر و </a:t>
            </a:r>
            <a:r>
              <a:rPr lang="ar-SA" sz="3000" dirty="0" err="1">
                <a:latin typeface="Sakkal Majalla" panose="02000000000000000000" pitchFamily="2" charset="-78"/>
                <a:cs typeface="Sakkal Majalla" panose="02000000000000000000" pitchFamily="2" charset="-78"/>
              </a:rPr>
              <a:t>الإخفات</a:t>
            </a:r>
            <a:r>
              <a:rPr lang="ar-SA" sz="3000" dirty="0">
                <a:latin typeface="Sakkal Majalla" panose="02000000000000000000" pitchFamily="2" charset="-78"/>
                <a:cs typeface="Sakkal Majalla" panose="02000000000000000000" pitchFamily="2" charset="-78"/>
              </a:rPr>
              <a:t> والترتيل والإطالة والتقصير في مواضعها .و لا يشرع أي لا يجب، ولا يسن السجود لتركه؛ لعدم إمكان التحرز من تركه، وإن سجد لتركه سهوًا فلا بأس أي فهو مباح </a:t>
            </a:r>
          </a:p>
        </p:txBody>
      </p:sp>
    </p:spTree>
    <p:extLst>
      <p:ext uri="{BB962C8B-B14F-4D97-AF65-F5344CB8AC3E}">
        <p14:creationId xmlns:p14="http://schemas.microsoft.com/office/powerpoint/2010/main" val="124858409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5AD6AC6A-6059-43B3-8843-439FF1166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pic>
        <p:nvPicPr>
          <p:cNvPr id="2" name="صورة 1" descr="صورة تحتوي على الطيران, مياه, تل, رجل&#10;&#10;تم إنشاء الوصف تلقائياً">
            <a:extLst>
              <a:ext uri="{FF2B5EF4-FFF2-40B4-BE49-F238E27FC236}">
                <a16:creationId xmlns:a16="http://schemas.microsoft.com/office/drawing/2014/main" id="{A9D0FE15-8542-4032-9201-BC1C24FAACA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40241" y="846263"/>
            <a:ext cx="5019446" cy="5317872"/>
          </a:xfrm>
          <a:prstGeom prst="rect">
            <a:avLst/>
          </a:prstGeom>
        </p:spPr>
      </p:pic>
      <p:sp>
        <p:nvSpPr>
          <p:cNvPr id="9" name="مربع نص 8">
            <a:extLst>
              <a:ext uri="{FF2B5EF4-FFF2-40B4-BE49-F238E27FC236}">
                <a16:creationId xmlns:a16="http://schemas.microsoft.com/office/drawing/2014/main" id="{7C82A689-4BF9-45B4-92ED-0BA094B1DFDA}"/>
              </a:ext>
            </a:extLst>
          </p:cNvPr>
          <p:cNvSpPr txBox="1"/>
          <p:nvPr/>
        </p:nvSpPr>
        <p:spPr>
          <a:xfrm>
            <a:off x="5046552" y="2489536"/>
            <a:ext cx="2250937" cy="1015663"/>
          </a:xfrm>
          <a:custGeom>
            <a:avLst/>
            <a:gdLst>
              <a:gd name="connsiteX0" fmla="*/ 0 w 2250937"/>
              <a:gd name="connsiteY0" fmla="*/ 0 h 1015663"/>
              <a:gd name="connsiteX1" fmla="*/ 2250937 w 2250937"/>
              <a:gd name="connsiteY1" fmla="*/ 0 h 1015663"/>
              <a:gd name="connsiteX2" fmla="*/ 2250937 w 2250937"/>
              <a:gd name="connsiteY2" fmla="*/ 1015663 h 1015663"/>
              <a:gd name="connsiteX3" fmla="*/ 0 w 2250937"/>
              <a:gd name="connsiteY3" fmla="*/ 1015663 h 1015663"/>
              <a:gd name="connsiteX4" fmla="*/ 0 w 2250937"/>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937" h="1015663" extrusionOk="0">
                <a:moveTo>
                  <a:pt x="0" y="0"/>
                </a:moveTo>
                <a:cubicBezTo>
                  <a:pt x="264160" y="-5264"/>
                  <a:pt x="1179475" y="84467"/>
                  <a:pt x="2250937" y="0"/>
                </a:cubicBezTo>
                <a:cubicBezTo>
                  <a:pt x="2214010" y="262280"/>
                  <a:pt x="2235514" y="737453"/>
                  <a:pt x="2250937" y="1015663"/>
                </a:cubicBezTo>
                <a:cubicBezTo>
                  <a:pt x="1788990" y="1121983"/>
                  <a:pt x="1029161" y="1008014"/>
                  <a:pt x="0" y="1015663"/>
                </a:cubicBezTo>
                <a:cubicBezTo>
                  <a:pt x="10098" y="784052"/>
                  <a:pt x="-79793" y="110113"/>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6000" dirty="0">
                <a:cs typeface="PT Bold Heading" panose="02010400000000000000" pitchFamily="2" charset="-78"/>
              </a:rPr>
              <a:t>الأسئلة</a:t>
            </a:r>
            <a:r>
              <a:rPr lang="ar-SA" sz="3000" dirty="0">
                <a:cs typeface="PT Bold Heading" panose="02010400000000000000" pitchFamily="2" charset="-78"/>
              </a:rPr>
              <a:t> </a:t>
            </a:r>
          </a:p>
        </p:txBody>
      </p:sp>
    </p:spTree>
    <p:extLst>
      <p:ext uri="{BB962C8B-B14F-4D97-AF65-F5344CB8AC3E}">
        <p14:creationId xmlns:p14="http://schemas.microsoft.com/office/powerpoint/2010/main" val="353913265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51177DA1-7C88-4330-BC96-6794FC056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ستطيل 4">
            <a:hlinkClick r:id="rId3" action="ppaction://hlinksldjump"/>
            <a:extLst>
              <a:ext uri="{FF2B5EF4-FFF2-40B4-BE49-F238E27FC236}">
                <a16:creationId xmlns:a16="http://schemas.microsoft.com/office/drawing/2014/main" id="{9C84F4B6-03B9-4833-85E4-A01C8A927BCE}"/>
              </a:ext>
            </a:extLst>
          </p:cNvPr>
          <p:cNvSpPr/>
          <p:nvPr/>
        </p:nvSpPr>
        <p:spPr>
          <a:xfrm>
            <a:off x="9556205" y="1149638"/>
            <a:ext cx="1958748" cy="723777"/>
          </a:xfrm>
          <a:custGeom>
            <a:avLst/>
            <a:gdLst>
              <a:gd name="connsiteX0" fmla="*/ 0 w 1958748"/>
              <a:gd name="connsiteY0" fmla="*/ 0 h 1316631"/>
              <a:gd name="connsiteX1" fmla="*/ 1958748 w 1958748"/>
              <a:gd name="connsiteY1" fmla="*/ 0 h 1316631"/>
              <a:gd name="connsiteX2" fmla="*/ 1958748 w 1958748"/>
              <a:gd name="connsiteY2" fmla="*/ 1316631 h 1316631"/>
              <a:gd name="connsiteX3" fmla="*/ 0 w 1958748"/>
              <a:gd name="connsiteY3" fmla="*/ 1316631 h 1316631"/>
              <a:gd name="connsiteX4" fmla="*/ 0 w 1958748"/>
              <a:gd name="connsiteY4" fmla="*/ 0 h 131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1316631" fill="none" extrusionOk="0">
                <a:moveTo>
                  <a:pt x="0" y="0"/>
                </a:moveTo>
                <a:cubicBezTo>
                  <a:pt x="887970" y="92772"/>
                  <a:pt x="1421580" y="-159028"/>
                  <a:pt x="1958748" y="0"/>
                </a:cubicBezTo>
                <a:cubicBezTo>
                  <a:pt x="2012268" y="480568"/>
                  <a:pt x="1854922" y="749258"/>
                  <a:pt x="1958748" y="1316631"/>
                </a:cubicBezTo>
                <a:cubicBezTo>
                  <a:pt x="982808" y="1447071"/>
                  <a:pt x="827028" y="1247038"/>
                  <a:pt x="0" y="1316631"/>
                </a:cubicBezTo>
                <a:cubicBezTo>
                  <a:pt x="100232" y="1165853"/>
                  <a:pt x="-53324" y="452941"/>
                  <a:pt x="0" y="0"/>
                </a:cubicBezTo>
                <a:close/>
              </a:path>
              <a:path w="1958748" h="1316631" stroke="0" extrusionOk="0">
                <a:moveTo>
                  <a:pt x="0" y="0"/>
                </a:moveTo>
                <a:cubicBezTo>
                  <a:pt x="395772" y="-38391"/>
                  <a:pt x="1590523" y="-2710"/>
                  <a:pt x="1958748" y="0"/>
                </a:cubicBezTo>
                <a:cubicBezTo>
                  <a:pt x="1953952" y="413854"/>
                  <a:pt x="1841613" y="1011630"/>
                  <a:pt x="1958748" y="1316631"/>
                </a:cubicBezTo>
                <a:cubicBezTo>
                  <a:pt x="1218656" y="1271158"/>
                  <a:pt x="369503" y="1285399"/>
                  <a:pt x="0" y="1316631"/>
                </a:cubicBezTo>
                <a:cubicBezTo>
                  <a:pt x="-53267" y="797789"/>
                  <a:pt x="-115841" y="515927"/>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custGeom>
                    <a:avLst/>
                    <a:gdLst>
                      <a:gd name="connsiteX0" fmla="*/ 0 w 1958748"/>
                      <a:gd name="connsiteY0" fmla="*/ 0 h 723777"/>
                      <a:gd name="connsiteX1" fmla="*/ 1958748 w 1958748"/>
                      <a:gd name="connsiteY1" fmla="*/ 0 h 723777"/>
                      <a:gd name="connsiteX2" fmla="*/ 1958748 w 1958748"/>
                      <a:gd name="connsiteY2" fmla="*/ 723777 h 723777"/>
                      <a:gd name="connsiteX3" fmla="*/ 0 w 1958748"/>
                      <a:gd name="connsiteY3" fmla="*/ 723777 h 723777"/>
                      <a:gd name="connsiteX4" fmla="*/ 0 w 1958748"/>
                      <a:gd name="connsiteY4" fmla="*/ 0 h 72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723777" fill="none" extrusionOk="0">
                        <a:moveTo>
                          <a:pt x="0" y="0"/>
                        </a:moveTo>
                        <a:cubicBezTo>
                          <a:pt x="887970" y="92772"/>
                          <a:pt x="1421580" y="-159028"/>
                          <a:pt x="1958748" y="0"/>
                        </a:cubicBezTo>
                        <a:cubicBezTo>
                          <a:pt x="1894284" y="304325"/>
                          <a:pt x="1993961" y="447820"/>
                          <a:pt x="1958748" y="723777"/>
                        </a:cubicBezTo>
                        <a:cubicBezTo>
                          <a:pt x="982808" y="854217"/>
                          <a:pt x="827028" y="654184"/>
                          <a:pt x="0" y="723777"/>
                        </a:cubicBezTo>
                        <a:cubicBezTo>
                          <a:pt x="-60628" y="552322"/>
                          <a:pt x="-34851" y="258441"/>
                          <a:pt x="0" y="0"/>
                        </a:cubicBezTo>
                        <a:close/>
                      </a:path>
                      <a:path w="1958748" h="723777" stroke="0" extrusionOk="0">
                        <a:moveTo>
                          <a:pt x="0" y="0"/>
                        </a:moveTo>
                        <a:cubicBezTo>
                          <a:pt x="395772" y="-38391"/>
                          <a:pt x="1590523" y="-2710"/>
                          <a:pt x="1958748" y="0"/>
                        </a:cubicBezTo>
                        <a:cubicBezTo>
                          <a:pt x="1974813" y="313935"/>
                          <a:pt x="1944085" y="369271"/>
                          <a:pt x="1958748" y="723777"/>
                        </a:cubicBezTo>
                        <a:cubicBezTo>
                          <a:pt x="1218656" y="678304"/>
                          <a:pt x="369503" y="692545"/>
                          <a:pt x="0" y="723777"/>
                        </a:cubicBezTo>
                        <a:cubicBezTo>
                          <a:pt x="-19448" y="403485"/>
                          <a:pt x="60507" y="159100"/>
                          <a:pt x="0" y="0"/>
                        </a:cubicBezTo>
                        <a:close/>
                      </a:path>
                    </a:pathLst>
                  </a:cu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b="1" dirty="0">
                <a:latin typeface="Sakkal Majalla" panose="02000000000000000000" pitchFamily="2" charset="-78"/>
                <a:cs typeface="Sakkal Majalla" panose="02000000000000000000" pitchFamily="2" charset="-78"/>
              </a:rPr>
              <a:t>السؤال الأول</a:t>
            </a:r>
          </a:p>
        </p:txBody>
      </p:sp>
      <p:sp>
        <p:nvSpPr>
          <p:cNvPr id="7" name="مربع نص 6">
            <a:extLst>
              <a:ext uri="{FF2B5EF4-FFF2-40B4-BE49-F238E27FC236}">
                <a16:creationId xmlns:a16="http://schemas.microsoft.com/office/drawing/2014/main" id="{409EA32C-7BB4-43C9-A697-23D671A98D78}"/>
              </a:ext>
            </a:extLst>
          </p:cNvPr>
          <p:cNvSpPr txBox="1"/>
          <p:nvPr/>
        </p:nvSpPr>
        <p:spPr>
          <a:xfrm>
            <a:off x="1591000" y="1278329"/>
            <a:ext cx="6915964" cy="1015663"/>
          </a:xfrm>
          <a:prstGeom prst="rect">
            <a:avLst/>
          </a:prstGeom>
          <a:noFill/>
        </p:spPr>
        <p:txBody>
          <a:bodyPr wrap="square" rtlCol="1">
            <a:spAutoFit/>
          </a:bodyPr>
          <a:lstStyle/>
          <a:p>
            <a:r>
              <a:rPr lang="ar-SA" sz="3000" dirty="0">
                <a:cs typeface="PT Bold Heading" panose="02010400000000000000" pitchFamily="2" charset="-78"/>
              </a:rPr>
              <a:t>اختر الإجابة الصحيحة:</a:t>
            </a:r>
          </a:p>
          <a:p>
            <a:endParaRPr lang="ar-SA" sz="3000" dirty="0">
              <a:cs typeface="PT Bold Heading" panose="02010400000000000000" pitchFamily="2" charset="-78"/>
            </a:endParaRPr>
          </a:p>
        </p:txBody>
      </p:sp>
      <p:sp>
        <p:nvSpPr>
          <p:cNvPr id="9" name="مربع نص 8">
            <a:extLst>
              <a:ext uri="{FF2B5EF4-FFF2-40B4-BE49-F238E27FC236}">
                <a16:creationId xmlns:a16="http://schemas.microsoft.com/office/drawing/2014/main" id="{2D14B404-0A1F-4E80-91FF-7D6365C2EC09}"/>
              </a:ext>
            </a:extLst>
          </p:cNvPr>
          <p:cNvSpPr txBox="1"/>
          <p:nvPr/>
        </p:nvSpPr>
        <p:spPr>
          <a:xfrm>
            <a:off x="7886063" y="3284433"/>
            <a:ext cx="339089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القيام في فرض لقادر:</a:t>
            </a:r>
          </a:p>
        </p:txBody>
      </p:sp>
      <p:sp>
        <p:nvSpPr>
          <p:cNvPr id="11" name="مربع نص 10">
            <a:extLst>
              <a:ext uri="{FF2B5EF4-FFF2-40B4-BE49-F238E27FC236}">
                <a16:creationId xmlns:a16="http://schemas.microsoft.com/office/drawing/2014/main" id="{EBD60BF9-21A2-4803-8BE9-6CE44ECAB549}"/>
              </a:ext>
            </a:extLst>
          </p:cNvPr>
          <p:cNvSpPr txBox="1"/>
          <p:nvPr/>
        </p:nvSpPr>
        <p:spPr>
          <a:xfrm>
            <a:off x="7886063" y="4359372"/>
            <a:ext cx="363874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الخشوع في الصلاة هو: </a:t>
            </a:r>
          </a:p>
        </p:txBody>
      </p:sp>
      <p:sp>
        <p:nvSpPr>
          <p:cNvPr id="13" name="مستطيل 12">
            <a:extLst>
              <a:ext uri="{FF2B5EF4-FFF2-40B4-BE49-F238E27FC236}">
                <a16:creationId xmlns:a16="http://schemas.microsoft.com/office/drawing/2014/main" id="{B4A20BEC-66F9-4AC3-8B4C-7C2AD1A537EF}"/>
              </a:ext>
            </a:extLst>
          </p:cNvPr>
          <p:cNvSpPr/>
          <p:nvPr/>
        </p:nvSpPr>
        <p:spPr>
          <a:xfrm>
            <a:off x="5240547" y="3007408"/>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1.ركن .</a:t>
            </a:r>
          </a:p>
        </p:txBody>
      </p:sp>
      <p:sp>
        <p:nvSpPr>
          <p:cNvPr id="15" name="مستطيل 14">
            <a:extLst>
              <a:ext uri="{FF2B5EF4-FFF2-40B4-BE49-F238E27FC236}">
                <a16:creationId xmlns:a16="http://schemas.microsoft.com/office/drawing/2014/main" id="{FD04FEEA-A038-4CCA-B359-E6B229C49BA6}"/>
              </a:ext>
            </a:extLst>
          </p:cNvPr>
          <p:cNvSpPr/>
          <p:nvPr/>
        </p:nvSpPr>
        <p:spPr>
          <a:xfrm>
            <a:off x="3077794" y="3007408"/>
            <a:ext cx="1645920" cy="831023"/>
          </a:xfrm>
          <a:custGeom>
            <a:avLst/>
            <a:gdLst>
              <a:gd name="connsiteX0" fmla="*/ 0 w 1645920"/>
              <a:gd name="connsiteY0" fmla="*/ 0 h 831023"/>
              <a:gd name="connsiteX1" fmla="*/ 532181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080821 w 1645920"/>
              <a:gd name="connsiteY6" fmla="*/ 831023 h 831023"/>
              <a:gd name="connsiteX7" fmla="*/ 581558 w 1645920"/>
              <a:gd name="connsiteY7" fmla="*/ 831023 h 831023"/>
              <a:gd name="connsiteX8" fmla="*/ 0 w 1645920"/>
              <a:gd name="connsiteY8" fmla="*/ 831023 h 831023"/>
              <a:gd name="connsiteX9" fmla="*/ 0 w 1645920"/>
              <a:gd name="connsiteY9" fmla="*/ 42382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03374" y="-18299"/>
                  <a:pt x="392907" y="-14831"/>
                  <a:pt x="532181" y="0"/>
                </a:cubicBezTo>
                <a:cubicBezTo>
                  <a:pt x="671455" y="14831"/>
                  <a:pt x="824814" y="-6641"/>
                  <a:pt x="1047902" y="0"/>
                </a:cubicBezTo>
                <a:cubicBezTo>
                  <a:pt x="1270990" y="6641"/>
                  <a:pt x="1483950" y="15532"/>
                  <a:pt x="1645920" y="0"/>
                </a:cubicBezTo>
                <a:cubicBezTo>
                  <a:pt x="1648952" y="99706"/>
                  <a:pt x="1626199" y="205698"/>
                  <a:pt x="1645920" y="407201"/>
                </a:cubicBezTo>
                <a:cubicBezTo>
                  <a:pt x="1665641" y="608704"/>
                  <a:pt x="1663154" y="619492"/>
                  <a:pt x="1645920" y="831023"/>
                </a:cubicBezTo>
                <a:cubicBezTo>
                  <a:pt x="1399480" y="808690"/>
                  <a:pt x="1327322" y="856350"/>
                  <a:pt x="1080821" y="831023"/>
                </a:cubicBezTo>
                <a:cubicBezTo>
                  <a:pt x="834320" y="805696"/>
                  <a:pt x="815538" y="828035"/>
                  <a:pt x="581558" y="831023"/>
                </a:cubicBezTo>
                <a:cubicBezTo>
                  <a:pt x="347578" y="834011"/>
                  <a:pt x="168278" y="833227"/>
                  <a:pt x="0" y="831023"/>
                </a:cubicBezTo>
                <a:cubicBezTo>
                  <a:pt x="-15449" y="643508"/>
                  <a:pt x="-9203" y="559304"/>
                  <a:pt x="0" y="423822"/>
                </a:cubicBezTo>
                <a:cubicBezTo>
                  <a:pt x="9203" y="288340"/>
                  <a:pt x="-20345" y="147120"/>
                  <a:pt x="0" y="0"/>
                </a:cubicBezTo>
                <a:close/>
              </a:path>
              <a:path w="1645920" h="831023" stroke="0" extrusionOk="0">
                <a:moveTo>
                  <a:pt x="0" y="0"/>
                </a:moveTo>
                <a:cubicBezTo>
                  <a:pt x="255042" y="-8835"/>
                  <a:pt x="414974" y="-3373"/>
                  <a:pt x="581558" y="0"/>
                </a:cubicBezTo>
                <a:cubicBezTo>
                  <a:pt x="748142" y="3373"/>
                  <a:pt x="834999" y="-1376"/>
                  <a:pt x="1080821" y="0"/>
                </a:cubicBezTo>
                <a:cubicBezTo>
                  <a:pt x="1326643" y="1376"/>
                  <a:pt x="1375774" y="-6603"/>
                  <a:pt x="1645920" y="0"/>
                </a:cubicBezTo>
                <a:cubicBezTo>
                  <a:pt x="1656976" y="158217"/>
                  <a:pt x="1634239" y="329154"/>
                  <a:pt x="1645920" y="432132"/>
                </a:cubicBezTo>
                <a:cubicBezTo>
                  <a:pt x="1657601" y="535110"/>
                  <a:pt x="1636411" y="674167"/>
                  <a:pt x="1645920" y="831023"/>
                </a:cubicBezTo>
                <a:cubicBezTo>
                  <a:pt x="1477629" y="843045"/>
                  <a:pt x="1348003" y="846431"/>
                  <a:pt x="1113739" y="831023"/>
                </a:cubicBezTo>
                <a:cubicBezTo>
                  <a:pt x="879475" y="815615"/>
                  <a:pt x="709960" y="823482"/>
                  <a:pt x="581558" y="831023"/>
                </a:cubicBezTo>
                <a:cubicBezTo>
                  <a:pt x="453156" y="838564"/>
                  <a:pt x="289205" y="835212"/>
                  <a:pt x="0" y="831023"/>
                </a:cubicBezTo>
                <a:cubicBezTo>
                  <a:pt x="19339" y="723783"/>
                  <a:pt x="-15136" y="616664"/>
                  <a:pt x="0" y="440442"/>
                </a:cubicBezTo>
                <a:cubicBezTo>
                  <a:pt x="15136" y="264220"/>
                  <a:pt x="4519" y="154249"/>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2.يسقط سهوًا.</a:t>
            </a:r>
          </a:p>
        </p:txBody>
      </p:sp>
      <p:sp>
        <p:nvSpPr>
          <p:cNvPr id="17" name="مستطيل 16">
            <a:extLst>
              <a:ext uri="{FF2B5EF4-FFF2-40B4-BE49-F238E27FC236}">
                <a16:creationId xmlns:a16="http://schemas.microsoft.com/office/drawing/2014/main" id="{B5D9B8B5-04AF-4CE4-8D34-94823682EC4A}"/>
              </a:ext>
            </a:extLst>
          </p:cNvPr>
          <p:cNvSpPr/>
          <p:nvPr/>
        </p:nvSpPr>
        <p:spPr>
          <a:xfrm>
            <a:off x="915041" y="3007408"/>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3.مكروه</a:t>
            </a:r>
          </a:p>
        </p:txBody>
      </p:sp>
      <p:sp>
        <p:nvSpPr>
          <p:cNvPr id="2" name="مستطيل 1">
            <a:extLst>
              <a:ext uri="{FF2B5EF4-FFF2-40B4-BE49-F238E27FC236}">
                <a16:creationId xmlns:a16="http://schemas.microsoft.com/office/drawing/2014/main" id="{0AEE6E19-EBE0-445D-8F3D-17966FE45E26}"/>
              </a:ext>
            </a:extLst>
          </p:cNvPr>
          <p:cNvSpPr/>
          <p:nvPr/>
        </p:nvSpPr>
        <p:spPr>
          <a:xfrm>
            <a:off x="2899831" y="4551847"/>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1.واجب .</a:t>
            </a:r>
          </a:p>
        </p:txBody>
      </p:sp>
      <p:sp>
        <p:nvSpPr>
          <p:cNvPr id="4" name="مستطيل 3">
            <a:extLst>
              <a:ext uri="{FF2B5EF4-FFF2-40B4-BE49-F238E27FC236}">
                <a16:creationId xmlns:a16="http://schemas.microsoft.com/office/drawing/2014/main" id="{11E4ADC5-980A-49EB-AE85-A9E819A044F8}"/>
              </a:ext>
            </a:extLst>
          </p:cNvPr>
          <p:cNvSpPr/>
          <p:nvPr/>
        </p:nvSpPr>
        <p:spPr>
          <a:xfrm>
            <a:off x="909299" y="4593391"/>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1.مكروه .</a:t>
            </a:r>
          </a:p>
        </p:txBody>
      </p:sp>
      <p:sp>
        <p:nvSpPr>
          <p:cNvPr id="6" name="مستطيل 5">
            <a:extLst>
              <a:ext uri="{FF2B5EF4-FFF2-40B4-BE49-F238E27FC236}">
                <a16:creationId xmlns:a16="http://schemas.microsoft.com/office/drawing/2014/main" id="{32E03A71-7593-4DDD-B6DC-82AC58E30A2F}"/>
              </a:ext>
            </a:extLst>
          </p:cNvPr>
          <p:cNvSpPr/>
          <p:nvPr/>
        </p:nvSpPr>
        <p:spPr>
          <a:xfrm>
            <a:off x="5392947" y="4593391"/>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1.سنة  .</a:t>
            </a:r>
          </a:p>
        </p:txBody>
      </p:sp>
    </p:spTree>
    <p:extLst>
      <p:ext uri="{BB962C8B-B14F-4D97-AF65-F5344CB8AC3E}">
        <p14:creationId xmlns:p14="http://schemas.microsoft.com/office/powerpoint/2010/main" val="176465115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9D6FAF8F-FEBF-43AC-880F-9913A89F8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5" name="مربع نص 4">
            <a:extLst>
              <a:ext uri="{FF2B5EF4-FFF2-40B4-BE49-F238E27FC236}">
                <a16:creationId xmlns:a16="http://schemas.microsoft.com/office/drawing/2014/main" id="{A385A3F9-ACAC-48E9-884D-B428D23D37B6}"/>
              </a:ext>
            </a:extLst>
          </p:cNvPr>
          <p:cNvSpPr txBox="1"/>
          <p:nvPr/>
        </p:nvSpPr>
        <p:spPr>
          <a:xfrm>
            <a:off x="4346213" y="1127500"/>
            <a:ext cx="6915964" cy="1015663"/>
          </a:xfrm>
          <a:prstGeom prst="rect">
            <a:avLst/>
          </a:prstGeom>
          <a:noFill/>
        </p:spPr>
        <p:txBody>
          <a:bodyPr wrap="square" rtlCol="1">
            <a:spAutoFit/>
          </a:bodyPr>
          <a:lstStyle/>
          <a:p>
            <a:r>
              <a:rPr lang="ar-SA" sz="3000" dirty="0">
                <a:cs typeface="PT Bold Heading" panose="02010400000000000000" pitchFamily="2" charset="-78"/>
              </a:rPr>
              <a:t>اختر الإجابة الصحيحة:</a:t>
            </a:r>
          </a:p>
          <a:p>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9BF3EC15-677D-4D6E-A8CB-8696597AD5EE}"/>
              </a:ext>
            </a:extLst>
          </p:cNvPr>
          <p:cNvSpPr txBox="1"/>
          <p:nvPr/>
        </p:nvSpPr>
        <p:spPr>
          <a:xfrm>
            <a:off x="7591172" y="2441968"/>
            <a:ext cx="333740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سنن أقوال مثل: </a:t>
            </a:r>
          </a:p>
        </p:txBody>
      </p:sp>
      <p:sp>
        <p:nvSpPr>
          <p:cNvPr id="9" name="مستطيل 8">
            <a:extLst>
              <a:ext uri="{FF2B5EF4-FFF2-40B4-BE49-F238E27FC236}">
                <a16:creationId xmlns:a16="http://schemas.microsoft.com/office/drawing/2014/main" id="{2F564DB5-BEB6-43B7-8304-24570E484952}"/>
              </a:ext>
            </a:extLst>
          </p:cNvPr>
          <p:cNvSpPr/>
          <p:nvPr/>
        </p:nvSpPr>
        <p:spPr>
          <a:xfrm>
            <a:off x="5611654" y="2143163"/>
            <a:ext cx="1645920" cy="831023"/>
          </a:xfrm>
          <a:custGeom>
            <a:avLst/>
            <a:gdLst>
              <a:gd name="connsiteX0" fmla="*/ 0 w 1645920"/>
              <a:gd name="connsiteY0" fmla="*/ 0 h 831023"/>
              <a:gd name="connsiteX1" fmla="*/ 532181 w 1645920"/>
              <a:gd name="connsiteY1" fmla="*/ 0 h 831023"/>
              <a:gd name="connsiteX2" fmla="*/ 1113739 w 1645920"/>
              <a:gd name="connsiteY2" fmla="*/ 0 h 831023"/>
              <a:gd name="connsiteX3" fmla="*/ 1645920 w 1645920"/>
              <a:gd name="connsiteY3" fmla="*/ 0 h 831023"/>
              <a:gd name="connsiteX4" fmla="*/ 1645920 w 1645920"/>
              <a:gd name="connsiteY4" fmla="*/ 398891 h 831023"/>
              <a:gd name="connsiteX5" fmla="*/ 1645920 w 1645920"/>
              <a:gd name="connsiteY5" fmla="*/ 831023 h 831023"/>
              <a:gd name="connsiteX6" fmla="*/ 1097280 w 1645920"/>
              <a:gd name="connsiteY6" fmla="*/ 831023 h 831023"/>
              <a:gd name="connsiteX7" fmla="*/ 548640 w 1645920"/>
              <a:gd name="connsiteY7" fmla="*/ 831023 h 831023"/>
              <a:gd name="connsiteX8" fmla="*/ 0 w 1645920"/>
              <a:gd name="connsiteY8" fmla="*/ 831023 h 831023"/>
              <a:gd name="connsiteX9" fmla="*/ 0 w 1645920"/>
              <a:gd name="connsiteY9" fmla="*/ 415512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13134" y="-4283"/>
                  <a:pt x="405779" y="-19974"/>
                  <a:pt x="532181" y="0"/>
                </a:cubicBezTo>
                <a:cubicBezTo>
                  <a:pt x="658583" y="19974"/>
                  <a:pt x="826492" y="-20098"/>
                  <a:pt x="1113739" y="0"/>
                </a:cubicBezTo>
                <a:cubicBezTo>
                  <a:pt x="1400986" y="20098"/>
                  <a:pt x="1509113" y="22908"/>
                  <a:pt x="1645920" y="0"/>
                </a:cubicBezTo>
                <a:cubicBezTo>
                  <a:pt x="1626317" y="116531"/>
                  <a:pt x="1644595" y="306979"/>
                  <a:pt x="1645920" y="398891"/>
                </a:cubicBezTo>
                <a:cubicBezTo>
                  <a:pt x="1647245" y="490803"/>
                  <a:pt x="1653726" y="653196"/>
                  <a:pt x="1645920" y="831023"/>
                </a:cubicBezTo>
                <a:cubicBezTo>
                  <a:pt x="1396632" y="812408"/>
                  <a:pt x="1259436" y="830889"/>
                  <a:pt x="1097280" y="831023"/>
                </a:cubicBezTo>
                <a:cubicBezTo>
                  <a:pt x="935124" y="831157"/>
                  <a:pt x="690223" y="838256"/>
                  <a:pt x="548640" y="831023"/>
                </a:cubicBezTo>
                <a:cubicBezTo>
                  <a:pt x="407057" y="823790"/>
                  <a:pt x="169357" y="803794"/>
                  <a:pt x="0" y="831023"/>
                </a:cubicBezTo>
                <a:cubicBezTo>
                  <a:pt x="-19084" y="710781"/>
                  <a:pt x="-3151" y="544422"/>
                  <a:pt x="0" y="415512"/>
                </a:cubicBezTo>
                <a:cubicBezTo>
                  <a:pt x="3151" y="286602"/>
                  <a:pt x="-10329" y="128298"/>
                  <a:pt x="0" y="0"/>
                </a:cubicBezTo>
                <a:close/>
              </a:path>
              <a:path w="1645920" h="831023" stroke="0" extrusionOk="0">
                <a:moveTo>
                  <a:pt x="0" y="0"/>
                </a:moveTo>
                <a:cubicBezTo>
                  <a:pt x="244832" y="4787"/>
                  <a:pt x="272703" y="13402"/>
                  <a:pt x="532181" y="0"/>
                </a:cubicBezTo>
                <a:cubicBezTo>
                  <a:pt x="791659" y="-13402"/>
                  <a:pt x="904706" y="-3572"/>
                  <a:pt x="1047902" y="0"/>
                </a:cubicBezTo>
                <a:cubicBezTo>
                  <a:pt x="1191098" y="3572"/>
                  <a:pt x="1433864" y="22404"/>
                  <a:pt x="1645920" y="0"/>
                </a:cubicBezTo>
                <a:cubicBezTo>
                  <a:pt x="1635506" y="130211"/>
                  <a:pt x="1648933" y="300446"/>
                  <a:pt x="1645920" y="407201"/>
                </a:cubicBezTo>
                <a:cubicBezTo>
                  <a:pt x="1642907" y="513956"/>
                  <a:pt x="1632182" y="715462"/>
                  <a:pt x="1645920" y="831023"/>
                </a:cubicBezTo>
                <a:cubicBezTo>
                  <a:pt x="1416458" y="853495"/>
                  <a:pt x="1265336" y="826185"/>
                  <a:pt x="1113739" y="831023"/>
                </a:cubicBezTo>
                <a:cubicBezTo>
                  <a:pt x="962142" y="835861"/>
                  <a:pt x="723350" y="816479"/>
                  <a:pt x="565099" y="831023"/>
                </a:cubicBezTo>
                <a:cubicBezTo>
                  <a:pt x="406848" y="845567"/>
                  <a:pt x="169738" y="807539"/>
                  <a:pt x="0" y="831023"/>
                </a:cubicBezTo>
                <a:cubicBezTo>
                  <a:pt x="6665" y="732031"/>
                  <a:pt x="-1277" y="619107"/>
                  <a:pt x="0" y="440442"/>
                </a:cubicBezTo>
                <a:cubicBezTo>
                  <a:pt x="1277" y="261777"/>
                  <a:pt x="-6168" y="149213"/>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1.رفع اليدين.</a:t>
            </a:r>
          </a:p>
        </p:txBody>
      </p:sp>
      <p:sp>
        <p:nvSpPr>
          <p:cNvPr id="11" name="مستطيل 10">
            <a:extLst>
              <a:ext uri="{FF2B5EF4-FFF2-40B4-BE49-F238E27FC236}">
                <a16:creationId xmlns:a16="http://schemas.microsoft.com/office/drawing/2014/main" id="{72184A3A-5D14-4B6B-B8C4-897F9E2C4CF4}"/>
              </a:ext>
            </a:extLst>
          </p:cNvPr>
          <p:cNvSpPr/>
          <p:nvPr/>
        </p:nvSpPr>
        <p:spPr>
          <a:xfrm>
            <a:off x="2837289" y="2197198"/>
            <a:ext cx="2209227" cy="831023"/>
          </a:xfrm>
          <a:custGeom>
            <a:avLst/>
            <a:gdLst>
              <a:gd name="connsiteX0" fmla="*/ 0 w 2209227"/>
              <a:gd name="connsiteY0" fmla="*/ 0 h 831023"/>
              <a:gd name="connsiteX1" fmla="*/ 596491 w 2209227"/>
              <a:gd name="connsiteY1" fmla="*/ 0 h 831023"/>
              <a:gd name="connsiteX2" fmla="*/ 1126706 w 2209227"/>
              <a:gd name="connsiteY2" fmla="*/ 0 h 831023"/>
              <a:gd name="connsiteX3" fmla="*/ 1679013 w 2209227"/>
              <a:gd name="connsiteY3" fmla="*/ 0 h 831023"/>
              <a:gd name="connsiteX4" fmla="*/ 2209227 w 2209227"/>
              <a:gd name="connsiteY4" fmla="*/ 0 h 831023"/>
              <a:gd name="connsiteX5" fmla="*/ 2209227 w 2209227"/>
              <a:gd name="connsiteY5" fmla="*/ 423822 h 831023"/>
              <a:gd name="connsiteX6" fmla="*/ 2209227 w 2209227"/>
              <a:gd name="connsiteY6" fmla="*/ 831023 h 831023"/>
              <a:gd name="connsiteX7" fmla="*/ 1656920 w 2209227"/>
              <a:gd name="connsiteY7" fmla="*/ 831023 h 831023"/>
              <a:gd name="connsiteX8" fmla="*/ 1170890 w 2209227"/>
              <a:gd name="connsiteY8" fmla="*/ 831023 h 831023"/>
              <a:gd name="connsiteX9" fmla="*/ 640676 w 2209227"/>
              <a:gd name="connsiteY9" fmla="*/ 831023 h 831023"/>
              <a:gd name="connsiteX10" fmla="*/ 0 w 2209227"/>
              <a:gd name="connsiteY10" fmla="*/ 831023 h 831023"/>
              <a:gd name="connsiteX11" fmla="*/ 0 w 2209227"/>
              <a:gd name="connsiteY11" fmla="*/ 398891 h 831023"/>
              <a:gd name="connsiteX12" fmla="*/ 0 w 2209227"/>
              <a:gd name="connsiteY12"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9227" h="831023" fill="none" extrusionOk="0">
                <a:moveTo>
                  <a:pt x="0" y="0"/>
                </a:moveTo>
                <a:cubicBezTo>
                  <a:pt x="133282" y="13582"/>
                  <a:pt x="372839" y="-7082"/>
                  <a:pt x="596491" y="0"/>
                </a:cubicBezTo>
                <a:cubicBezTo>
                  <a:pt x="820143" y="7082"/>
                  <a:pt x="875916" y="-1405"/>
                  <a:pt x="1126706" y="0"/>
                </a:cubicBezTo>
                <a:cubicBezTo>
                  <a:pt x="1377497" y="1405"/>
                  <a:pt x="1471599" y="15047"/>
                  <a:pt x="1679013" y="0"/>
                </a:cubicBezTo>
                <a:cubicBezTo>
                  <a:pt x="1886427" y="-15047"/>
                  <a:pt x="2018272" y="11689"/>
                  <a:pt x="2209227" y="0"/>
                </a:cubicBezTo>
                <a:cubicBezTo>
                  <a:pt x="2221877" y="156843"/>
                  <a:pt x="2200847" y="281831"/>
                  <a:pt x="2209227" y="423822"/>
                </a:cubicBezTo>
                <a:cubicBezTo>
                  <a:pt x="2217607" y="565813"/>
                  <a:pt x="2214567" y="629040"/>
                  <a:pt x="2209227" y="831023"/>
                </a:cubicBezTo>
                <a:cubicBezTo>
                  <a:pt x="1992834" y="813094"/>
                  <a:pt x="1785085" y="853352"/>
                  <a:pt x="1656920" y="831023"/>
                </a:cubicBezTo>
                <a:cubicBezTo>
                  <a:pt x="1528755" y="808694"/>
                  <a:pt x="1384470" y="817482"/>
                  <a:pt x="1170890" y="831023"/>
                </a:cubicBezTo>
                <a:cubicBezTo>
                  <a:pt x="957310" y="844565"/>
                  <a:pt x="856245" y="817270"/>
                  <a:pt x="640676" y="831023"/>
                </a:cubicBezTo>
                <a:cubicBezTo>
                  <a:pt x="425107" y="844776"/>
                  <a:pt x="254895" y="854877"/>
                  <a:pt x="0" y="831023"/>
                </a:cubicBezTo>
                <a:cubicBezTo>
                  <a:pt x="9826" y="721876"/>
                  <a:pt x="11503" y="597850"/>
                  <a:pt x="0" y="398891"/>
                </a:cubicBezTo>
                <a:cubicBezTo>
                  <a:pt x="-11503" y="199932"/>
                  <a:pt x="-5882" y="159919"/>
                  <a:pt x="0" y="0"/>
                </a:cubicBezTo>
                <a:close/>
              </a:path>
              <a:path w="2209227" h="831023" stroke="0" extrusionOk="0">
                <a:moveTo>
                  <a:pt x="0" y="0"/>
                </a:moveTo>
                <a:cubicBezTo>
                  <a:pt x="231583" y="29361"/>
                  <a:pt x="451117" y="15842"/>
                  <a:pt x="596491" y="0"/>
                </a:cubicBezTo>
                <a:cubicBezTo>
                  <a:pt x="741865" y="-15842"/>
                  <a:pt x="867930" y="10291"/>
                  <a:pt x="1082521" y="0"/>
                </a:cubicBezTo>
                <a:cubicBezTo>
                  <a:pt x="1297112" y="-10291"/>
                  <a:pt x="1387340" y="21754"/>
                  <a:pt x="1634828" y="0"/>
                </a:cubicBezTo>
                <a:cubicBezTo>
                  <a:pt x="1882316" y="-21754"/>
                  <a:pt x="2059466" y="28714"/>
                  <a:pt x="2209227" y="0"/>
                </a:cubicBezTo>
                <a:cubicBezTo>
                  <a:pt x="2205760" y="114124"/>
                  <a:pt x="2190773" y="257766"/>
                  <a:pt x="2209227" y="407201"/>
                </a:cubicBezTo>
                <a:cubicBezTo>
                  <a:pt x="2227681" y="556636"/>
                  <a:pt x="2193914" y="698123"/>
                  <a:pt x="2209227" y="831023"/>
                </a:cubicBezTo>
                <a:cubicBezTo>
                  <a:pt x="1997420" y="822045"/>
                  <a:pt x="1924089" y="814430"/>
                  <a:pt x="1701105" y="831023"/>
                </a:cubicBezTo>
                <a:cubicBezTo>
                  <a:pt x="1478121" y="847616"/>
                  <a:pt x="1324868" y="818267"/>
                  <a:pt x="1215075" y="831023"/>
                </a:cubicBezTo>
                <a:cubicBezTo>
                  <a:pt x="1105282" y="843780"/>
                  <a:pt x="924580" y="844138"/>
                  <a:pt x="729045" y="831023"/>
                </a:cubicBezTo>
                <a:cubicBezTo>
                  <a:pt x="533510" y="817909"/>
                  <a:pt x="266960" y="803676"/>
                  <a:pt x="0" y="831023"/>
                </a:cubicBezTo>
                <a:cubicBezTo>
                  <a:pt x="4184" y="710214"/>
                  <a:pt x="12425" y="515267"/>
                  <a:pt x="0" y="407201"/>
                </a:cubicBezTo>
                <a:cubicBezTo>
                  <a:pt x="-12425" y="299135"/>
                  <a:pt x="-15456" y="136568"/>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2.النظر في موضع السجود.</a:t>
            </a:r>
          </a:p>
        </p:txBody>
      </p:sp>
      <p:sp>
        <p:nvSpPr>
          <p:cNvPr id="13" name="مستطيل 12">
            <a:extLst>
              <a:ext uri="{FF2B5EF4-FFF2-40B4-BE49-F238E27FC236}">
                <a16:creationId xmlns:a16="http://schemas.microsoft.com/office/drawing/2014/main" id="{BC9A7B28-8368-41C4-ACB6-5A0B36350E64}"/>
              </a:ext>
            </a:extLst>
          </p:cNvPr>
          <p:cNvSpPr/>
          <p:nvPr/>
        </p:nvSpPr>
        <p:spPr>
          <a:xfrm>
            <a:off x="820244" y="2143163"/>
            <a:ext cx="1645920" cy="831023"/>
          </a:xfrm>
          <a:custGeom>
            <a:avLst/>
            <a:gdLst>
              <a:gd name="connsiteX0" fmla="*/ 0 w 1645920"/>
              <a:gd name="connsiteY0" fmla="*/ 0 h 831023"/>
              <a:gd name="connsiteX1" fmla="*/ 548640 w 1645920"/>
              <a:gd name="connsiteY1" fmla="*/ 0 h 831023"/>
              <a:gd name="connsiteX2" fmla="*/ 1047902 w 1645920"/>
              <a:gd name="connsiteY2" fmla="*/ 0 h 831023"/>
              <a:gd name="connsiteX3" fmla="*/ 1645920 w 1645920"/>
              <a:gd name="connsiteY3" fmla="*/ 0 h 831023"/>
              <a:gd name="connsiteX4" fmla="*/ 1645920 w 1645920"/>
              <a:gd name="connsiteY4" fmla="*/ 407201 h 831023"/>
              <a:gd name="connsiteX5" fmla="*/ 1645920 w 1645920"/>
              <a:gd name="connsiteY5" fmla="*/ 831023 h 831023"/>
              <a:gd name="connsiteX6" fmla="*/ 1113739 w 1645920"/>
              <a:gd name="connsiteY6" fmla="*/ 831023 h 831023"/>
              <a:gd name="connsiteX7" fmla="*/ 565099 w 1645920"/>
              <a:gd name="connsiteY7" fmla="*/ 831023 h 831023"/>
              <a:gd name="connsiteX8" fmla="*/ 0 w 1645920"/>
              <a:gd name="connsiteY8" fmla="*/ 831023 h 831023"/>
              <a:gd name="connsiteX9" fmla="*/ 0 w 1645920"/>
              <a:gd name="connsiteY9" fmla="*/ 398891 h 831023"/>
              <a:gd name="connsiteX10" fmla="*/ 0 w 1645920"/>
              <a:gd name="connsiteY10" fmla="*/ 0 h 83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831023" fill="none" extrusionOk="0">
                <a:moveTo>
                  <a:pt x="0" y="0"/>
                </a:moveTo>
                <a:cubicBezTo>
                  <a:pt x="230419" y="25667"/>
                  <a:pt x="345563" y="-18814"/>
                  <a:pt x="548640" y="0"/>
                </a:cubicBezTo>
                <a:cubicBezTo>
                  <a:pt x="751717" y="18814"/>
                  <a:pt x="842567" y="17316"/>
                  <a:pt x="1047902" y="0"/>
                </a:cubicBezTo>
                <a:cubicBezTo>
                  <a:pt x="1253237" y="-17316"/>
                  <a:pt x="1415874" y="28268"/>
                  <a:pt x="1645920" y="0"/>
                </a:cubicBezTo>
                <a:cubicBezTo>
                  <a:pt x="1644791" y="185443"/>
                  <a:pt x="1644086" y="315572"/>
                  <a:pt x="1645920" y="407201"/>
                </a:cubicBezTo>
                <a:cubicBezTo>
                  <a:pt x="1647754" y="498830"/>
                  <a:pt x="1666943" y="670433"/>
                  <a:pt x="1645920" y="831023"/>
                </a:cubicBezTo>
                <a:cubicBezTo>
                  <a:pt x="1512444" y="844484"/>
                  <a:pt x="1332137" y="829404"/>
                  <a:pt x="1113739" y="831023"/>
                </a:cubicBezTo>
                <a:cubicBezTo>
                  <a:pt x="895341" y="832642"/>
                  <a:pt x="723385" y="811888"/>
                  <a:pt x="565099" y="831023"/>
                </a:cubicBezTo>
                <a:cubicBezTo>
                  <a:pt x="406813" y="850158"/>
                  <a:pt x="254616" y="814791"/>
                  <a:pt x="0" y="831023"/>
                </a:cubicBezTo>
                <a:cubicBezTo>
                  <a:pt x="-21357" y="634255"/>
                  <a:pt x="9851" y="597797"/>
                  <a:pt x="0" y="398891"/>
                </a:cubicBezTo>
                <a:cubicBezTo>
                  <a:pt x="-9851" y="199985"/>
                  <a:pt x="-16104" y="175626"/>
                  <a:pt x="0" y="0"/>
                </a:cubicBezTo>
                <a:close/>
              </a:path>
              <a:path w="1645920" h="831023" stroke="0" extrusionOk="0">
                <a:moveTo>
                  <a:pt x="0" y="0"/>
                </a:moveTo>
                <a:cubicBezTo>
                  <a:pt x="186469" y="522"/>
                  <a:pt x="344952" y="-21525"/>
                  <a:pt x="499262" y="0"/>
                </a:cubicBezTo>
                <a:cubicBezTo>
                  <a:pt x="653572" y="21525"/>
                  <a:pt x="808547" y="7248"/>
                  <a:pt x="1080821" y="0"/>
                </a:cubicBezTo>
                <a:cubicBezTo>
                  <a:pt x="1353095" y="-7248"/>
                  <a:pt x="1372435" y="-18612"/>
                  <a:pt x="1645920" y="0"/>
                </a:cubicBezTo>
                <a:cubicBezTo>
                  <a:pt x="1641048" y="179929"/>
                  <a:pt x="1640892" y="258389"/>
                  <a:pt x="1645920" y="415512"/>
                </a:cubicBezTo>
                <a:cubicBezTo>
                  <a:pt x="1650948" y="572635"/>
                  <a:pt x="1633410" y="633199"/>
                  <a:pt x="1645920" y="831023"/>
                </a:cubicBezTo>
                <a:cubicBezTo>
                  <a:pt x="1421754" y="846473"/>
                  <a:pt x="1308609" y="857428"/>
                  <a:pt x="1113739" y="831023"/>
                </a:cubicBezTo>
                <a:cubicBezTo>
                  <a:pt x="918869" y="804618"/>
                  <a:pt x="814002" y="849277"/>
                  <a:pt x="565099" y="831023"/>
                </a:cubicBezTo>
                <a:cubicBezTo>
                  <a:pt x="316196" y="812769"/>
                  <a:pt x="225409" y="857005"/>
                  <a:pt x="0" y="831023"/>
                </a:cubicBezTo>
                <a:cubicBezTo>
                  <a:pt x="-6923" y="664458"/>
                  <a:pt x="-10716" y="511975"/>
                  <a:pt x="0" y="423822"/>
                </a:cubicBezTo>
                <a:cubicBezTo>
                  <a:pt x="10716" y="335669"/>
                  <a:pt x="6200" y="130406"/>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3.الإستفتاح.</a:t>
            </a:r>
          </a:p>
        </p:txBody>
      </p:sp>
      <p:sp>
        <p:nvSpPr>
          <p:cNvPr id="15" name="مربع نص 14">
            <a:extLst>
              <a:ext uri="{FF2B5EF4-FFF2-40B4-BE49-F238E27FC236}">
                <a16:creationId xmlns:a16="http://schemas.microsoft.com/office/drawing/2014/main" id="{8C841CE9-B92C-4CCA-8037-E5DD6D59A94D}"/>
              </a:ext>
            </a:extLst>
          </p:cNvPr>
          <p:cNvSpPr txBox="1"/>
          <p:nvPr/>
        </p:nvSpPr>
        <p:spPr>
          <a:xfrm>
            <a:off x="6620219" y="4139033"/>
            <a:ext cx="4104167"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الركن هو:</a:t>
            </a:r>
          </a:p>
        </p:txBody>
      </p:sp>
      <p:sp>
        <p:nvSpPr>
          <p:cNvPr id="17" name="مستطيل 16">
            <a:extLst>
              <a:ext uri="{FF2B5EF4-FFF2-40B4-BE49-F238E27FC236}">
                <a16:creationId xmlns:a16="http://schemas.microsoft.com/office/drawing/2014/main" id="{0080F915-4158-4814-BA54-607FF4926B0A}"/>
              </a:ext>
            </a:extLst>
          </p:cNvPr>
          <p:cNvSpPr/>
          <p:nvPr/>
        </p:nvSpPr>
        <p:spPr>
          <a:xfrm>
            <a:off x="5453341" y="3802521"/>
            <a:ext cx="2004314" cy="1285361"/>
          </a:xfrm>
          <a:custGeom>
            <a:avLst/>
            <a:gdLst>
              <a:gd name="connsiteX0" fmla="*/ 0 w 2004314"/>
              <a:gd name="connsiteY0" fmla="*/ 0 h 1285361"/>
              <a:gd name="connsiteX1" fmla="*/ 648062 w 2004314"/>
              <a:gd name="connsiteY1" fmla="*/ 0 h 1285361"/>
              <a:gd name="connsiteX2" fmla="*/ 1356252 w 2004314"/>
              <a:gd name="connsiteY2" fmla="*/ 0 h 1285361"/>
              <a:gd name="connsiteX3" fmla="*/ 2004314 w 2004314"/>
              <a:gd name="connsiteY3" fmla="*/ 0 h 1285361"/>
              <a:gd name="connsiteX4" fmla="*/ 2004314 w 2004314"/>
              <a:gd name="connsiteY4" fmla="*/ 616973 h 1285361"/>
              <a:gd name="connsiteX5" fmla="*/ 2004314 w 2004314"/>
              <a:gd name="connsiteY5" fmla="*/ 1285361 h 1285361"/>
              <a:gd name="connsiteX6" fmla="*/ 1336209 w 2004314"/>
              <a:gd name="connsiteY6" fmla="*/ 1285361 h 1285361"/>
              <a:gd name="connsiteX7" fmla="*/ 668105 w 2004314"/>
              <a:gd name="connsiteY7" fmla="*/ 1285361 h 1285361"/>
              <a:gd name="connsiteX8" fmla="*/ 0 w 2004314"/>
              <a:gd name="connsiteY8" fmla="*/ 1285361 h 1285361"/>
              <a:gd name="connsiteX9" fmla="*/ 0 w 2004314"/>
              <a:gd name="connsiteY9" fmla="*/ 642681 h 1285361"/>
              <a:gd name="connsiteX10" fmla="*/ 0 w 2004314"/>
              <a:gd name="connsiteY10" fmla="*/ 0 h 12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314" h="1285361" fill="none" extrusionOk="0">
                <a:moveTo>
                  <a:pt x="0" y="0"/>
                </a:moveTo>
                <a:cubicBezTo>
                  <a:pt x="318970" y="8431"/>
                  <a:pt x="349794" y="-10714"/>
                  <a:pt x="648062" y="0"/>
                </a:cubicBezTo>
                <a:cubicBezTo>
                  <a:pt x="946330" y="10714"/>
                  <a:pt x="1205060" y="17092"/>
                  <a:pt x="1356252" y="0"/>
                </a:cubicBezTo>
                <a:cubicBezTo>
                  <a:pt x="1507444" y="-17092"/>
                  <a:pt x="1769192" y="28529"/>
                  <a:pt x="2004314" y="0"/>
                </a:cubicBezTo>
                <a:cubicBezTo>
                  <a:pt x="2008737" y="264577"/>
                  <a:pt x="2022230" y="318032"/>
                  <a:pt x="2004314" y="616973"/>
                </a:cubicBezTo>
                <a:cubicBezTo>
                  <a:pt x="1986398" y="915914"/>
                  <a:pt x="2001414" y="1027000"/>
                  <a:pt x="2004314" y="1285361"/>
                </a:cubicBezTo>
                <a:cubicBezTo>
                  <a:pt x="1686508" y="1261739"/>
                  <a:pt x="1667182" y="1312943"/>
                  <a:pt x="1336209" y="1285361"/>
                </a:cubicBezTo>
                <a:cubicBezTo>
                  <a:pt x="1005236" y="1257779"/>
                  <a:pt x="999584" y="1291710"/>
                  <a:pt x="668105" y="1285361"/>
                </a:cubicBezTo>
                <a:cubicBezTo>
                  <a:pt x="336626" y="1279012"/>
                  <a:pt x="204918" y="1290714"/>
                  <a:pt x="0" y="1285361"/>
                </a:cubicBezTo>
                <a:cubicBezTo>
                  <a:pt x="-11565" y="981343"/>
                  <a:pt x="-8551" y="937955"/>
                  <a:pt x="0" y="642681"/>
                </a:cubicBezTo>
                <a:cubicBezTo>
                  <a:pt x="8551" y="347407"/>
                  <a:pt x="2537" y="237389"/>
                  <a:pt x="0" y="0"/>
                </a:cubicBezTo>
                <a:close/>
              </a:path>
              <a:path w="2004314" h="1285361" stroke="0" extrusionOk="0">
                <a:moveTo>
                  <a:pt x="0" y="0"/>
                </a:moveTo>
                <a:cubicBezTo>
                  <a:pt x="315624" y="22947"/>
                  <a:pt x="376990" y="20057"/>
                  <a:pt x="648062" y="0"/>
                </a:cubicBezTo>
                <a:cubicBezTo>
                  <a:pt x="919134" y="-20057"/>
                  <a:pt x="1066806" y="-23754"/>
                  <a:pt x="1276080" y="0"/>
                </a:cubicBezTo>
                <a:cubicBezTo>
                  <a:pt x="1485354" y="23754"/>
                  <a:pt x="1677565" y="-28136"/>
                  <a:pt x="2004314" y="0"/>
                </a:cubicBezTo>
                <a:cubicBezTo>
                  <a:pt x="2033360" y="144167"/>
                  <a:pt x="2035256" y="483732"/>
                  <a:pt x="2004314" y="629827"/>
                </a:cubicBezTo>
                <a:cubicBezTo>
                  <a:pt x="1973372" y="775922"/>
                  <a:pt x="2019366" y="1098982"/>
                  <a:pt x="2004314" y="1285361"/>
                </a:cubicBezTo>
                <a:cubicBezTo>
                  <a:pt x="1775113" y="1280204"/>
                  <a:pt x="1546411" y="1256058"/>
                  <a:pt x="1356252" y="1285361"/>
                </a:cubicBezTo>
                <a:cubicBezTo>
                  <a:pt x="1166093" y="1314664"/>
                  <a:pt x="887775" y="1313637"/>
                  <a:pt x="688148" y="1285361"/>
                </a:cubicBezTo>
                <a:cubicBezTo>
                  <a:pt x="488521" y="1257085"/>
                  <a:pt x="226103" y="1278607"/>
                  <a:pt x="0" y="1285361"/>
                </a:cubicBezTo>
                <a:cubicBezTo>
                  <a:pt x="-22846" y="1062597"/>
                  <a:pt x="30070" y="867220"/>
                  <a:pt x="0" y="681241"/>
                </a:cubicBezTo>
                <a:cubicBezTo>
                  <a:pt x="-30070" y="495262"/>
                  <a:pt x="-23555" y="172471"/>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410828982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1.ولا يسقط عمدًا، ولا سهوًا</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9" name="مستطيل 18">
            <a:extLst>
              <a:ext uri="{FF2B5EF4-FFF2-40B4-BE49-F238E27FC236}">
                <a16:creationId xmlns:a16="http://schemas.microsoft.com/office/drawing/2014/main" id="{0B3D587F-6C8F-4C57-839E-9C8F827DC2DD}"/>
              </a:ext>
            </a:extLst>
          </p:cNvPr>
          <p:cNvSpPr/>
          <p:nvPr/>
        </p:nvSpPr>
        <p:spPr>
          <a:xfrm>
            <a:off x="2929063" y="3802521"/>
            <a:ext cx="2004314" cy="1285361"/>
          </a:xfrm>
          <a:custGeom>
            <a:avLst/>
            <a:gdLst>
              <a:gd name="connsiteX0" fmla="*/ 0 w 2004314"/>
              <a:gd name="connsiteY0" fmla="*/ 0 h 1285361"/>
              <a:gd name="connsiteX1" fmla="*/ 648062 w 2004314"/>
              <a:gd name="connsiteY1" fmla="*/ 0 h 1285361"/>
              <a:gd name="connsiteX2" fmla="*/ 1276080 w 2004314"/>
              <a:gd name="connsiteY2" fmla="*/ 0 h 1285361"/>
              <a:gd name="connsiteX3" fmla="*/ 2004314 w 2004314"/>
              <a:gd name="connsiteY3" fmla="*/ 0 h 1285361"/>
              <a:gd name="connsiteX4" fmla="*/ 2004314 w 2004314"/>
              <a:gd name="connsiteY4" fmla="*/ 629827 h 1285361"/>
              <a:gd name="connsiteX5" fmla="*/ 2004314 w 2004314"/>
              <a:gd name="connsiteY5" fmla="*/ 1285361 h 1285361"/>
              <a:gd name="connsiteX6" fmla="*/ 1316166 w 2004314"/>
              <a:gd name="connsiteY6" fmla="*/ 1285361 h 1285361"/>
              <a:gd name="connsiteX7" fmla="*/ 708191 w 2004314"/>
              <a:gd name="connsiteY7" fmla="*/ 1285361 h 1285361"/>
              <a:gd name="connsiteX8" fmla="*/ 0 w 2004314"/>
              <a:gd name="connsiteY8" fmla="*/ 1285361 h 1285361"/>
              <a:gd name="connsiteX9" fmla="*/ 0 w 2004314"/>
              <a:gd name="connsiteY9" fmla="*/ 655534 h 1285361"/>
              <a:gd name="connsiteX10" fmla="*/ 0 w 2004314"/>
              <a:gd name="connsiteY10" fmla="*/ 0 h 12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314" h="1285361" fill="none" extrusionOk="0">
                <a:moveTo>
                  <a:pt x="0" y="0"/>
                </a:moveTo>
                <a:cubicBezTo>
                  <a:pt x="186944" y="-29768"/>
                  <a:pt x="399517" y="-780"/>
                  <a:pt x="648062" y="0"/>
                </a:cubicBezTo>
                <a:cubicBezTo>
                  <a:pt x="896607" y="780"/>
                  <a:pt x="1076692" y="-28293"/>
                  <a:pt x="1276080" y="0"/>
                </a:cubicBezTo>
                <a:cubicBezTo>
                  <a:pt x="1475468" y="28293"/>
                  <a:pt x="1724866" y="13669"/>
                  <a:pt x="2004314" y="0"/>
                </a:cubicBezTo>
                <a:cubicBezTo>
                  <a:pt x="1988743" y="261295"/>
                  <a:pt x="1977632" y="416431"/>
                  <a:pt x="2004314" y="629827"/>
                </a:cubicBezTo>
                <a:cubicBezTo>
                  <a:pt x="2030996" y="843223"/>
                  <a:pt x="2033294" y="1101547"/>
                  <a:pt x="2004314" y="1285361"/>
                </a:cubicBezTo>
                <a:cubicBezTo>
                  <a:pt x="1755302" y="1277122"/>
                  <a:pt x="1605818" y="1269800"/>
                  <a:pt x="1316166" y="1285361"/>
                </a:cubicBezTo>
                <a:cubicBezTo>
                  <a:pt x="1026514" y="1300922"/>
                  <a:pt x="858238" y="1265868"/>
                  <a:pt x="708191" y="1285361"/>
                </a:cubicBezTo>
                <a:cubicBezTo>
                  <a:pt x="558144" y="1304854"/>
                  <a:pt x="205053" y="1279999"/>
                  <a:pt x="0" y="1285361"/>
                </a:cubicBezTo>
                <a:cubicBezTo>
                  <a:pt x="29814" y="1058423"/>
                  <a:pt x="25776" y="909881"/>
                  <a:pt x="0" y="655534"/>
                </a:cubicBezTo>
                <a:cubicBezTo>
                  <a:pt x="-25776" y="401187"/>
                  <a:pt x="-5975" y="169403"/>
                  <a:pt x="0" y="0"/>
                </a:cubicBezTo>
                <a:close/>
              </a:path>
              <a:path w="2004314" h="1285361" stroke="0" extrusionOk="0">
                <a:moveTo>
                  <a:pt x="0" y="0"/>
                </a:moveTo>
                <a:cubicBezTo>
                  <a:pt x="214327" y="3421"/>
                  <a:pt x="360259" y="-34644"/>
                  <a:pt x="708191" y="0"/>
                </a:cubicBezTo>
                <a:cubicBezTo>
                  <a:pt x="1056123" y="34644"/>
                  <a:pt x="1080896" y="-340"/>
                  <a:pt x="1316166" y="0"/>
                </a:cubicBezTo>
                <a:cubicBezTo>
                  <a:pt x="1551437" y="340"/>
                  <a:pt x="1774114" y="-11658"/>
                  <a:pt x="2004314" y="0"/>
                </a:cubicBezTo>
                <a:cubicBezTo>
                  <a:pt x="1970915" y="252099"/>
                  <a:pt x="2016613" y="479916"/>
                  <a:pt x="2004314" y="668388"/>
                </a:cubicBezTo>
                <a:cubicBezTo>
                  <a:pt x="1992015" y="856860"/>
                  <a:pt x="2013521" y="1030789"/>
                  <a:pt x="2004314" y="1285361"/>
                </a:cubicBezTo>
                <a:cubicBezTo>
                  <a:pt x="1841838" y="1306278"/>
                  <a:pt x="1554998" y="1299265"/>
                  <a:pt x="1356252" y="1285361"/>
                </a:cubicBezTo>
                <a:cubicBezTo>
                  <a:pt x="1157506" y="1271457"/>
                  <a:pt x="937508" y="1312409"/>
                  <a:pt x="708191" y="1285361"/>
                </a:cubicBezTo>
                <a:cubicBezTo>
                  <a:pt x="478874" y="1258313"/>
                  <a:pt x="170132" y="1257024"/>
                  <a:pt x="0" y="1285361"/>
                </a:cubicBezTo>
                <a:cubicBezTo>
                  <a:pt x="18242" y="1074448"/>
                  <a:pt x="-28304" y="900305"/>
                  <a:pt x="0" y="681241"/>
                </a:cubicBezTo>
                <a:cubicBezTo>
                  <a:pt x="28304" y="462177"/>
                  <a:pt x="20185" y="260404"/>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9105323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2.ما يسقط عمدًا, و </a:t>
            </a:r>
            <a:r>
              <a:rPr lang="ar-SA" sz="3000" dirty="0" err="1">
                <a:solidFill>
                  <a:schemeClr val="tx1"/>
                </a:solidFill>
                <a:latin typeface="Sakkal Majalla" panose="02000000000000000000" pitchFamily="2" charset="-78"/>
                <a:cs typeface="Sakkal Majalla" panose="02000000000000000000" pitchFamily="2" charset="-78"/>
              </a:rPr>
              <a:t>لايسقط</a:t>
            </a:r>
            <a:r>
              <a:rPr lang="ar-SA" sz="3000" dirty="0">
                <a:solidFill>
                  <a:schemeClr val="tx1"/>
                </a:solidFill>
                <a:latin typeface="Sakkal Majalla" panose="02000000000000000000" pitchFamily="2" charset="-78"/>
                <a:cs typeface="Sakkal Majalla" panose="02000000000000000000" pitchFamily="2" charset="-78"/>
              </a:rPr>
              <a:t> سهوًا</a:t>
            </a:r>
          </a:p>
        </p:txBody>
      </p:sp>
      <p:sp>
        <p:nvSpPr>
          <p:cNvPr id="21" name="مستطيل 20">
            <a:extLst>
              <a:ext uri="{FF2B5EF4-FFF2-40B4-BE49-F238E27FC236}">
                <a16:creationId xmlns:a16="http://schemas.microsoft.com/office/drawing/2014/main" id="{01D9207F-16D1-44F9-84F2-A98C4F3A293F}"/>
              </a:ext>
            </a:extLst>
          </p:cNvPr>
          <p:cNvSpPr/>
          <p:nvPr/>
        </p:nvSpPr>
        <p:spPr>
          <a:xfrm>
            <a:off x="462375" y="3823067"/>
            <a:ext cx="2004314" cy="1285361"/>
          </a:xfrm>
          <a:custGeom>
            <a:avLst/>
            <a:gdLst>
              <a:gd name="connsiteX0" fmla="*/ 0 w 2004314"/>
              <a:gd name="connsiteY0" fmla="*/ 0 h 1285361"/>
              <a:gd name="connsiteX1" fmla="*/ 668105 w 2004314"/>
              <a:gd name="connsiteY1" fmla="*/ 0 h 1285361"/>
              <a:gd name="connsiteX2" fmla="*/ 1276080 w 2004314"/>
              <a:gd name="connsiteY2" fmla="*/ 0 h 1285361"/>
              <a:gd name="connsiteX3" fmla="*/ 2004314 w 2004314"/>
              <a:gd name="connsiteY3" fmla="*/ 0 h 1285361"/>
              <a:gd name="connsiteX4" fmla="*/ 2004314 w 2004314"/>
              <a:gd name="connsiteY4" fmla="*/ 629827 h 1285361"/>
              <a:gd name="connsiteX5" fmla="*/ 2004314 w 2004314"/>
              <a:gd name="connsiteY5" fmla="*/ 1285361 h 1285361"/>
              <a:gd name="connsiteX6" fmla="*/ 1356252 w 2004314"/>
              <a:gd name="connsiteY6" fmla="*/ 1285361 h 1285361"/>
              <a:gd name="connsiteX7" fmla="*/ 688148 w 2004314"/>
              <a:gd name="connsiteY7" fmla="*/ 1285361 h 1285361"/>
              <a:gd name="connsiteX8" fmla="*/ 0 w 2004314"/>
              <a:gd name="connsiteY8" fmla="*/ 1285361 h 1285361"/>
              <a:gd name="connsiteX9" fmla="*/ 0 w 2004314"/>
              <a:gd name="connsiteY9" fmla="*/ 616973 h 1285361"/>
              <a:gd name="connsiteX10" fmla="*/ 0 w 2004314"/>
              <a:gd name="connsiteY10" fmla="*/ 0 h 12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314" h="1285361" fill="none" extrusionOk="0">
                <a:moveTo>
                  <a:pt x="0" y="0"/>
                </a:moveTo>
                <a:cubicBezTo>
                  <a:pt x="143585" y="-769"/>
                  <a:pt x="473968" y="-4817"/>
                  <a:pt x="668105" y="0"/>
                </a:cubicBezTo>
                <a:cubicBezTo>
                  <a:pt x="862242" y="4817"/>
                  <a:pt x="1072317" y="18685"/>
                  <a:pt x="1276080" y="0"/>
                </a:cubicBezTo>
                <a:cubicBezTo>
                  <a:pt x="1479844" y="-18685"/>
                  <a:pt x="1641076" y="-2173"/>
                  <a:pt x="2004314" y="0"/>
                </a:cubicBezTo>
                <a:cubicBezTo>
                  <a:pt x="1977072" y="193365"/>
                  <a:pt x="2025202" y="338494"/>
                  <a:pt x="2004314" y="629827"/>
                </a:cubicBezTo>
                <a:cubicBezTo>
                  <a:pt x="1983426" y="921160"/>
                  <a:pt x="2028540" y="1084548"/>
                  <a:pt x="2004314" y="1285361"/>
                </a:cubicBezTo>
                <a:cubicBezTo>
                  <a:pt x="1742764" y="1315872"/>
                  <a:pt x="1645249" y="1263701"/>
                  <a:pt x="1356252" y="1285361"/>
                </a:cubicBezTo>
                <a:cubicBezTo>
                  <a:pt x="1067255" y="1307021"/>
                  <a:pt x="936699" y="1263809"/>
                  <a:pt x="688148" y="1285361"/>
                </a:cubicBezTo>
                <a:cubicBezTo>
                  <a:pt x="439597" y="1306913"/>
                  <a:pt x="319546" y="1300642"/>
                  <a:pt x="0" y="1285361"/>
                </a:cubicBezTo>
                <a:cubicBezTo>
                  <a:pt x="-18986" y="975390"/>
                  <a:pt x="16144" y="825729"/>
                  <a:pt x="0" y="616973"/>
                </a:cubicBezTo>
                <a:cubicBezTo>
                  <a:pt x="-16144" y="408217"/>
                  <a:pt x="22704" y="170753"/>
                  <a:pt x="0" y="0"/>
                </a:cubicBezTo>
                <a:close/>
              </a:path>
              <a:path w="2004314" h="1285361" stroke="0" extrusionOk="0">
                <a:moveTo>
                  <a:pt x="0" y="0"/>
                </a:moveTo>
                <a:cubicBezTo>
                  <a:pt x="140537" y="21334"/>
                  <a:pt x="362332" y="-4174"/>
                  <a:pt x="607975" y="0"/>
                </a:cubicBezTo>
                <a:cubicBezTo>
                  <a:pt x="853618" y="4174"/>
                  <a:pt x="973835" y="16841"/>
                  <a:pt x="1316166" y="0"/>
                </a:cubicBezTo>
                <a:cubicBezTo>
                  <a:pt x="1658497" y="-16841"/>
                  <a:pt x="1667307" y="-20537"/>
                  <a:pt x="2004314" y="0"/>
                </a:cubicBezTo>
                <a:cubicBezTo>
                  <a:pt x="1993178" y="245689"/>
                  <a:pt x="1999157" y="452204"/>
                  <a:pt x="2004314" y="642681"/>
                </a:cubicBezTo>
                <a:cubicBezTo>
                  <a:pt x="2009471" y="833158"/>
                  <a:pt x="1994877" y="1070956"/>
                  <a:pt x="2004314" y="1285361"/>
                </a:cubicBezTo>
                <a:cubicBezTo>
                  <a:pt x="1844814" y="1311037"/>
                  <a:pt x="1557643" y="1297654"/>
                  <a:pt x="1356252" y="1285361"/>
                </a:cubicBezTo>
                <a:cubicBezTo>
                  <a:pt x="1154861" y="1273068"/>
                  <a:pt x="923726" y="1283607"/>
                  <a:pt x="688148" y="1285361"/>
                </a:cubicBezTo>
                <a:cubicBezTo>
                  <a:pt x="452570" y="1287115"/>
                  <a:pt x="153217" y="1256766"/>
                  <a:pt x="0" y="1285361"/>
                </a:cubicBezTo>
                <a:cubicBezTo>
                  <a:pt x="-27635" y="1135402"/>
                  <a:pt x="-22163" y="929526"/>
                  <a:pt x="0" y="655534"/>
                </a:cubicBezTo>
                <a:cubicBezTo>
                  <a:pt x="22163" y="381542"/>
                  <a:pt x="19923" y="216134"/>
                  <a:pt x="0" y="0"/>
                </a:cubicBezTo>
                <a:close/>
              </a:path>
            </a:pathLst>
          </a:custGeom>
          <a:solidFill>
            <a:schemeClr val="bg1"/>
          </a:solidFill>
          <a:ln w="3175">
            <a:solidFill>
              <a:srgbClr val="FEF3DC"/>
            </a:solidFill>
            <a:extLst>
              <a:ext uri="{C807C97D-BFC1-408E-A445-0C87EB9F89A2}">
                <ask:lineSketchStyleProps xmlns:ask="http://schemas.microsoft.com/office/drawing/2018/sketchyshapes" sd="14768358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3.جميع </a:t>
            </a:r>
            <a:r>
              <a:rPr lang="ar-SA" sz="3000" dirty="0" err="1">
                <a:solidFill>
                  <a:schemeClr val="tx1"/>
                </a:solidFill>
                <a:latin typeface="Sakkal Majalla" panose="02000000000000000000" pitchFamily="2" charset="-78"/>
                <a:cs typeface="Sakkal Majalla" panose="02000000000000000000" pitchFamily="2" charset="-78"/>
              </a:rPr>
              <a:t>ماسبق</a:t>
            </a:r>
            <a:r>
              <a:rPr lang="ar-SA" sz="3000" dirty="0">
                <a:solidFill>
                  <a:schemeClr val="tx1"/>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47004896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BE381B0D-2D66-4BD5-B98A-8CF48C9FF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8" y="1106"/>
            <a:ext cx="12192000" cy="6857999"/>
          </a:xfrm>
          <a:prstGeom prst="rect">
            <a:avLst/>
          </a:prstGeom>
        </p:spPr>
      </p:pic>
      <p:sp>
        <p:nvSpPr>
          <p:cNvPr id="5" name="مستطيل 4">
            <a:hlinkClick r:id="rId3" action="ppaction://hlinksldjump"/>
            <a:extLst>
              <a:ext uri="{FF2B5EF4-FFF2-40B4-BE49-F238E27FC236}">
                <a16:creationId xmlns:a16="http://schemas.microsoft.com/office/drawing/2014/main" id="{C12B6040-7081-42AC-916C-A203FC3AAC7E}"/>
              </a:ext>
            </a:extLst>
          </p:cNvPr>
          <p:cNvSpPr/>
          <p:nvPr/>
        </p:nvSpPr>
        <p:spPr>
          <a:xfrm>
            <a:off x="9617194" y="1124073"/>
            <a:ext cx="1958748" cy="828551"/>
          </a:xfrm>
          <a:custGeom>
            <a:avLst/>
            <a:gdLst>
              <a:gd name="connsiteX0" fmla="*/ 0 w 1958748"/>
              <a:gd name="connsiteY0" fmla="*/ 0 h 1316631"/>
              <a:gd name="connsiteX1" fmla="*/ 1958748 w 1958748"/>
              <a:gd name="connsiteY1" fmla="*/ 0 h 1316631"/>
              <a:gd name="connsiteX2" fmla="*/ 1958748 w 1958748"/>
              <a:gd name="connsiteY2" fmla="*/ 1316631 h 1316631"/>
              <a:gd name="connsiteX3" fmla="*/ 0 w 1958748"/>
              <a:gd name="connsiteY3" fmla="*/ 1316631 h 1316631"/>
              <a:gd name="connsiteX4" fmla="*/ 0 w 1958748"/>
              <a:gd name="connsiteY4" fmla="*/ 0 h 131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1316631" fill="none" extrusionOk="0">
                <a:moveTo>
                  <a:pt x="0" y="0"/>
                </a:moveTo>
                <a:cubicBezTo>
                  <a:pt x="887970" y="92772"/>
                  <a:pt x="1421580" y="-159028"/>
                  <a:pt x="1958748" y="0"/>
                </a:cubicBezTo>
                <a:cubicBezTo>
                  <a:pt x="2012268" y="480568"/>
                  <a:pt x="1854922" y="749258"/>
                  <a:pt x="1958748" y="1316631"/>
                </a:cubicBezTo>
                <a:cubicBezTo>
                  <a:pt x="982808" y="1447071"/>
                  <a:pt x="827028" y="1247038"/>
                  <a:pt x="0" y="1316631"/>
                </a:cubicBezTo>
                <a:cubicBezTo>
                  <a:pt x="100232" y="1165853"/>
                  <a:pt x="-53324" y="452941"/>
                  <a:pt x="0" y="0"/>
                </a:cubicBezTo>
                <a:close/>
              </a:path>
              <a:path w="1958748" h="1316631" stroke="0" extrusionOk="0">
                <a:moveTo>
                  <a:pt x="0" y="0"/>
                </a:moveTo>
                <a:cubicBezTo>
                  <a:pt x="395772" y="-38391"/>
                  <a:pt x="1590523" y="-2710"/>
                  <a:pt x="1958748" y="0"/>
                </a:cubicBezTo>
                <a:cubicBezTo>
                  <a:pt x="1953952" y="413854"/>
                  <a:pt x="1841613" y="1011630"/>
                  <a:pt x="1958748" y="1316631"/>
                </a:cubicBezTo>
                <a:cubicBezTo>
                  <a:pt x="1218656" y="1271158"/>
                  <a:pt x="369503" y="1285399"/>
                  <a:pt x="0" y="1316631"/>
                </a:cubicBezTo>
                <a:cubicBezTo>
                  <a:pt x="-53267" y="797789"/>
                  <a:pt x="-115841" y="515927"/>
                  <a:pt x="0" y="0"/>
                </a:cubicBezTo>
                <a:close/>
              </a:path>
            </a:pathLst>
          </a:custGeom>
          <a:solidFill>
            <a:srgbClr val="87A4D8"/>
          </a:solidFill>
          <a:ln w="76200">
            <a:solidFill>
              <a:srgbClr val="FCDCDB"/>
            </a:solidFill>
            <a:extLst>
              <a:ext uri="{C807C97D-BFC1-408E-A445-0C87EB9F89A2}">
                <ask:lineSketchStyleProps xmlns:ask="http://schemas.microsoft.com/office/drawing/2018/sketchyshapes" sd="111620339">
                  <a:custGeom>
                    <a:avLst/>
                    <a:gdLst>
                      <a:gd name="connsiteX0" fmla="*/ 0 w 1958748"/>
                      <a:gd name="connsiteY0" fmla="*/ 0 h 828551"/>
                      <a:gd name="connsiteX1" fmla="*/ 1958748 w 1958748"/>
                      <a:gd name="connsiteY1" fmla="*/ 0 h 828551"/>
                      <a:gd name="connsiteX2" fmla="*/ 1958748 w 1958748"/>
                      <a:gd name="connsiteY2" fmla="*/ 828551 h 828551"/>
                      <a:gd name="connsiteX3" fmla="*/ 0 w 1958748"/>
                      <a:gd name="connsiteY3" fmla="*/ 828551 h 828551"/>
                      <a:gd name="connsiteX4" fmla="*/ 0 w 1958748"/>
                      <a:gd name="connsiteY4" fmla="*/ 0 h 828551"/>
                      <a:gd name="connsiteX0" fmla="*/ 0 w 1958748"/>
                      <a:gd name="connsiteY0" fmla="*/ 0 h 828551"/>
                      <a:gd name="connsiteX1" fmla="*/ 1958748 w 1958748"/>
                      <a:gd name="connsiteY1" fmla="*/ 0 h 828551"/>
                      <a:gd name="connsiteX2" fmla="*/ 1958748 w 1958748"/>
                      <a:gd name="connsiteY2" fmla="*/ 828551 h 828551"/>
                      <a:gd name="connsiteX3" fmla="*/ 0 w 1958748"/>
                      <a:gd name="connsiteY3" fmla="*/ 828551 h 828551"/>
                      <a:gd name="connsiteX4" fmla="*/ 0 w 1958748"/>
                      <a:gd name="connsiteY4" fmla="*/ 0 h 82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48" h="828551" fill="none" extrusionOk="0">
                        <a:moveTo>
                          <a:pt x="0" y="0"/>
                        </a:moveTo>
                        <a:cubicBezTo>
                          <a:pt x="880029" y="57000"/>
                          <a:pt x="1436167" y="-99126"/>
                          <a:pt x="1958748" y="0"/>
                        </a:cubicBezTo>
                        <a:cubicBezTo>
                          <a:pt x="2039119" y="289787"/>
                          <a:pt x="1864768" y="477360"/>
                          <a:pt x="1958748" y="828551"/>
                        </a:cubicBezTo>
                        <a:cubicBezTo>
                          <a:pt x="1002902" y="900068"/>
                          <a:pt x="860750" y="775315"/>
                          <a:pt x="0" y="828551"/>
                        </a:cubicBezTo>
                        <a:cubicBezTo>
                          <a:pt x="110600" y="713606"/>
                          <a:pt x="-36276" y="271695"/>
                          <a:pt x="0" y="0"/>
                        </a:cubicBezTo>
                        <a:close/>
                      </a:path>
                      <a:path w="1958748" h="828551" stroke="0" extrusionOk="0">
                        <a:moveTo>
                          <a:pt x="0" y="0"/>
                        </a:moveTo>
                        <a:cubicBezTo>
                          <a:pt x="398619" y="31446"/>
                          <a:pt x="1615389" y="-449"/>
                          <a:pt x="1958748" y="0"/>
                        </a:cubicBezTo>
                        <a:cubicBezTo>
                          <a:pt x="1987693" y="231350"/>
                          <a:pt x="1850107" y="675256"/>
                          <a:pt x="1958748" y="828551"/>
                        </a:cubicBezTo>
                        <a:cubicBezTo>
                          <a:pt x="1250086" y="804332"/>
                          <a:pt x="310008" y="772941"/>
                          <a:pt x="0" y="828551"/>
                        </a:cubicBezTo>
                        <a:cubicBezTo>
                          <a:pt x="-28680" y="486236"/>
                          <a:pt x="-109470" y="323304"/>
                          <a:pt x="0" y="0"/>
                        </a:cubicBezTo>
                        <a:close/>
                      </a:path>
                      <a:path w="1958748" h="828551" fill="none" stroke="0" extrusionOk="0">
                        <a:moveTo>
                          <a:pt x="0" y="0"/>
                        </a:moveTo>
                        <a:cubicBezTo>
                          <a:pt x="932179" y="154844"/>
                          <a:pt x="1397391" y="-118643"/>
                          <a:pt x="1958748" y="0"/>
                        </a:cubicBezTo>
                        <a:cubicBezTo>
                          <a:pt x="1984394" y="288138"/>
                          <a:pt x="1849621" y="517320"/>
                          <a:pt x="1958748" y="828551"/>
                        </a:cubicBezTo>
                        <a:cubicBezTo>
                          <a:pt x="979401" y="912940"/>
                          <a:pt x="819255" y="780576"/>
                          <a:pt x="0" y="828551"/>
                        </a:cubicBezTo>
                        <a:cubicBezTo>
                          <a:pt x="100103" y="707288"/>
                          <a:pt x="-26652" y="253679"/>
                          <a:pt x="0" y="0"/>
                        </a:cubicBezTo>
                        <a:close/>
                      </a:path>
                    </a:pathLst>
                  </a:cu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b="1" dirty="0">
                <a:latin typeface="Sakkal Majalla" panose="02000000000000000000" pitchFamily="2" charset="-78"/>
                <a:cs typeface="Sakkal Majalla" panose="02000000000000000000" pitchFamily="2" charset="-78"/>
              </a:rPr>
              <a:t>السؤال الثاني</a:t>
            </a:r>
          </a:p>
        </p:txBody>
      </p:sp>
      <p:sp>
        <p:nvSpPr>
          <p:cNvPr id="7" name="مربع نص 6">
            <a:extLst>
              <a:ext uri="{FF2B5EF4-FFF2-40B4-BE49-F238E27FC236}">
                <a16:creationId xmlns:a16="http://schemas.microsoft.com/office/drawing/2014/main" id="{A85D1F73-07C3-4829-A213-AB6F51F418B7}"/>
              </a:ext>
            </a:extLst>
          </p:cNvPr>
          <p:cNvSpPr txBox="1"/>
          <p:nvPr/>
        </p:nvSpPr>
        <p:spPr>
          <a:xfrm>
            <a:off x="2320465" y="1286314"/>
            <a:ext cx="6915964" cy="1015663"/>
          </a:xfrm>
          <a:prstGeom prst="rect">
            <a:avLst/>
          </a:prstGeom>
          <a:noFill/>
        </p:spPr>
        <p:txBody>
          <a:bodyPr wrap="square" rtlCol="1">
            <a:spAutoFit/>
          </a:bodyPr>
          <a:lstStyle/>
          <a:p>
            <a:r>
              <a:rPr lang="ar-SA" sz="3000" dirty="0">
                <a:cs typeface="PT Bold Heading" panose="02010400000000000000" pitchFamily="2" charset="-78"/>
              </a:rPr>
              <a:t>ضع علامة صح أو خطأ أمام العبارة التالية:</a:t>
            </a:r>
          </a:p>
          <a:p>
            <a:endParaRPr lang="ar-SA" sz="3000" dirty="0">
              <a:cs typeface="PT Bold Heading" panose="02010400000000000000" pitchFamily="2" charset="-78"/>
            </a:endParaRPr>
          </a:p>
        </p:txBody>
      </p:sp>
      <p:sp>
        <p:nvSpPr>
          <p:cNvPr id="9" name="مربع نص 8">
            <a:extLst>
              <a:ext uri="{FF2B5EF4-FFF2-40B4-BE49-F238E27FC236}">
                <a16:creationId xmlns:a16="http://schemas.microsoft.com/office/drawing/2014/main" id="{1A5C3B10-FB73-4859-8D0E-F3E9E440AB9B}"/>
              </a:ext>
            </a:extLst>
          </p:cNvPr>
          <p:cNvSpPr txBox="1"/>
          <p:nvPr/>
        </p:nvSpPr>
        <p:spPr>
          <a:xfrm>
            <a:off x="5466842" y="3354442"/>
            <a:ext cx="572246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فمن ترك شرطا لغير عذر ولو سهوًا بطلت صلاته</a:t>
            </a:r>
          </a:p>
        </p:txBody>
      </p:sp>
      <p:sp>
        <p:nvSpPr>
          <p:cNvPr id="11" name="مستطيل 10">
            <a:extLst>
              <a:ext uri="{FF2B5EF4-FFF2-40B4-BE49-F238E27FC236}">
                <a16:creationId xmlns:a16="http://schemas.microsoft.com/office/drawing/2014/main" id="{9F4664F6-E328-44CF-BE03-C6C0AE71FBD7}"/>
              </a:ext>
            </a:extLst>
          </p:cNvPr>
          <p:cNvSpPr/>
          <p:nvPr/>
        </p:nvSpPr>
        <p:spPr>
          <a:xfrm>
            <a:off x="3432518" y="4329712"/>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خطأ</a:t>
            </a:r>
          </a:p>
        </p:txBody>
      </p:sp>
      <p:sp>
        <p:nvSpPr>
          <p:cNvPr id="13" name="مستطيل 12">
            <a:extLst>
              <a:ext uri="{FF2B5EF4-FFF2-40B4-BE49-F238E27FC236}">
                <a16:creationId xmlns:a16="http://schemas.microsoft.com/office/drawing/2014/main" id="{8B2CBEAC-61F7-4629-A924-8EE0263A9025}"/>
              </a:ext>
            </a:extLst>
          </p:cNvPr>
          <p:cNvSpPr/>
          <p:nvPr/>
        </p:nvSpPr>
        <p:spPr>
          <a:xfrm>
            <a:off x="3432518" y="3310186"/>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صح</a:t>
            </a:r>
          </a:p>
        </p:txBody>
      </p:sp>
      <p:sp>
        <p:nvSpPr>
          <p:cNvPr id="15" name="قوس متوسط مزدوج 14">
            <a:extLst>
              <a:ext uri="{FF2B5EF4-FFF2-40B4-BE49-F238E27FC236}">
                <a16:creationId xmlns:a16="http://schemas.microsoft.com/office/drawing/2014/main" id="{FC1173C1-FD14-4D78-BFA8-784B77A80409}"/>
              </a:ext>
            </a:extLst>
          </p:cNvPr>
          <p:cNvSpPr/>
          <p:nvPr/>
        </p:nvSpPr>
        <p:spPr>
          <a:xfrm>
            <a:off x="3348112" y="3212089"/>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17" name="مربع نص 16">
            <a:extLst>
              <a:ext uri="{FF2B5EF4-FFF2-40B4-BE49-F238E27FC236}">
                <a16:creationId xmlns:a16="http://schemas.microsoft.com/office/drawing/2014/main" id="{B518276A-86D9-4A3C-B969-E6DF18C90C82}"/>
              </a:ext>
            </a:extLst>
          </p:cNvPr>
          <p:cNvSpPr txBox="1"/>
          <p:nvPr/>
        </p:nvSpPr>
        <p:spPr>
          <a:xfrm>
            <a:off x="7413674" y="4302989"/>
            <a:ext cx="3604692"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واجبات الصلاة ثلاثة </a:t>
            </a:r>
          </a:p>
        </p:txBody>
      </p:sp>
      <p:sp>
        <p:nvSpPr>
          <p:cNvPr id="2" name="قوس متوسط مزدوج 1">
            <a:extLst>
              <a:ext uri="{FF2B5EF4-FFF2-40B4-BE49-F238E27FC236}">
                <a16:creationId xmlns:a16="http://schemas.microsoft.com/office/drawing/2014/main" id="{02089F3C-F03F-4DBA-A35F-79787395CC6B}"/>
              </a:ext>
            </a:extLst>
          </p:cNvPr>
          <p:cNvSpPr/>
          <p:nvPr/>
        </p:nvSpPr>
        <p:spPr>
          <a:xfrm>
            <a:off x="3310012" y="4212214"/>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Tree>
    <p:extLst>
      <p:ext uri="{BB962C8B-B14F-4D97-AF65-F5344CB8AC3E}">
        <p14:creationId xmlns:p14="http://schemas.microsoft.com/office/powerpoint/2010/main" val="222889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7" name="مستطيل: زوايا مستديرة 6">
            <a:extLst>
              <a:ext uri="{FF2B5EF4-FFF2-40B4-BE49-F238E27FC236}">
                <a16:creationId xmlns:a16="http://schemas.microsoft.com/office/drawing/2014/main" id="{05AB81F9-3591-44E9-8CDC-BCE2C0543F57}"/>
              </a:ext>
            </a:extLst>
          </p:cNvPr>
          <p:cNvSpPr/>
          <p:nvPr/>
        </p:nvSpPr>
        <p:spPr>
          <a:xfrm>
            <a:off x="5035589" y="2165982"/>
            <a:ext cx="56769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هو الإعلام ؛ قال الله تعالى :{ وأذنٌ منَ اللَّه ورَسُولَهِ </a:t>
            </a:r>
            <a:r>
              <a:rPr lang="en-US" sz="3000" dirty="0">
                <a:solidFill>
                  <a:schemeClr val="tx1"/>
                </a:solidFill>
                <a:latin typeface="Sakkal Majalla" panose="02000000000000000000" pitchFamily="2" charset="-78"/>
                <a:cs typeface="Sakkal Majalla" panose="02000000000000000000" pitchFamily="2" charset="-78"/>
              </a:rPr>
              <a:t> {</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9" name="شكل بيضاوي 8">
            <a:extLst>
              <a:ext uri="{FF2B5EF4-FFF2-40B4-BE49-F238E27FC236}">
                <a16:creationId xmlns:a16="http://schemas.microsoft.com/office/drawing/2014/main" id="{1EEF627A-1328-40F7-9D87-415F335FE100}"/>
              </a:ext>
            </a:extLst>
          </p:cNvPr>
          <p:cNvSpPr/>
          <p:nvPr/>
        </p:nvSpPr>
        <p:spPr>
          <a:xfrm>
            <a:off x="10323475" y="2394791"/>
            <a:ext cx="2020811" cy="18887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PT Bold Heading" panose="02010400000000000000" pitchFamily="2" charset="-78"/>
              </a:rPr>
              <a:t>في الشرع </a:t>
            </a:r>
          </a:p>
        </p:txBody>
      </p:sp>
      <p:sp>
        <p:nvSpPr>
          <p:cNvPr id="11" name="مستطيل: زوايا مستديرة 10">
            <a:extLst>
              <a:ext uri="{FF2B5EF4-FFF2-40B4-BE49-F238E27FC236}">
                <a16:creationId xmlns:a16="http://schemas.microsoft.com/office/drawing/2014/main" id="{28B53D04-F809-4F03-9032-C92690887F99}"/>
              </a:ext>
            </a:extLst>
          </p:cNvPr>
          <p:cNvSpPr/>
          <p:nvPr/>
        </p:nvSpPr>
        <p:spPr>
          <a:xfrm>
            <a:off x="4150406" y="3029800"/>
            <a:ext cx="6710363"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إعلام بدخول وقت الصلاة ، أو قربهِ لفجر ؛ بذكرٍ مخصوصٍ.</a:t>
            </a:r>
          </a:p>
        </p:txBody>
      </p:sp>
      <p:sp>
        <p:nvSpPr>
          <p:cNvPr id="13" name="مستطيل: زوايا مستديرة 12">
            <a:extLst>
              <a:ext uri="{FF2B5EF4-FFF2-40B4-BE49-F238E27FC236}">
                <a16:creationId xmlns:a16="http://schemas.microsoft.com/office/drawing/2014/main" id="{015386AB-F193-44DE-A9AA-09BEBE312B4D}"/>
              </a:ext>
            </a:extLst>
          </p:cNvPr>
          <p:cNvSpPr/>
          <p:nvPr/>
        </p:nvSpPr>
        <p:spPr>
          <a:xfrm>
            <a:off x="3757613" y="4623821"/>
            <a:ext cx="6286500" cy="785811"/>
          </a:xfrm>
          <a:prstGeom prst="roundRect">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في الحديث " المؤذنون أطول الناس أعناقًا يوم القيامة "</a:t>
            </a:r>
          </a:p>
        </p:txBody>
      </p:sp>
      <p:sp>
        <p:nvSpPr>
          <p:cNvPr id="15" name="قوس متوسط مزدوج 14">
            <a:extLst>
              <a:ext uri="{FF2B5EF4-FFF2-40B4-BE49-F238E27FC236}">
                <a16:creationId xmlns:a16="http://schemas.microsoft.com/office/drawing/2014/main" id="{4900ADDC-7693-40A1-86B8-532633062417}"/>
              </a:ext>
            </a:extLst>
          </p:cNvPr>
          <p:cNvSpPr/>
          <p:nvPr/>
        </p:nvSpPr>
        <p:spPr>
          <a:xfrm>
            <a:off x="8605838" y="4232726"/>
            <a:ext cx="1952625" cy="514350"/>
          </a:xfrm>
          <a:prstGeom prst="bracketPair">
            <a:avLst/>
          </a:prstGeom>
          <a:solidFill>
            <a:srgbClr val="7AA9FF"/>
          </a:solidFill>
          <a:ln w="38100">
            <a:solidFill>
              <a:srgbClr val="FACACA"/>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dirty="0"/>
              <a:t>فضل الأذان </a:t>
            </a:r>
          </a:p>
        </p:txBody>
      </p:sp>
      <p:sp>
        <p:nvSpPr>
          <p:cNvPr id="19" name="شكل بيضاوي 18">
            <a:extLst>
              <a:ext uri="{FF2B5EF4-FFF2-40B4-BE49-F238E27FC236}">
                <a16:creationId xmlns:a16="http://schemas.microsoft.com/office/drawing/2014/main" id="{7B9EC00F-6C09-4800-B899-474CBB94B34A}"/>
              </a:ext>
            </a:extLst>
          </p:cNvPr>
          <p:cNvSpPr/>
          <p:nvPr/>
        </p:nvSpPr>
        <p:spPr>
          <a:xfrm>
            <a:off x="10323474" y="1516894"/>
            <a:ext cx="2020811" cy="18887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PT Bold Heading" panose="02010400000000000000" pitchFamily="2" charset="-78"/>
              </a:rPr>
              <a:t>في اللغة  </a:t>
            </a:r>
          </a:p>
        </p:txBody>
      </p:sp>
      <p:sp>
        <p:nvSpPr>
          <p:cNvPr id="21" name="مربع نص 88">
            <a:extLst>
              <a:ext uri="{FF2B5EF4-FFF2-40B4-BE49-F238E27FC236}">
                <a16:creationId xmlns:a16="http://schemas.microsoft.com/office/drawing/2014/main" id="{E283F5A3-F18A-4BEB-8EFE-4269E54CCB76}"/>
              </a:ext>
            </a:extLst>
          </p:cNvPr>
          <p:cNvSpPr txBox="1"/>
          <p:nvPr/>
        </p:nvSpPr>
        <p:spPr>
          <a:xfrm>
            <a:off x="5772004" y="854338"/>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تعريف 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290806989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6EB447CE-E22C-4B38-80E2-F0AA806B2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مربع نص 4">
            <a:extLst>
              <a:ext uri="{FF2B5EF4-FFF2-40B4-BE49-F238E27FC236}">
                <a16:creationId xmlns:a16="http://schemas.microsoft.com/office/drawing/2014/main" id="{04E769C8-E661-4272-B690-F66ED55335C9}"/>
              </a:ext>
            </a:extLst>
          </p:cNvPr>
          <p:cNvSpPr txBox="1"/>
          <p:nvPr/>
        </p:nvSpPr>
        <p:spPr>
          <a:xfrm>
            <a:off x="4102402" y="1234624"/>
            <a:ext cx="6915964" cy="1015663"/>
          </a:xfrm>
          <a:prstGeom prst="rect">
            <a:avLst/>
          </a:prstGeom>
          <a:noFill/>
        </p:spPr>
        <p:txBody>
          <a:bodyPr wrap="square" rtlCol="1">
            <a:spAutoFit/>
          </a:bodyPr>
          <a:lstStyle/>
          <a:p>
            <a:r>
              <a:rPr lang="ar-SA" sz="3000" dirty="0">
                <a:cs typeface="PT Bold Heading" panose="02010400000000000000" pitchFamily="2" charset="-78"/>
              </a:rPr>
              <a:t>ضع علامة صح أو خطأ أمام العبارة التالية:</a:t>
            </a:r>
          </a:p>
          <a:p>
            <a:endParaRPr lang="ar-SA" sz="3000" dirty="0">
              <a:cs typeface="PT Bold Heading" panose="02010400000000000000" pitchFamily="2" charset="-78"/>
            </a:endParaRPr>
          </a:p>
        </p:txBody>
      </p:sp>
      <p:sp>
        <p:nvSpPr>
          <p:cNvPr id="7" name="مربع نص 6">
            <a:extLst>
              <a:ext uri="{FF2B5EF4-FFF2-40B4-BE49-F238E27FC236}">
                <a16:creationId xmlns:a16="http://schemas.microsoft.com/office/drawing/2014/main" id="{CFEAF5C8-996E-4703-8064-772EBBCDB19F}"/>
              </a:ext>
            </a:extLst>
          </p:cNvPr>
          <p:cNvSpPr txBox="1"/>
          <p:nvPr/>
        </p:nvSpPr>
        <p:spPr>
          <a:xfrm>
            <a:off x="5697415" y="3235637"/>
            <a:ext cx="532095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والطمأنينة في الأفعال الصلاة مستحب </a:t>
            </a:r>
          </a:p>
        </p:txBody>
      </p:sp>
      <p:sp>
        <p:nvSpPr>
          <p:cNvPr id="9" name="مربع نص 8">
            <a:extLst>
              <a:ext uri="{FF2B5EF4-FFF2-40B4-BE49-F238E27FC236}">
                <a16:creationId xmlns:a16="http://schemas.microsoft.com/office/drawing/2014/main" id="{1EA97CE4-2869-4115-871A-2E03A57EDC4D}"/>
              </a:ext>
            </a:extLst>
          </p:cNvPr>
          <p:cNvSpPr txBox="1"/>
          <p:nvPr/>
        </p:nvSpPr>
        <p:spPr>
          <a:xfrm>
            <a:off x="5353050" y="4302989"/>
            <a:ext cx="5665316"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والصلاة على النبي - صَلَّى اللَّهُ عَلَيْهِ وَسَلَّمَ - فيه أي في التشهد الأخير </a:t>
            </a:r>
          </a:p>
        </p:txBody>
      </p:sp>
      <p:sp>
        <p:nvSpPr>
          <p:cNvPr id="11" name="مستطيل 10">
            <a:extLst>
              <a:ext uri="{FF2B5EF4-FFF2-40B4-BE49-F238E27FC236}">
                <a16:creationId xmlns:a16="http://schemas.microsoft.com/office/drawing/2014/main" id="{E544D688-FA48-4058-9153-943C790270C2}"/>
              </a:ext>
            </a:extLst>
          </p:cNvPr>
          <p:cNvSpPr/>
          <p:nvPr/>
        </p:nvSpPr>
        <p:spPr>
          <a:xfrm>
            <a:off x="3455288" y="4457232"/>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صح</a:t>
            </a:r>
          </a:p>
        </p:txBody>
      </p:sp>
      <p:sp>
        <p:nvSpPr>
          <p:cNvPr id="13" name="مستطيل 12">
            <a:extLst>
              <a:ext uri="{FF2B5EF4-FFF2-40B4-BE49-F238E27FC236}">
                <a16:creationId xmlns:a16="http://schemas.microsoft.com/office/drawing/2014/main" id="{4165AB2A-9BC9-4B1A-B6FE-F08D220FFCE3}"/>
              </a:ext>
            </a:extLst>
          </p:cNvPr>
          <p:cNvSpPr/>
          <p:nvPr/>
        </p:nvSpPr>
        <p:spPr>
          <a:xfrm>
            <a:off x="3455288" y="3268103"/>
            <a:ext cx="1463040" cy="553998"/>
          </a:xfrm>
          <a:custGeom>
            <a:avLst/>
            <a:gdLst>
              <a:gd name="connsiteX0" fmla="*/ 0 w 1463040"/>
              <a:gd name="connsiteY0" fmla="*/ 0 h 553998"/>
              <a:gd name="connsiteX1" fmla="*/ 1463040 w 1463040"/>
              <a:gd name="connsiteY1" fmla="*/ 0 h 553998"/>
              <a:gd name="connsiteX2" fmla="*/ 1463040 w 1463040"/>
              <a:gd name="connsiteY2" fmla="*/ 553998 h 553998"/>
              <a:gd name="connsiteX3" fmla="*/ 0 w 1463040"/>
              <a:gd name="connsiteY3" fmla="*/ 553998 h 553998"/>
              <a:gd name="connsiteX4" fmla="*/ 0 w 1463040"/>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53998" fill="none" extrusionOk="0">
                <a:moveTo>
                  <a:pt x="0" y="0"/>
                </a:moveTo>
                <a:cubicBezTo>
                  <a:pt x="567985" y="-92806"/>
                  <a:pt x="1114602" y="49254"/>
                  <a:pt x="1463040" y="0"/>
                </a:cubicBezTo>
                <a:cubicBezTo>
                  <a:pt x="1486882" y="256954"/>
                  <a:pt x="1433743" y="298990"/>
                  <a:pt x="1463040" y="553998"/>
                </a:cubicBezTo>
                <a:cubicBezTo>
                  <a:pt x="1136534" y="584781"/>
                  <a:pt x="318170" y="492558"/>
                  <a:pt x="0" y="553998"/>
                </a:cubicBezTo>
                <a:cubicBezTo>
                  <a:pt x="4994" y="459796"/>
                  <a:pt x="39632" y="217255"/>
                  <a:pt x="0" y="0"/>
                </a:cubicBezTo>
                <a:close/>
              </a:path>
              <a:path w="1463040" h="553998" stroke="0" extrusionOk="0">
                <a:moveTo>
                  <a:pt x="0" y="0"/>
                </a:moveTo>
                <a:cubicBezTo>
                  <a:pt x="399475" y="101528"/>
                  <a:pt x="862493" y="11434"/>
                  <a:pt x="1463040" y="0"/>
                </a:cubicBezTo>
                <a:cubicBezTo>
                  <a:pt x="1459140" y="67908"/>
                  <a:pt x="1431479" y="474887"/>
                  <a:pt x="1463040" y="553998"/>
                </a:cubicBezTo>
                <a:cubicBezTo>
                  <a:pt x="1226540" y="458165"/>
                  <a:pt x="192591" y="457221"/>
                  <a:pt x="0" y="553998"/>
                </a:cubicBezTo>
                <a:cubicBezTo>
                  <a:pt x="-7550" y="463964"/>
                  <a:pt x="28086" y="232108"/>
                  <a:pt x="0" y="0"/>
                </a:cubicBezTo>
                <a:close/>
              </a:path>
            </a:pathLst>
          </a:custGeom>
          <a:ln>
            <a:noFill/>
            <a:extLst>
              <a:ext uri="{C807C97D-BFC1-408E-A445-0C87EB9F89A2}">
                <ask:lineSketchStyleProps xmlns:ask="http://schemas.microsoft.com/office/drawing/2018/sketchyshapes" sd="853724258">
                  <a:prstGeom prst="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000" dirty="0">
                <a:latin typeface="Sakkal Majalla" panose="02000000000000000000" pitchFamily="2" charset="-78"/>
                <a:cs typeface="PT Bold Heading" panose="02010400000000000000" pitchFamily="2" charset="-78"/>
              </a:rPr>
              <a:t>خطأ</a:t>
            </a:r>
          </a:p>
        </p:txBody>
      </p:sp>
      <p:sp>
        <p:nvSpPr>
          <p:cNvPr id="15" name="قوس متوسط مزدوج 14">
            <a:extLst>
              <a:ext uri="{FF2B5EF4-FFF2-40B4-BE49-F238E27FC236}">
                <a16:creationId xmlns:a16="http://schemas.microsoft.com/office/drawing/2014/main" id="{C2AA282A-0D1F-4ACF-A97B-DACC6FA4D04F}"/>
              </a:ext>
            </a:extLst>
          </p:cNvPr>
          <p:cNvSpPr/>
          <p:nvPr/>
        </p:nvSpPr>
        <p:spPr>
          <a:xfrm>
            <a:off x="3286476" y="3164460"/>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2" name="قوس متوسط مزدوج 1">
            <a:extLst>
              <a:ext uri="{FF2B5EF4-FFF2-40B4-BE49-F238E27FC236}">
                <a16:creationId xmlns:a16="http://schemas.microsoft.com/office/drawing/2014/main" id="{58561C45-96C2-434C-8640-9AF1B1ACCDE6}"/>
              </a:ext>
            </a:extLst>
          </p:cNvPr>
          <p:cNvSpPr/>
          <p:nvPr/>
        </p:nvSpPr>
        <p:spPr>
          <a:xfrm>
            <a:off x="3263706" y="4337388"/>
            <a:ext cx="1631852" cy="696351"/>
          </a:xfrm>
          <a:custGeom>
            <a:avLst/>
            <a:gdLst>
              <a:gd name="connsiteX0" fmla="*/ 0 w 1631852"/>
              <a:gd name="connsiteY0" fmla="*/ 116061 h 696351"/>
              <a:gd name="connsiteX1" fmla="*/ 116061 w 1631852"/>
              <a:gd name="connsiteY1" fmla="*/ 0 h 696351"/>
              <a:gd name="connsiteX2" fmla="*/ 787931 w 1631852"/>
              <a:gd name="connsiteY2" fmla="*/ 0 h 696351"/>
              <a:gd name="connsiteX3" fmla="*/ 1515791 w 1631852"/>
              <a:gd name="connsiteY3" fmla="*/ 0 h 696351"/>
              <a:gd name="connsiteX4" fmla="*/ 1631852 w 1631852"/>
              <a:gd name="connsiteY4" fmla="*/ 116061 h 696351"/>
              <a:gd name="connsiteX5" fmla="*/ 1631852 w 1631852"/>
              <a:gd name="connsiteY5" fmla="*/ 580290 h 696351"/>
              <a:gd name="connsiteX6" fmla="*/ 1515791 w 1631852"/>
              <a:gd name="connsiteY6" fmla="*/ 696351 h 696351"/>
              <a:gd name="connsiteX7" fmla="*/ 829923 w 1631852"/>
              <a:gd name="connsiteY7" fmla="*/ 696351 h 696351"/>
              <a:gd name="connsiteX8" fmla="*/ 116061 w 1631852"/>
              <a:gd name="connsiteY8" fmla="*/ 696351 h 696351"/>
              <a:gd name="connsiteX9" fmla="*/ 0 w 1631852"/>
              <a:gd name="connsiteY9" fmla="*/ 580290 h 696351"/>
              <a:gd name="connsiteX10" fmla="*/ 0 w 1631852"/>
              <a:gd name="connsiteY10" fmla="*/ 116061 h 696351"/>
              <a:gd name="connsiteX0" fmla="*/ 116061 w 1631852"/>
              <a:gd name="connsiteY0" fmla="*/ 696351 h 696351"/>
              <a:gd name="connsiteX1" fmla="*/ 0 w 1631852"/>
              <a:gd name="connsiteY1" fmla="*/ 580290 h 696351"/>
              <a:gd name="connsiteX2" fmla="*/ 0 w 1631852"/>
              <a:gd name="connsiteY2" fmla="*/ 116061 h 696351"/>
              <a:gd name="connsiteX3" fmla="*/ 116061 w 1631852"/>
              <a:gd name="connsiteY3" fmla="*/ 0 h 696351"/>
              <a:gd name="connsiteX4" fmla="*/ 1515791 w 1631852"/>
              <a:gd name="connsiteY4" fmla="*/ 0 h 696351"/>
              <a:gd name="connsiteX5" fmla="*/ 1631852 w 1631852"/>
              <a:gd name="connsiteY5" fmla="*/ 116061 h 696351"/>
              <a:gd name="connsiteX6" fmla="*/ 1631852 w 1631852"/>
              <a:gd name="connsiteY6" fmla="*/ 580290 h 696351"/>
              <a:gd name="connsiteX7" fmla="*/ 1515791 w 1631852"/>
              <a:gd name="connsiteY7" fmla="*/ 696351 h 6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52" h="696351" stroke="0" extrusionOk="0">
                <a:moveTo>
                  <a:pt x="0" y="116061"/>
                </a:moveTo>
                <a:cubicBezTo>
                  <a:pt x="6632" y="40550"/>
                  <a:pt x="44696" y="8607"/>
                  <a:pt x="116061" y="0"/>
                </a:cubicBezTo>
                <a:cubicBezTo>
                  <a:pt x="356244" y="-4018"/>
                  <a:pt x="622249" y="28975"/>
                  <a:pt x="787931" y="0"/>
                </a:cubicBezTo>
                <a:cubicBezTo>
                  <a:pt x="953613" y="-28975"/>
                  <a:pt x="1220630" y="-242"/>
                  <a:pt x="1515791" y="0"/>
                </a:cubicBezTo>
                <a:cubicBezTo>
                  <a:pt x="1580044" y="1513"/>
                  <a:pt x="1636441" y="48481"/>
                  <a:pt x="1631852" y="116061"/>
                </a:cubicBezTo>
                <a:cubicBezTo>
                  <a:pt x="1640485" y="273969"/>
                  <a:pt x="1617826" y="387046"/>
                  <a:pt x="1631852" y="580290"/>
                </a:cubicBezTo>
                <a:cubicBezTo>
                  <a:pt x="1635567" y="657088"/>
                  <a:pt x="1576744" y="683596"/>
                  <a:pt x="1515791" y="696351"/>
                </a:cubicBezTo>
                <a:cubicBezTo>
                  <a:pt x="1375695" y="670865"/>
                  <a:pt x="1057173" y="664751"/>
                  <a:pt x="829923" y="696351"/>
                </a:cubicBezTo>
                <a:cubicBezTo>
                  <a:pt x="602673" y="727951"/>
                  <a:pt x="354288" y="705880"/>
                  <a:pt x="116061" y="696351"/>
                </a:cubicBezTo>
                <a:cubicBezTo>
                  <a:pt x="55731" y="688179"/>
                  <a:pt x="197" y="645871"/>
                  <a:pt x="0" y="580290"/>
                </a:cubicBezTo>
                <a:cubicBezTo>
                  <a:pt x="-21052" y="380581"/>
                  <a:pt x="7291" y="227752"/>
                  <a:pt x="0" y="116061"/>
                </a:cubicBezTo>
                <a:close/>
              </a:path>
              <a:path w="1631852" h="696351" fill="none" extrusionOk="0">
                <a:moveTo>
                  <a:pt x="116061" y="696351"/>
                </a:moveTo>
                <a:cubicBezTo>
                  <a:pt x="57625" y="700819"/>
                  <a:pt x="-1626" y="651282"/>
                  <a:pt x="0" y="580290"/>
                </a:cubicBezTo>
                <a:cubicBezTo>
                  <a:pt x="13706" y="437702"/>
                  <a:pt x="12918" y="302075"/>
                  <a:pt x="0" y="116061"/>
                </a:cubicBezTo>
                <a:cubicBezTo>
                  <a:pt x="5636" y="55928"/>
                  <a:pt x="45658" y="2409"/>
                  <a:pt x="116061" y="0"/>
                </a:cubicBezTo>
                <a:moveTo>
                  <a:pt x="1515791" y="0"/>
                </a:moveTo>
                <a:cubicBezTo>
                  <a:pt x="1584904" y="12416"/>
                  <a:pt x="1635937" y="42837"/>
                  <a:pt x="1631852" y="116061"/>
                </a:cubicBezTo>
                <a:cubicBezTo>
                  <a:pt x="1643109" y="308031"/>
                  <a:pt x="1644678" y="378781"/>
                  <a:pt x="1631852" y="580290"/>
                </a:cubicBezTo>
                <a:cubicBezTo>
                  <a:pt x="1639950" y="635303"/>
                  <a:pt x="1566836" y="697391"/>
                  <a:pt x="1515791" y="696351"/>
                </a:cubicBezTo>
              </a:path>
              <a:path w="1631852" h="696351" fill="none" stroke="0" extrusionOk="0">
                <a:moveTo>
                  <a:pt x="116061" y="696351"/>
                </a:moveTo>
                <a:cubicBezTo>
                  <a:pt x="40844" y="687165"/>
                  <a:pt x="5973" y="645563"/>
                  <a:pt x="0" y="580290"/>
                </a:cubicBezTo>
                <a:cubicBezTo>
                  <a:pt x="-816" y="465415"/>
                  <a:pt x="11113" y="303269"/>
                  <a:pt x="0" y="116061"/>
                </a:cubicBezTo>
                <a:cubicBezTo>
                  <a:pt x="3577" y="48388"/>
                  <a:pt x="39286" y="-4075"/>
                  <a:pt x="116061" y="0"/>
                </a:cubicBezTo>
                <a:moveTo>
                  <a:pt x="1515791" y="0"/>
                </a:moveTo>
                <a:cubicBezTo>
                  <a:pt x="1582805" y="-5406"/>
                  <a:pt x="1629012" y="47390"/>
                  <a:pt x="1631852" y="116061"/>
                </a:cubicBezTo>
                <a:cubicBezTo>
                  <a:pt x="1643745" y="243260"/>
                  <a:pt x="1608836" y="412423"/>
                  <a:pt x="1631852" y="580290"/>
                </a:cubicBezTo>
                <a:cubicBezTo>
                  <a:pt x="1631968" y="649589"/>
                  <a:pt x="1584995" y="696410"/>
                  <a:pt x="1515791" y="696351"/>
                </a:cubicBezTo>
              </a:path>
            </a:pathLst>
          </a:custGeom>
          <a:ln>
            <a:solidFill>
              <a:srgbClr val="9AB9E7"/>
            </a:solidFill>
            <a:extLst>
              <a:ext uri="{C807C97D-BFC1-408E-A445-0C87EB9F89A2}">
                <ask:lineSketchStyleProps xmlns:ask="http://schemas.microsoft.com/office/drawing/2018/sketchyshapes" sd="3460947173">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Tree>
    <p:extLst>
      <p:ext uri="{BB962C8B-B14F-4D97-AF65-F5344CB8AC3E}">
        <p14:creationId xmlns:p14="http://schemas.microsoft.com/office/powerpoint/2010/main" val="4486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0119"/>
            <a:ext cx="12192000" cy="6858000"/>
          </a:xfrm>
          <a:prstGeom prst="rect">
            <a:avLst/>
          </a:prstGeom>
        </p:spPr>
      </p:pic>
      <p:sp>
        <p:nvSpPr>
          <p:cNvPr id="6" name="شكل بيضاوي 5">
            <a:extLst>
              <a:ext uri="{FF2B5EF4-FFF2-40B4-BE49-F238E27FC236}">
                <a16:creationId xmlns:a16="http://schemas.microsoft.com/office/drawing/2014/main" id="{C83FA3CC-5D39-4D73-AFEB-391506D8696D}"/>
              </a:ext>
            </a:extLst>
          </p:cNvPr>
          <p:cNvSpPr/>
          <p:nvPr/>
        </p:nvSpPr>
        <p:spPr>
          <a:xfrm>
            <a:off x="8322499" y="1073409"/>
            <a:ext cx="4311630" cy="197444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PT Bold Heading" panose="02010400000000000000" pitchFamily="2" charset="-78"/>
              </a:rPr>
              <a:t>الإقامة  في الأصل:</a:t>
            </a:r>
          </a:p>
        </p:txBody>
      </p:sp>
      <p:sp>
        <p:nvSpPr>
          <p:cNvPr id="8" name="مستطيل: زوايا مستديرة 7">
            <a:extLst>
              <a:ext uri="{FF2B5EF4-FFF2-40B4-BE49-F238E27FC236}">
                <a16:creationId xmlns:a16="http://schemas.microsoft.com/office/drawing/2014/main" id="{1A9C363B-8DB2-439B-981E-1BAFB0321667}"/>
              </a:ext>
            </a:extLst>
          </p:cNvPr>
          <p:cNvSpPr/>
          <p:nvPr/>
        </p:nvSpPr>
        <p:spPr>
          <a:xfrm>
            <a:off x="7469227" y="1678953"/>
            <a:ext cx="2066925" cy="809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مصدر أقامَ </a:t>
            </a:r>
          </a:p>
        </p:txBody>
      </p:sp>
      <p:sp>
        <p:nvSpPr>
          <p:cNvPr id="10" name="شكل بيضاوي 9">
            <a:extLst>
              <a:ext uri="{FF2B5EF4-FFF2-40B4-BE49-F238E27FC236}">
                <a16:creationId xmlns:a16="http://schemas.microsoft.com/office/drawing/2014/main" id="{11D0A0E6-B2F5-48FA-A1C0-A157CFA3F29C}"/>
              </a:ext>
            </a:extLst>
          </p:cNvPr>
          <p:cNvSpPr/>
          <p:nvPr/>
        </p:nvSpPr>
        <p:spPr>
          <a:xfrm>
            <a:off x="8502689" y="1707528"/>
            <a:ext cx="4067175" cy="22958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PT Bold Heading" panose="02010400000000000000" pitchFamily="2" charset="-78"/>
              </a:rPr>
              <a:t>الإقامة  في الشرع:</a:t>
            </a:r>
          </a:p>
        </p:txBody>
      </p:sp>
      <p:sp>
        <p:nvSpPr>
          <p:cNvPr id="12" name="مستطيل: زوايا مستديرة 11">
            <a:extLst>
              <a:ext uri="{FF2B5EF4-FFF2-40B4-BE49-F238E27FC236}">
                <a16:creationId xmlns:a16="http://schemas.microsoft.com/office/drawing/2014/main" id="{5940F968-3DA4-41B9-A610-9D83659E7432}"/>
              </a:ext>
            </a:extLst>
          </p:cNvPr>
          <p:cNvSpPr/>
          <p:nvPr/>
        </p:nvSpPr>
        <p:spPr>
          <a:xfrm>
            <a:off x="4437082" y="2517870"/>
            <a:ext cx="5295900" cy="809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إعلام بالقيام إلى الصلاة ؛ بذكر مخصوص .</a:t>
            </a:r>
          </a:p>
        </p:txBody>
      </p:sp>
      <p:sp>
        <p:nvSpPr>
          <p:cNvPr id="20" name="مربع نص 88">
            <a:extLst>
              <a:ext uri="{FF2B5EF4-FFF2-40B4-BE49-F238E27FC236}">
                <a16:creationId xmlns:a16="http://schemas.microsoft.com/office/drawing/2014/main" id="{2A9BF858-781D-43A6-AB0F-24F70C041E8A}"/>
              </a:ext>
            </a:extLst>
          </p:cNvPr>
          <p:cNvSpPr txBox="1"/>
          <p:nvPr/>
        </p:nvSpPr>
        <p:spPr>
          <a:xfrm>
            <a:off x="5731028" y="680265"/>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تعريف 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22" name="صورة 21">
            <a:extLst>
              <a:ext uri="{FF2B5EF4-FFF2-40B4-BE49-F238E27FC236}">
                <a16:creationId xmlns:a16="http://schemas.microsoft.com/office/drawing/2014/main" id="{70B3C34E-4945-42A8-BF77-BBEC54E711D9}"/>
              </a:ext>
            </a:extLst>
          </p:cNvPr>
          <p:cNvPicPr>
            <a:picLocks noChangeAspect="1"/>
          </p:cNvPicPr>
          <p:nvPr/>
        </p:nvPicPr>
        <p:blipFill rotWithShape="1">
          <a:blip r:embed="rId3">
            <a:extLst>
              <a:ext uri="{28A0092B-C50C-407E-A947-70E740481C1C}">
                <a14:useLocalDpi xmlns:a14="http://schemas.microsoft.com/office/drawing/2010/main" val="0"/>
              </a:ext>
            </a:extLst>
          </a:blip>
          <a:srcRect l="6671" t="5165" r="13946" b="1930"/>
          <a:stretch/>
        </p:blipFill>
        <p:spPr>
          <a:xfrm>
            <a:off x="1697801" y="646119"/>
            <a:ext cx="2171701" cy="3502496"/>
          </a:xfrm>
          <a:custGeom>
            <a:avLst/>
            <a:gdLst>
              <a:gd name="connsiteX0" fmla="*/ 0 w 2171701"/>
              <a:gd name="connsiteY0" fmla="*/ 0 h 3502496"/>
              <a:gd name="connsiteX1" fmla="*/ 2171701 w 2171701"/>
              <a:gd name="connsiteY1" fmla="*/ 0 h 3502496"/>
              <a:gd name="connsiteX2" fmla="*/ 2171701 w 2171701"/>
              <a:gd name="connsiteY2" fmla="*/ 3502496 h 3502496"/>
              <a:gd name="connsiteX3" fmla="*/ 0 w 2171701"/>
              <a:gd name="connsiteY3" fmla="*/ 3502496 h 3502496"/>
              <a:gd name="connsiteX4" fmla="*/ 0 w 2171701"/>
              <a:gd name="connsiteY4" fmla="*/ 0 h 350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1" h="3502496" fill="none" extrusionOk="0">
                <a:moveTo>
                  <a:pt x="0" y="0"/>
                </a:moveTo>
                <a:cubicBezTo>
                  <a:pt x="915082" y="163385"/>
                  <a:pt x="1335106" y="-152467"/>
                  <a:pt x="2171701" y="0"/>
                </a:cubicBezTo>
                <a:cubicBezTo>
                  <a:pt x="2253290" y="1382303"/>
                  <a:pt x="2134609" y="3138505"/>
                  <a:pt x="2171701" y="3502496"/>
                </a:cubicBezTo>
                <a:cubicBezTo>
                  <a:pt x="1787868" y="3418873"/>
                  <a:pt x="795644" y="3600329"/>
                  <a:pt x="0" y="3502496"/>
                </a:cubicBezTo>
                <a:cubicBezTo>
                  <a:pt x="-117183" y="1946178"/>
                  <a:pt x="-159315" y="1444211"/>
                  <a:pt x="0" y="0"/>
                </a:cubicBezTo>
                <a:close/>
              </a:path>
              <a:path w="2171701" h="3502496" stroke="0" extrusionOk="0">
                <a:moveTo>
                  <a:pt x="0" y="0"/>
                </a:moveTo>
                <a:cubicBezTo>
                  <a:pt x="963911" y="-56611"/>
                  <a:pt x="1295785" y="-54865"/>
                  <a:pt x="2171701" y="0"/>
                </a:cubicBezTo>
                <a:cubicBezTo>
                  <a:pt x="2272976" y="1664126"/>
                  <a:pt x="2252763" y="2083322"/>
                  <a:pt x="2171701" y="3502496"/>
                </a:cubicBezTo>
                <a:cubicBezTo>
                  <a:pt x="1504479" y="3391750"/>
                  <a:pt x="357173" y="3492331"/>
                  <a:pt x="0" y="3502496"/>
                </a:cubicBezTo>
                <a:cubicBezTo>
                  <a:pt x="-88061" y="2853916"/>
                  <a:pt x="-112605" y="1622199"/>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40475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6" name="قوس متوسط مزدوج 5">
            <a:extLst>
              <a:ext uri="{FF2B5EF4-FFF2-40B4-BE49-F238E27FC236}">
                <a16:creationId xmlns:a16="http://schemas.microsoft.com/office/drawing/2014/main" id="{CB570836-001B-4BCA-A3C2-9B3CA9D769C3}"/>
              </a:ext>
            </a:extLst>
          </p:cNvPr>
          <p:cNvSpPr/>
          <p:nvPr/>
        </p:nvSpPr>
        <p:spPr>
          <a:xfrm>
            <a:off x="8504314" y="1256442"/>
            <a:ext cx="2971800" cy="493157"/>
          </a:xfrm>
          <a:prstGeom prst="bracketPair">
            <a:avLst/>
          </a:prstGeom>
          <a:noFill/>
          <a:ln w="76200">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8" name="مستطيل: زوايا مستديرة 7">
            <a:extLst>
              <a:ext uri="{FF2B5EF4-FFF2-40B4-BE49-F238E27FC236}">
                <a16:creationId xmlns:a16="http://schemas.microsoft.com/office/drawing/2014/main" id="{C55424D5-82D2-4D58-8D65-839166FF6E07}"/>
              </a:ext>
            </a:extLst>
          </p:cNvPr>
          <p:cNvSpPr/>
          <p:nvPr/>
        </p:nvSpPr>
        <p:spPr>
          <a:xfrm>
            <a:off x="5019675" y="1799843"/>
            <a:ext cx="5942922" cy="885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هما فرض كفاية ؛ لحديث " إذا حضرت الصلاة ، فليؤذن لكُم أحدُكمْ ، و </a:t>
            </a:r>
            <a:r>
              <a:rPr lang="ar-SA" sz="3000" dirty="0" err="1">
                <a:solidFill>
                  <a:schemeClr val="tx1"/>
                </a:solidFill>
                <a:latin typeface="Sakkal Majalla" panose="02000000000000000000" pitchFamily="2" charset="-78"/>
                <a:cs typeface="Sakkal Majalla" panose="02000000000000000000" pitchFamily="2" charset="-78"/>
              </a:rPr>
              <a:t>ليؤمكُم</a:t>
            </a:r>
            <a:r>
              <a:rPr lang="ar-SA" sz="3000" dirty="0">
                <a:solidFill>
                  <a:schemeClr val="tx1"/>
                </a:solidFill>
                <a:latin typeface="Sakkal Majalla" panose="02000000000000000000" pitchFamily="2" charset="-78"/>
                <a:cs typeface="Sakkal Majalla" panose="02000000000000000000" pitchFamily="2" charset="-78"/>
              </a:rPr>
              <a:t> أكبركُمْ "</a:t>
            </a:r>
          </a:p>
        </p:txBody>
      </p:sp>
      <p:sp>
        <p:nvSpPr>
          <p:cNvPr id="10" name="مربع نص 88">
            <a:extLst>
              <a:ext uri="{FF2B5EF4-FFF2-40B4-BE49-F238E27FC236}">
                <a16:creationId xmlns:a16="http://schemas.microsoft.com/office/drawing/2014/main" id="{B0CBCF20-9269-44B9-BE1A-B8FB1F379782}"/>
              </a:ext>
            </a:extLst>
          </p:cNvPr>
          <p:cNvSpPr txBox="1"/>
          <p:nvPr/>
        </p:nvSpPr>
        <p:spPr>
          <a:xfrm>
            <a:off x="5731028" y="680265"/>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الأذان والإقامة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1" name="مربع نص 10">
            <a:extLst>
              <a:ext uri="{FF2B5EF4-FFF2-40B4-BE49-F238E27FC236}">
                <a16:creationId xmlns:a16="http://schemas.microsoft.com/office/drawing/2014/main" id="{F2DF7769-BBA1-418F-A4D3-2BD1FCE12113}"/>
              </a:ext>
            </a:extLst>
          </p:cNvPr>
          <p:cNvSpPr txBox="1"/>
          <p:nvPr/>
        </p:nvSpPr>
        <p:spPr>
          <a:xfrm>
            <a:off x="10651892" y="1749599"/>
            <a:ext cx="1076186" cy="553998"/>
          </a:xfrm>
          <a:prstGeom prst="rect">
            <a:avLst/>
          </a:prstGeom>
          <a:solidFill>
            <a:srgbClr val="7AA9FF"/>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pic>
        <p:nvPicPr>
          <p:cNvPr id="13" name="صورة 12">
            <a:extLst>
              <a:ext uri="{FF2B5EF4-FFF2-40B4-BE49-F238E27FC236}">
                <a16:creationId xmlns:a16="http://schemas.microsoft.com/office/drawing/2014/main" id="{7FBCFA06-CED0-4574-A382-8E460C3B43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8603" y="2988092"/>
            <a:ext cx="4262049" cy="2368481"/>
          </a:xfrm>
          <a:custGeom>
            <a:avLst/>
            <a:gdLst>
              <a:gd name="connsiteX0" fmla="*/ 0 w 4262049"/>
              <a:gd name="connsiteY0" fmla="*/ 0 h 2368481"/>
              <a:gd name="connsiteX1" fmla="*/ 4262049 w 4262049"/>
              <a:gd name="connsiteY1" fmla="*/ 0 h 2368481"/>
              <a:gd name="connsiteX2" fmla="*/ 4262049 w 4262049"/>
              <a:gd name="connsiteY2" fmla="*/ 2368481 h 2368481"/>
              <a:gd name="connsiteX3" fmla="*/ 0 w 4262049"/>
              <a:gd name="connsiteY3" fmla="*/ 2368481 h 2368481"/>
              <a:gd name="connsiteX4" fmla="*/ 0 w 4262049"/>
              <a:gd name="connsiteY4" fmla="*/ 0 h 236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049" h="2368481" fill="none" extrusionOk="0">
                <a:moveTo>
                  <a:pt x="0" y="0"/>
                </a:moveTo>
                <a:cubicBezTo>
                  <a:pt x="988420" y="163385"/>
                  <a:pt x="3505916" y="-152467"/>
                  <a:pt x="4262049" y="0"/>
                </a:cubicBezTo>
                <a:cubicBezTo>
                  <a:pt x="4343638" y="926963"/>
                  <a:pt x="4224957" y="1963426"/>
                  <a:pt x="4262049" y="2368481"/>
                </a:cubicBezTo>
                <a:cubicBezTo>
                  <a:pt x="2498568" y="2284858"/>
                  <a:pt x="450413" y="2466314"/>
                  <a:pt x="0" y="2368481"/>
                </a:cubicBezTo>
                <a:cubicBezTo>
                  <a:pt x="-117183" y="1222883"/>
                  <a:pt x="-159315" y="1057505"/>
                  <a:pt x="0" y="0"/>
                </a:cubicBezTo>
                <a:close/>
              </a:path>
              <a:path w="4262049" h="2368481" stroke="0" extrusionOk="0">
                <a:moveTo>
                  <a:pt x="0" y="0"/>
                </a:moveTo>
                <a:cubicBezTo>
                  <a:pt x="1868052" y="-56611"/>
                  <a:pt x="2522157" y="-54865"/>
                  <a:pt x="4262049" y="0"/>
                </a:cubicBezTo>
                <a:cubicBezTo>
                  <a:pt x="4363324" y="970432"/>
                  <a:pt x="4343111" y="1429017"/>
                  <a:pt x="4262049" y="2368481"/>
                </a:cubicBezTo>
                <a:cubicBezTo>
                  <a:pt x="3743232" y="2257735"/>
                  <a:pt x="1535898" y="2358316"/>
                  <a:pt x="0" y="2368481"/>
                </a:cubicBezTo>
                <a:cubicBezTo>
                  <a:pt x="-88061" y="1275994"/>
                  <a:pt x="-112605" y="843229"/>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84679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17111" y="0"/>
            <a:ext cx="12192000" cy="6858000"/>
          </a:xfrm>
          <a:prstGeom prst="rect">
            <a:avLst/>
          </a:prstGeom>
        </p:spPr>
      </p:pic>
      <p:sp>
        <p:nvSpPr>
          <p:cNvPr id="4" name="قوس متوسط مزدوج 3">
            <a:extLst>
              <a:ext uri="{FF2B5EF4-FFF2-40B4-BE49-F238E27FC236}">
                <a16:creationId xmlns:a16="http://schemas.microsoft.com/office/drawing/2014/main" id="{AAFF6CA1-EAD7-4795-8E2B-1AB59B19A644}"/>
              </a:ext>
            </a:extLst>
          </p:cNvPr>
          <p:cNvSpPr/>
          <p:nvPr/>
        </p:nvSpPr>
        <p:spPr>
          <a:xfrm>
            <a:off x="5669765" y="1474886"/>
            <a:ext cx="1981200" cy="714375"/>
          </a:xfrm>
          <a:prstGeom prst="bracketPair">
            <a:avLst/>
          </a:prstGeom>
          <a:solidFill>
            <a:srgbClr val="FACACA"/>
          </a:solidFill>
          <a:ln w="57150"/>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وتجب على :</a:t>
            </a:r>
          </a:p>
        </p:txBody>
      </p:sp>
      <p:cxnSp>
        <p:nvCxnSpPr>
          <p:cNvPr id="5" name="رابط كسهم مستقيم 4">
            <a:extLst>
              <a:ext uri="{FF2B5EF4-FFF2-40B4-BE49-F238E27FC236}">
                <a16:creationId xmlns:a16="http://schemas.microsoft.com/office/drawing/2014/main" id="{144BF597-5C43-48E2-8626-8EE07CAEF252}"/>
              </a:ext>
            </a:extLst>
          </p:cNvPr>
          <p:cNvCxnSpPr/>
          <p:nvPr/>
        </p:nvCxnSpPr>
        <p:spPr>
          <a:xfrm>
            <a:off x="7007538" y="2328042"/>
            <a:ext cx="276225" cy="3667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رابط كسهم مستقيم 5">
            <a:extLst>
              <a:ext uri="{FF2B5EF4-FFF2-40B4-BE49-F238E27FC236}">
                <a16:creationId xmlns:a16="http://schemas.microsoft.com/office/drawing/2014/main" id="{8B5A9374-5766-40B5-A0BE-7E3318AFBF1B}"/>
              </a:ext>
            </a:extLst>
          </p:cNvPr>
          <p:cNvCxnSpPr>
            <a:cxnSpLocks/>
          </p:cNvCxnSpPr>
          <p:nvPr/>
        </p:nvCxnSpPr>
        <p:spPr>
          <a:xfrm flipH="1">
            <a:off x="6102663" y="2328042"/>
            <a:ext cx="219075" cy="3667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مستطيل: زوايا مستديرة 6">
            <a:extLst>
              <a:ext uri="{FF2B5EF4-FFF2-40B4-BE49-F238E27FC236}">
                <a16:creationId xmlns:a16="http://schemas.microsoft.com/office/drawing/2014/main" id="{EE8EA655-EF1D-4ACA-B028-D2463C7095DE}"/>
              </a:ext>
            </a:extLst>
          </p:cNvPr>
          <p:cNvSpPr/>
          <p:nvPr/>
        </p:nvSpPr>
        <p:spPr>
          <a:xfrm>
            <a:off x="7074213" y="2975743"/>
            <a:ext cx="1762126" cy="69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الرجال الاحرار </a:t>
            </a:r>
          </a:p>
        </p:txBody>
      </p:sp>
      <p:sp>
        <p:nvSpPr>
          <p:cNvPr id="8" name="مستطيل: زوايا مستديرة 7">
            <a:extLst>
              <a:ext uri="{FF2B5EF4-FFF2-40B4-BE49-F238E27FC236}">
                <a16:creationId xmlns:a16="http://schemas.microsoft.com/office/drawing/2014/main" id="{0A99C790-CE13-45D7-AF3B-D14310258F76}"/>
              </a:ext>
            </a:extLst>
          </p:cNvPr>
          <p:cNvSpPr/>
          <p:nvPr/>
        </p:nvSpPr>
        <p:spPr>
          <a:xfrm>
            <a:off x="4426264" y="2910720"/>
            <a:ext cx="2352674" cy="812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المقيمين في القرى والأمصار  </a:t>
            </a:r>
            <a:endParaRPr lang="ar-SA" dirty="0"/>
          </a:p>
        </p:txBody>
      </p:sp>
      <p:sp>
        <p:nvSpPr>
          <p:cNvPr id="10" name="مربع نص 9">
            <a:extLst>
              <a:ext uri="{FF2B5EF4-FFF2-40B4-BE49-F238E27FC236}">
                <a16:creationId xmlns:a16="http://schemas.microsoft.com/office/drawing/2014/main" id="{180DC60A-015A-4E82-8BA5-438B03EE2B84}"/>
              </a:ext>
            </a:extLst>
          </p:cNvPr>
          <p:cNvSpPr txBox="1"/>
          <p:nvPr/>
        </p:nvSpPr>
        <p:spPr>
          <a:xfrm>
            <a:off x="7664763" y="3734168"/>
            <a:ext cx="1203012"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لا على :</a:t>
            </a:r>
          </a:p>
        </p:txBody>
      </p:sp>
      <p:sp>
        <p:nvSpPr>
          <p:cNvPr id="11" name="قوس متوسط مزدوج 10">
            <a:extLst>
              <a:ext uri="{FF2B5EF4-FFF2-40B4-BE49-F238E27FC236}">
                <a16:creationId xmlns:a16="http://schemas.microsoft.com/office/drawing/2014/main" id="{1E89BC98-046E-4068-944D-7CABFD2C23A5}"/>
              </a:ext>
            </a:extLst>
          </p:cNvPr>
          <p:cNvSpPr/>
          <p:nvPr/>
        </p:nvSpPr>
        <p:spPr>
          <a:xfrm>
            <a:off x="4707399" y="4160878"/>
            <a:ext cx="4086226" cy="1067575"/>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2" name="مربع نص 11">
            <a:extLst>
              <a:ext uri="{FF2B5EF4-FFF2-40B4-BE49-F238E27FC236}">
                <a16:creationId xmlns:a16="http://schemas.microsoft.com/office/drawing/2014/main" id="{0B03C807-1484-4D39-B38D-2587B421C967}"/>
              </a:ext>
            </a:extLst>
          </p:cNvPr>
          <p:cNvSpPr txBox="1"/>
          <p:nvPr/>
        </p:nvSpPr>
        <p:spPr>
          <a:xfrm>
            <a:off x="4978720" y="4186835"/>
            <a:ext cx="3867150" cy="1015663"/>
          </a:xfrm>
          <a:prstGeom prst="rect">
            <a:avLst/>
          </a:prstGeom>
          <a:noFill/>
        </p:spPr>
        <p:txBody>
          <a:bodyPr wrap="square" rtlCol="1">
            <a:spAutoFit/>
          </a:bodyPr>
          <a:lstStyle/>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على الرجل الواحد</a:t>
            </a:r>
          </a:p>
          <a:p>
            <a:pPr marL="457200" indent="-45720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على النساء </a:t>
            </a:r>
          </a:p>
        </p:txBody>
      </p:sp>
      <p:sp>
        <p:nvSpPr>
          <p:cNvPr id="13" name="مربع نص 12">
            <a:extLst>
              <a:ext uri="{FF2B5EF4-FFF2-40B4-BE49-F238E27FC236}">
                <a16:creationId xmlns:a16="http://schemas.microsoft.com/office/drawing/2014/main" id="{9C81AEF0-AA72-4023-8E76-172C25C35466}"/>
              </a:ext>
            </a:extLst>
          </p:cNvPr>
          <p:cNvSpPr txBox="1"/>
          <p:nvPr/>
        </p:nvSpPr>
        <p:spPr>
          <a:xfrm>
            <a:off x="4685494" y="4132282"/>
            <a:ext cx="1710506" cy="1292662"/>
          </a:xfrm>
          <a:prstGeom prst="rect">
            <a:avLst/>
          </a:prstGeom>
          <a:noFill/>
        </p:spPr>
        <p:txBody>
          <a:bodyPr wrap="square" rtlCol="1">
            <a:spAutoFit/>
          </a:bodyPr>
          <a:lstStyle/>
          <a:p>
            <a:pPr marL="285750" indent="-28575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العبيد </a:t>
            </a:r>
          </a:p>
          <a:p>
            <a:pPr marL="285750" indent="-285750">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المسافرون </a:t>
            </a:r>
          </a:p>
          <a:p>
            <a:endParaRPr lang="ar-SA" dirty="0"/>
          </a:p>
        </p:txBody>
      </p:sp>
      <p:sp>
        <p:nvSpPr>
          <p:cNvPr id="14" name="مستطيل: زوايا مستديرة 13">
            <a:extLst>
              <a:ext uri="{FF2B5EF4-FFF2-40B4-BE49-F238E27FC236}">
                <a16:creationId xmlns:a16="http://schemas.microsoft.com/office/drawing/2014/main" id="{93D5AE92-EC3F-44EE-85DC-B89DE07CC4EB}"/>
              </a:ext>
            </a:extLst>
          </p:cNvPr>
          <p:cNvSpPr/>
          <p:nvPr/>
        </p:nvSpPr>
        <p:spPr>
          <a:xfrm>
            <a:off x="676275" y="5383114"/>
            <a:ext cx="8817289" cy="959391"/>
          </a:xfrm>
          <a:prstGeom prst="roundRect">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للصلوات الخمس المكتوبة ، دون </a:t>
            </a:r>
            <a:r>
              <a:rPr lang="ar-SA" sz="3000" dirty="0" err="1">
                <a:solidFill>
                  <a:schemeClr val="tx1"/>
                </a:solidFill>
                <a:latin typeface="Sakkal Majalla" panose="02000000000000000000" pitchFamily="2" charset="-78"/>
                <a:cs typeface="Sakkal Majalla" panose="02000000000000000000" pitchFamily="2" charset="-78"/>
              </a:rPr>
              <a:t>المنذورة</a:t>
            </a:r>
            <a:r>
              <a:rPr lang="ar-SA" sz="3000" dirty="0">
                <a:solidFill>
                  <a:schemeClr val="tx1"/>
                </a:solidFill>
                <a:latin typeface="Sakkal Majalla" panose="02000000000000000000" pitchFamily="2" charset="-78"/>
                <a:cs typeface="Sakkal Majalla" panose="02000000000000000000" pitchFamily="2" charset="-78"/>
              </a:rPr>
              <a:t>  </a:t>
            </a:r>
            <a:r>
              <a:rPr lang="ar-SA" sz="3000" dirty="0" err="1">
                <a:solidFill>
                  <a:schemeClr val="tx1"/>
                </a:solidFill>
                <a:latin typeface="Sakkal Majalla" panose="02000000000000000000" pitchFamily="2" charset="-78"/>
                <a:cs typeface="Sakkal Majalla" panose="02000000000000000000" pitchFamily="2" charset="-78"/>
              </a:rPr>
              <a:t>المؤداة</a:t>
            </a:r>
            <a:r>
              <a:rPr lang="ar-SA" sz="3000" dirty="0">
                <a:solidFill>
                  <a:schemeClr val="tx1"/>
                </a:solidFill>
                <a:latin typeface="Sakkal Majalla" panose="02000000000000000000" pitchFamily="2" charset="-78"/>
                <a:cs typeface="Sakkal Majalla" panose="02000000000000000000" pitchFamily="2" charset="-78"/>
              </a:rPr>
              <a:t> دون </a:t>
            </a:r>
            <a:r>
              <a:rPr lang="ar-SA" sz="3000" dirty="0" err="1">
                <a:solidFill>
                  <a:schemeClr val="tx1"/>
                </a:solidFill>
                <a:latin typeface="Sakkal Majalla" panose="02000000000000000000" pitchFamily="2" charset="-78"/>
                <a:cs typeface="Sakkal Majalla" panose="02000000000000000000" pitchFamily="2" charset="-78"/>
              </a:rPr>
              <a:t>المقضيات</a:t>
            </a:r>
            <a:r>
              <a:rPr lang="ar-SA" sz="3000" dirty="0">
                <a:solidFill>
                  <a:schemeClr val="tx1"/>
                </a:solidFill>
                <a:latin typeface="Sakkal Majalla" panose="02000000000000000000" pitchFamily="2" charset="-78"/>
                <a:cs typeface="Sakkal Majalla" panose="02000000000000000000" pitchFamily="2" charset="-78"/>
              </a:rPr>
              <a:t> والجمعة منها .</a:t>
            </a:r>
          </a:p>
        </p:txBody>
      </p:sp>
      <p:sp>
        <p:nvSpPr>
          <p:cNvPr id="15" name="متقاطع 14">
            <a:extLst>
              <a:ext uri="{FF2B5EF4-FFF2-40B4-BE49-F238E27FC236}">
                <a16:creationId xmlns:a16="http://schemas.microsoft.com/office/drawing/2014/main" id="{F4824F43-F7F5-4BDE-8058-92F80292EB58}"/>
              </a:ext>
            </a:extLst>
          </p:cNvPr>
          <p:cNvSpPr/>
          <p:nvPr/>
        </p:nvSpPr>
        <p:spPr>
          <a:xfrm>
            <a:off x="9191843" y="5063998"/>
            <a:ext cx="603441" cy="646748"/>
          </a:xfrm>
          <a:prstGeom prst="plus">
            <a:avLst>
              <a:gd name="adj" fmla="val 4254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 name="مربع نص 88">
            <a:extLst>
              <a:ext uri="{FF2B5EF4-FFF2-40B4-BE49-F238E27FC236}">
                <a16:creationId xmlns:a16="http://schemas.microsoft.com/office/drawing/2014/main" id="{A6F3AA1C-E37F-48DC-AC39-0BAF40089F91}"/>
              </a:ext>
            </a:extLst>
          </p:cNvPr>
          <p:cNvSpPr txBox="1"/>
          <p:nvPr/>
        </p:nvSpPr>
        <p:spPr>
          <a:xfrm>
            <a:off x="5736577" y="46044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من يجب عليه الأذان والإقامة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1892444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57738892-03BB-4777-A442-870FA0A14B6C}"/>
              </a:ext>
            </a:extLst>
          </p:cNvPr>
          <p:cNvSpPr txBox="1"/>
          <p:nvPr/>
        </p:nvSpPr>
        <p:spPr>
          <a:xfrm>
            <a:off x="5736577" y="46044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من يسن له الأذان والإقامة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قوس متوسط مزدوج 3">
            <a:extLst>
              <a:ext uri="{FF2B5EF4-FFF2-40B4-BE49-F238E27FC236}">
                <a16:creationId xmlns:a16="http://schemas.microsoft.com/office/drawing/2014/main" id="{E402F180-F2AF-4786-BA7C-C7798FFFA4D0}"/>
              </a:ext>
            </a:extLst>
          </p:cNvPr>
          <p:cNvSpPr/>
          <p:nvPr/>
        </p:nvSpPr>
        <p:spPr>
          <a:xfrm>
            <a:off x="8653128" y="1227925"/>
            <a:ext cx="2352674" cy="637608"/>
          </a:xfrm>
          <a:prstGeom prst="bracketPair">
            <a:avLst/>
          </a:prstGeom>
          <a:solidFill>
            <a:srgbClr val="FACACA"/>
          </a:solidFill>
          <a:ln w="57150"/>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وتسنان على :</a:t>
            </a:r>
          </a:p>
        </p:txBody>
      </p:sp>
      <p:cxnSp>
        <p:nvCxnSpPr>
          <p:cNvPr id="5" name="رابط كسهم مستقيم 4">
            <a:extLst>
              <a:ext uri="{FF2B5EF4-FFF2-40B4-BE49-F238E27FC236}">
                <a16:creationId xmlns:a16="http://schemas.microsoft.com/office/drawing/2014/main" id="{584B581B-693E-41E5-8398-79CAF1E4A8EE}"/>
              </a:ext>
            </a:extLst>
          </p:cNvPr>
          <p:cNvCxnSpPr>
            <a:cxnSpLocks/>
          </p:cNvCxnSpPr>
          <p:nvPr/>
        </p:nvCxnSpPr>
        <p:spPr>
          <a:xfrm>
            <a:off x="10721962" y="2004572"/>
            <a:ext cx="266700" cy="3361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رابط كسهم مستقيم 5">
            <a:extLst>
              <a:ext uri="{FF2B5EF4-FFF2-40B4-BE49-F238E27FC236}">
                <a16:creationId xmlns:a16="http://schemas.microsoft.com/office/drawing/2014/main" id="{5C127DA2-8B80-4987-95F1-67BDB5D54C8D}"/>
              </a:ext>
            </a:extLst>
          </p:cNvPr>
          <p:cNvCxnSpPr>
            <a:cxnSpLocks/>
          </p:cNvCxnSpPr>
          <p:nvPr/>
        </p:nvCxnSpPr>
        <p:spPr>
          <a:xfrm flipH="1">
            <a:off x="8831740" y="1958696"/>
            <a:ext cx="219075" cy="3667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مستطيل: زوايا مستديرة 6">
            <a:extLst>
              <a:ext uri="{FF2B5EF4-FFF2-40B4-BE49-F238E27FC236}">
                <a16:creationId xmlns:a16="http://schemas.microsoft.com/office/drawing/2014/main" id="{7B8AC765-273C-4EF5-BB87-3842C6ABC086}"/>
              </a:ext>
            </a:extLst>
          </p:cNvPr>
          <p:cNvSpPr/>
          <p:nvPr/>
        </p:nvSpPr>
        <p:spPr>
          <a:xfrm>
            <a:off x="10593374" y="2630604"/>
            <a:ext cx="1257299" cy="637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المنفرد</a:t>
            </a:r>
          </a:p>
        </p:txBody>
      </p:sp>
      <p:sp>
        <p:nvSpPr>
          <p:cNvPr id="8" name="مستطيل: زوايا مستديرة 7">
            <a:extLst>
              <a:ext uri="{FF2B5EF4-FFF2-40B4-BE49-F238E27FC236}">
                <a16:creationId xmlns:a16="http://schemas.microsoft.com/office/drawing/2014/main" id="{6DC79FAD-5B69-4F74-8122-6FBE487C63F3}"/>
              </a:ext>
            </a:extLst>
          </p:cNvPr>
          <p:cNvSpPr/>
          <p:nvPr/>
        </p:nvSpPr>
        <p:spPr>
          <a:xfrm>
            <a:off x="9188437" y="2610551"/>
            <a:ext cx="1257299" cy="637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وسفرًا</a:t>
            </a:r>
            <a:endParaRPr lang="ar-SA" dirty="0"/>
          </a:p>
        </p:txBody>
      </p:sp>
      <p:sp>
        <p:nvSpPr>
          <p:cNvPr id="9" name="مربع نص 8">
            <a:extLst>
              <a:ext uri="{FF2B5EF4-FFF2-40B4-BE49-F238E27FC236}">
                <a16:creationId xmlns:a16="http://schemas.microsoft.com/office/drawing/2014/main" id="{4BE16D0E-034F-44B4-829E-E0AE8241F610}"/>
              </a:ext>
            </a:extLst>
          </p:cNvPr>
          <p:cNvSpPr txBox="1"/>
          <p:nvPr/>
        </p:nvSpPr>
        <p:spPr>
          <a:xfrm>
            <a:off x="8074013" y="2145022"/>
            <a:ext cx="1114424" cy="377400"/>
          </a:xfrm>
          <a:prstGeom prst="rect">
            <a:avLst/>
          </a:prstGeom>
          <a:noFill/>
        </p:spPr>
        <p:txBody>
          <a:bodyPr wrap="square" rtlCol="1">
            <a:spAutoFit/>
          </a:bodyPr>
          <a:lstStyle/>
          <a:p>
            <a:r>
              <a:rPr lang="ar-SA" dirty="0"/>
              <a:t> </a:t>
            </a:r>
          </a:p>
        </p:txBody>
      </p:sp>
      <p:cxnSp>
        <p:nvCxnSpPr>
          <p:cNvPr id="10" name="رابط كسهم مستقيم 9">
            <a:extLst>
              <a:ext uri="{FF2B5EF4-FFF2-40B4-BE49-F238E27FC236}">
                <a16:creationId xmlns:a16="http://schemas.microsoft.com/office/drawing/2014/main" id="{A118938B-2885-41CC-A6A6-49BA46E34817}"/>
              </a:ext>
            </a:extLst>
          </p:cNvPr>
          <p:cNvCxnSpPr>
            <a:cxnSpLocks/>
          </p:cNvCxnSpPr>
          <p:nvPr/>
        </p:nvCxnSpPr>
        <p:spPr>
          <a:xfrm flipH="1">
            <a:off x="9865201" y="2001077"/>
            <a:ext cx="2359" cy="341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مستطيل: زوايا مستديرة 10">
            <a:extLst>
              <a:ext uri="{FF2B5EF4-FFF2-40B4-BE49-F238E27FC236}">
                <a16:creationId xmlns:a16="http://schemas.microsoft.com/office/drawing/2014/main" id="{F7C05FA1-0705-4C09-A5D1-7EFD6A7EC65C}"/>
              </a:ext>
            </a:extLst>
          </p:cNvPr>
          <p:cNvSpPr/>
          <p:nvPr/>
        </p:nvSpPr>
        <p:spPr>
          <a:xfrm>
            <a:off x="7783500" y="2610551"/>
            <a:ext cx="1257299" cy="637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ولمقضية </a:t>
            </a:r>
            <a:endParaRPr lang="ar-SA" dirty="0"/>
          </a:p>
        </p:txBody>
      </p:sp>
      <p:sp>
        <p:nvSpPr>
          <p:cNvPr id="13" name="مربع نص 88">
            <a:extLst>
              <a:ext uri="{FF2B5EF4-FFF2-40B4-BE49-F238E27FC236}">
                <a16:creationId xmlns:a16="http://schemas.microsoft.com/office/drawing/2014/main" id="{CD535352-41F8-4CF6-8A37-BAD39D5F413E}"/>
              </a:ext>
            </a:extLst>
          </p:cNvPr>
          <p:cNvSpPr txBox="1"/>
          <p:nvPr/>
        </p:nvSpPr>
        <p:spPr>
          <a:xfrm>
            <a:off x="5774692" y="3402910"/>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أهل البلد إذا تركوا الأذان والإقامة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7" name="مستطيل 16">
            <a:extLst>
              <a:ext uri="{FF2B5EF4-FFF2-40B4-BE49-F238E27FC236}">
                <a16:creationId xmlns:a16="http://schemas.microsoft.com/office/drawing/2014/main" id="{C2B1B994-FE46-47DB-9482-06005CBD768A}"/>
              </a:ext>
            </a:extLst>
          </p:cNvPr>
          <p:cNvSpPr/>
          <p:nvPr/>
        </p:nvSpPr>
        <p:spPr>
          <a:xfrm>
            <a:off x="2468549" y="4337333"/>
            <a:ext cx="8124825" cy="1000125"/>
          </a:xfrm>
          <a:prstGeom prst="rect">
            <a:avLst/>
          </a:prstGeom>
          <a:noFill/>
          <a:ln w="3810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9287B5D2-DAC3-4804-B98D-C1E594FD3174}"/>
              </a:ext>
            </a:extLst>
          </p:cNvPr>
          <p:cNvSpPr txBox="1"/>
          <p:nvPr/>
        </p:nvSpPr>
        <p:spPr>
          <a:xfrm>
            <a:off x="2744774" y="4337333"/>
            <a:ext cx="7648575"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يقاتل أهل بلد تركوهما أي الأذان والإقامة ؛ فيقاتلهم الإمام أو نائبةُ؛ لأنهما من شعائر الإسلام الظاهرة .</a:t>
            </a:r>
          </a:p>
        </p:txBody>
      </p:sp>
      <p:pic>
        <p:nvPicPr>
          <p:cNvPr id="21" name="رسم 20" descr="عودة">
            <a:extLst>
              <a:ext uri="{FF2B5EF4-FFF2-40B4-BE49-F238E27FC236}">
                <a16:creationId xmlns:a16="http://schemas.microsoft.com/office/drawing/2014/main" id="{490F3B65-8E36-414F-B104-47F7C8C36B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61217">
            <a:off x="10672711" y="4149941"/>
            <a:ext cx="727180" cy="727180"/>
          </a:xfrm>
          <a:prstGeom prst="rect">
            <a:avLst/>
          </a:prstGeom>
        </p:spPr>
      </p:pic>
      <p:pic>
        <p:nvPicPr>
          <p:cNvPr id="23" name="صورة 22">
            <a:extLst>
              <a:ext uri="{FF2B5EF4-FFF2-40B4-BE49-F238E27FC236}">
                <a16:creationId xmlns:a16="http://schemas.microsoft.com/office/drawing/2014/main" id="{123290AD-259C-4CE9-BB7B-CF64856F18C9}"/>
              </a:ext>
            </a:extLst>
          </p:cNvPr>
          <p:cNvPicPr>
            <a:picLocks noChangeAspect="1"/>
          </p:cNvPicPr>
          <p:nvPr/>
        </p:nvPicPr>
        <p:blipFill rotWithShape="1">
          <a:blip r:embed="rId5">
            <a:extLst>
              <a:ext uri="{28A0092B-C50C-407E-A947-70E740481C1C}">
                <a14:useLocalDpi xmlns:a14="http://schemas.microsoft.com/office/drawing/2010/main" val="0"/>
              </a:ext>
            </a:extLst>
          </a:blip>
          <a:srcRect l="151" t="-1" r="-1" b="15189"/>
          <a:stretch/>
        </p:blipFill>
        <p:spPr>
          <a:xfrm>
            <a:off x="2450096" y="969485"/>
            <a:ext cx="2329841" cy="2134107"/>
          </a:xfrm>
          <a:custGeom>
            <a:avLst/>
            <a:gdLst>
              <a:gd name="connsiteX0" fmla="*/ 0 w 2329841"/>
              <a:gd name="connsiteY0" fmla="*/ 0 h 2134107"/>
              <a:gd name="connsiteX1" fmla="*/ 2329841 w 2329841"/>
              <a:gd name="connsiteY1" fmla="*/ 0 h 2134107"/>
              <a:gd name="connsiteX2" fmla="*/ 2329841 w 2329841"/>
              <a:gd name="connsiteY2" fmla="*/ 2134107 h 2134107"/>
              <a:gd name="connsiteX3" fmla="*/ 0 w 2329841"/>
              <a:gd name="connsiteY3" fmla="*/ 2134107 h 2134107"/>
              <a:gd name="connsiteX4" fmla="*/ 0 w 2329841"/>
              <a:gd name="connsiteY4" fmla="*/ 0 h 213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841" h="2134107" fill="none" extrusionOk="0">
                <a:moveTo>
                  <a:pt x="0" y="0"/>
                </a:moveTo>
                <a:cubicBezTo>
                  <a:pt x="924201" y="163385"/>
                  <a:pt x="1382666" y="-152467"/>
                  <a:pt x="2329841" y="0"/>
                </a:cubicBezTo>
                <a:cubicBezTo>
                  <a:pt x="2411430" y="526321"/>
                  <a:pt x="2292749" y="1396735"/>
                  <a:pt x="2329841" y="2134107"/>
                </a:cubicBezTo>
                <a:cubicBezTo>
                  <a:pt x="1322262" y="2050484"/>
                  <a:pt x="1123944" y="2231940"/>
                  <a:pt x="0" y="2134107"/>
                </a:cubicBezTo>
                <a:cubicBezTo>
                  <a:pt x="-117183" y="1096902"/>
                  <a:pt x="-159315" y="908709"/>
                  <a:pt x="0" y="0"/>
                </a:cubicBezTo>
                <a:close/>
              </a:path>
              <a:path w="2329841" h="2134107" stroke="0" extrusionOk="0">
                <a:moveTo>
                  <a:pt x="0" y="0"/>
                </a:moveTo>
                <a:cubicBezTo>
                  <a:pt x="744587" y="-56611"/>
                  <a:pt x="2008165" y="-54865"/>
                  <a:pt x="2329841" y="0"/>
                </a:cubicBezTo>
                <a:cubicBezTo>
                  <a:pt x="2431116" y="883199"/>
                  <a:pt x="2410903" y="1500404"/>
                  <a:pt x="2329841" y="2134107"/>
                </a:cubicBezTo>
                <a:cubicBezTo>
                  <a:pt x="1199939" y="2023361"/>
                  <a:pt x="750228" y="2123942"/>
                  <a:pt x="0" y="2134107"/>
                </a:cubicBezTo>
                <a:cubicBezTo>
                  <a:pt x="-88061" y="1721594"/>
                  <a:pt x="-112605" y="533085"/>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74634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57738892-03BB-4777-A442-870FA0A14B6C}"/>
              </a:ext>
            </a:extLst>
          </p:cNvPr>
          <p:cNvSpPr txBox="1"/>
          <p:nvPr/>
        </p:nvSpPr>
        <p:spPr>
          <a:xfrm>
            <a:off x="4648200" y="460444"/>
            <a:ext cx="7202473"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يسقط به فرض الكفاية في الأذان والإقامة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4" name="مستطيل: زوايا مستديرة 13">
            <a:extLst>
              <a:ext uri="{FF2B5EF4-FFF2-40B4-BE49-F238E27FC236}">
                <a16:creationId xmlns:a16="http://schemas.microsoft.com/office/drawing/2014/main" id="{23E84052-271C-444A-B343-22336E8B6702}"/>
              </a:ext>
            </a:extLst>
          </p:cNvPr>
          <p:cNvSpPr/>
          <p:nvPr/>
        </p:nvSpPr>
        <p:spPr>
          <a:xfrm>
            <a:off x="7288198" y="1628775"/>
            <a:ext cx="4914900" cy="961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a:solidFill>
                  <a:prstClr val="black"/>
                </a:solidFill>
                <a:latin typeface="Sakkal Majalla" panose="02000000000000000000" pitchFamily="2" charset="-78"/>
                <a:cs typeface="Sakkal Majalla" panose="02000000000000000000" pitchFamily="2" charset="-78"/>
              </a:rPr>
              <a:t>وإذا قام بهما من يحصل به الإعلام غالبًا :</a:t>
            </a:r>
            <a:endParaRPr lang="ar-SA"/>
          </a:p>
        </p:txBody>
      </p:sp>
      <p:pic>
        <p:nvPicPr>
          <p:cNvPr id="16" name="رسم 15" descr="عودة">
            <a:extLst>
              <a:ext uri="{FF2B5EF4-FFF2-40B4-BE49-F238E27FC236}">
                <a16:creationId xmlns:a16="http://schemas.microsoft.com/office/drawing/2014/main" id="{60DEC52A-FAEA-4693-AA95-65285431F4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61217">
            <a:off x="11085447" y="2668763"/>
            <a:ext cx="727180" cy="727180"/>
          </a:xfrm>
          <a:prstGeom prst="rect">
            <a:avLst/>
          </a:prstGeom>
        </p:spPr>
      </p:pic>
      <p:sp>
        <p:nvSpPr>
          <p:cNvPr id="18" name="مستطيل 17">
            <a:extLst>
              <a:ext uri="{FF2B5EF4-FFF2-40B4-BE49-F238E27FC236}">
                <a16:creationId xmlns:a16="http://schemas.microsoft.com/office/drawing/2014/main" id="{0B07E7AA-3125-4C3C-8E41-84D39EBB65DA}"/>
              </a:ext>
            </a:extLst>
          </p:cNvPr>
          <p:cNvSpPr/>
          <p:nvPr/>
        </p:nvSpPr>
        <p:spPr>
          <a:xfrm>
            <a:off x="3457575" y="2708939"/>
            <a:ext cx="7434262" cy="1623564"/>
          </a:xfrm>
          <a:prstGeom prst="rect">
            <a:avLst/>
          </a:prstGeom>
          <a:noFill/>
          <a:ln w="3810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000" dirty="0">
                <a:solidFill>
                  <a:prstClr val="black"/>
                </a:solidFill>
                <a:latin typeface="Sakkal Majalla" panose="02000000000000000000" pitchFamily="2" charset="-78"/>
                <a:cs typeface="Sakkal Majalla" panose="02000000000000000000" pitchFamily="2" charset="-78"/>
              </a:rPr>
              <a:t>أجز عن الكل  -وإن كانَ واحدًا-</a:t>
            </a:r>
          </a:p>
          <a:p>
            <a:r>
              <a:rPr lang="ar-SA" sz="3000" dirty="0">
                <a:solidFill>
                  <a:prstClr val="black"/>
                </a:solidFill>
                <a:latin typeface="Sakkal Majalla" panose="02000000000000000000" pitchFamily="2" charset="-78"/>
                <a:cs typeface="Sakkal Majalla" panose="02000000000000000000" pitchFamily="2" charset="-78"/>
              </a:rPr>
              <a:t>وإلا زِيدَ بقدر الحاجة وكل واحد في جانب ، أو دفعةً واحدَةً بمكان واحدٍ </a:t>
            </a:r>
            <a:r>
              <a:rPr lang="ar-SA" sz="3000" dirty="0">
                <a:solidFill>
                  <a:schemeClr val="tx1"/>
                </a:solidFill>
                <a:latin typeface="Sakkal Majalla" panose="02000000000000000000" pitchFamily="2" charset="-78"/>
                <a:cs typeface="Sakkal Majalla" panose="02000000000000000000" pitchFamily="2" charset="-78"/>
              </a:rPr>
              <a:t>ويقيم أحدهم ، وان تشاحُّوا : أقرع . </a:t>
            </a:r>
          </a:p>
        </p:txBody>
      </p:sp>
      <p:sp>
        <p:nvSpPr>
          <p:cNvPr id="19" name="مخطط انسيابي: معالجة متعاقبة 18">
            <a:extLst>
              <a:ext uri="{FF2B5EF4-FFF2-40B4-BE49-F238E27FC236}">
                <a16:creationId xmlns:a16="http://schemas.microsoft.com/office/drawing/2014/main" id="{AA5B0F7A-5695-480E-867E-BEEAB58E47FE}"/>
              </a:ext>
            </a:extLst>
          </p:cNvPr>
          <p:cNvSpPr/>
          <p:nvPr/>
        </p:nvSpPr>
        <p:spPr>
          <a:xfrm>
            <a:off x="552450" y="3671014"/>
            <a:ext cx="2578039" cy="1739952"/>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lvl="0"/>
            <a:endParaRPr lang="ar-SA" sz="3000">
              <a:solidFill>
                <a:prstClr val="black"/>
              </a:solidFill>
              <a:latin typeface="Sakkal Majalla" panose="02000000000000000000" pitchFamily="2" charset="-78"/>
              <a:cs typeface="Sakkal Majalla" panose="02000000000000000000" pitchFamily="2" charset="-78"/>
            </a:endParaRPr>
          </a:p>
          <a:p>
            <a:pPr lvl="0"/>
            <a:r>
              <a:rPr lang="ar-SA" sz="3000">
                <a:solidFill>
                  <a:prstClr val="black"/>
                </a:solidFill>
                <a:latin typeface="Sakkal Majalla" panose="02000000000000000000" pitchFamily="2" charset="-78"/>
                <a:cs typeface="Sakkal Majalla" panose="02000000000000000000" pitchFamily="2" charset="-78"/>
              </a:rPr>
              <a:t>وتصح الصلاةُ بدونهمَا ، لكن يُكرهُ. </a:t>
            </a:r>
            <a:endParaRPr lang="ar-SA" sz="3000" dirty="0">
              <a:solidFill>
                <a:prstClr val="black"/>
              </a:solidFill>
              <a:latin typeface="Sakkal Majalla" panose="02000000000000000000" pitchFamily="2" charset="-78"/>
              <a:cs typeface="Sakkal Majalla" panose="02000000000000000000" pitchFamily="2" charset="-78"/>
            </a:endParaRPr>
          </a:p>
        </p:txBody>
      </p:sp>
      <p:pic>
        <p:nvPicPr>
          <p:cNvPr id="20" name="صورة 19">
            <a:extLst>
              <a:ext uri="{FF2B5EF4-FFF2-40B4-BE49-F238E27FC236}">
                <a16:creationId xmlns:a16="http://schemas.microsoft.com/office/drawing/2014/main" id="{97464DB5-B272-4832-A631-8AA572DF4A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2489235" y="3822429"/>
            <a:ext cx="483407" cy="510074"/>
          </a:xfrm>
          <a:prstGeom prst="rect">
            <a:avLst/>
          </a:prstGeom>
        </p:spPr>
      </p:pic>
    </p:spTree>
    <p:extLst>
      <p:ext uri="{BB962C8B-B14F-4D97-AF65-F5344CB8AC3E}">
        <p14:creationId xmlns:p14="http://schemas.microsoft.com/office/powerpoint/2010/main" val="3288291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57738892-03BB-4777-A442-870FA0A14B6C}"/>
              </a:ext>
            </a:extLst>
          </p:cNvPr>
          <p:cNvSpPr txBox="1"/>
          <p:nvPr/>
        </p:nvSpPr>
        <p:spPr>
          <a:xfrm>
            <a:off x="5403200" y="173679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أخذ العوض على الأذان والإقامة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5" name="رسم 4" descr="عودة">
            <a:extLst>
              <a:ext uri="{FF2B5EF4-FFF2-40B4-BE49-F238E27FC236}">
                <a16:creationId xmlns:a16="http://schemas.microsoft.com/office/drawing/2014/main" id="{0D425798-D103-4CB0-807C-226D13A9AF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61217">
            <a:off x="10644134" y="2895229"/>
            <a:ext cx="727180" cy="727180"/>
          </a:xfrm>
          <a:prstGeom prst="rect">
            <a:avLst/>
          </a:prstGeom>
        </p:spPr>
      </p:pic>
      <p:sp>
        <p:nvSpPr>
          <p:cNvPr id="7" name="مستطيل: زوايا مستديرة 6">
            <a:extLst>
              <a:ext uri="{FF2B5EF4-FFF2-40B4-BE49-F238E27FC236}">
                <a16:creationId xmlns:a16="http://schemas.microsoft.com/office/drawing/2014/main" id="{2445E368-94CC-45A2-8764-06199A6B09D1}"/>
              </a:ext>
            </a:extLst>
          </p:cNvPr>
          <p:cNvSpPr/>
          <p:nvPr/>
        </p:nvSpPr>
        <p:spPr>
          <a:xfrm>
            <a:off x="2497106" y="3096880"/>
            <a:ext cx="8191559" cy="671513"/>
          </a:xfrm>
          <a:prstGeom prst="roundRect">
            <a:avLst/>
          </a:prstGeom>
          <a:noFill/>
          <a:ln w="38100">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وتحرم أجرتهما أي: يحرمُ أخذ الأجرة على الأذان والإقامة لأنهما قربة لفاعلِهمَا </a:t>
            </a:r>
          </a:p>
        </p:txBody>
      </p:sp>
      <p:sp>
        <p:nvSpPr>
          <p:cNvPr id="9" name="مستطيل: زوايا مستديرة 8">
            <a:extLst>
              <a:ext uri="{FF2B5EF4-FFF2-40B4-BE49-F238E27FC236}">
                <a16:creationId xmlns:a16="http://schemas.microsoft.com/office/drawing/2014/main" id="{74256C35-6D93-4250-B69F-9E12E1FB7749}"/>
              </a:ext>
            </a:extLst>
          </p:cNvPr>
          <p:cNvSpPr/>
          <p:nvPr/>
        </p:nvSpPr>
        <p:spPr>
          <a:xfrm>
            <a:off x="2239931" y="4139811"/>
            <a:ext cx="8448734" cy="938226"/>
          </a:xfrm>
          <a:prstGeom prst="roundRect">
            <a:avLst/>
          </a:prstGeom>
          <a:noFill/>
          <a:ln w="38100">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لا أخد رزق من بيت المال من الفيء لعدم متطوع بالأذان والإقامة ؛ فلا يحرم ؛ كأرزاق القضاة والغزاة .</a:t>
            </a:r>
          </a:p>
        </p:txBody>
      </p:sp>
      <p:pic>
        <p:nvPicPr>
          <p:cNvPr id="11" name="رسم 10" descr="عودة">
            <a:extLst>
              <a:ext uri="{FF2B5EF4-FFF2-40B4-BE49-F238E27FC236}">
                <a16:creationId xmlns:a16="http://schemas.microsoft.com/office/drawing/2014/main" id="{5BC16D36-BF2C-4F0A-8B6F-A7A50D2F1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61217">
            <a:off x="10644136" y="3969223"/>
            <a:ext cx="727180" cy="727180"/>
          </a:xfrm>
          <a:prstGeom prst="rect">
            <a:avLst/>
          </a:prstGeom>
        </p:spPr>
      </p:pic>
      <p:pic>
        <p:nvPicPr>
          <p:cNvPr id="15" name="صورة 14">
            <a:extLst>
              <a:ext uri="{FF2B5EF4-FFF2-40B4-BE49-F238E27FC236}">
                <a16:creationId xmlns:a16="http://schemas.microsoft.com/office/drawing/2014/main" id="{C55922FF-033E-4536-BCAC-0F24FEA54E2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07956" y="667000"/>
            <a:ext cx="2679085" cy="2058462"/>
          </a:xfrm>
          <a:custGeom>
            <a:avLst/>
            <a:gdLst>
              <a:gd name="connsiteX0" fmla="*/ 0 w 2679085"/>
              <a:gd name="connsiteY0" fmla="*/ 0 h 2058462"/>
              <a:gd name="connsiteX1" fmla="*/ 2679085 w 2679085"/>
              <a:gd name="connsiteY1" fmla="*/ 0 h 2058462"/>
              <a:gd name="connsiteX2" fmla="*/ 2679085 w 2679085"/>
              <a:gd name="connsiteY2" fmla="*/ 2058462 h 2058462"/>
              <a:gd name="connsiteX3" fmla="*/ 0 w 2679085"/>
              <a:gd name="connsiteY3" fmla="*/ 2058462 h 2058462"/>
              <a:gd name="connsiteX4" fmla="*/ 0 w 2679085"/>
              <a:gd name="connsiteY4" fmla="*/ 0 h 205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85" h="2058462" fill="none" extrusionOk="0">
                <a:moveTo>
                  <a:pt x="0" y="0"/>
                </a:moveTo>
                <a:cubicBezTo>
                  <a:pt x="849568" y="163385"/>
                  <a:pt x="1668341" y="-152467"/>
                  <a:pt x="2679085" y="0"/>
                </a:cubicBezTo>
                <a:cubicBezTo>
                  <a:pt x="2760674" y="581067"/>
                  <a:pt x="2641993" y="1471684"/>
                  <a:pt x="2679085" y="2058462"/>
                </a:cubicBezTo>
                <a:cubicBezTo>
                  <a:pt x="1992051" y="1974839"/>
                  <a:pt x="638949" y="2156295"/>
                  <a:pt x="0" y="2058462"/>
                </a:cubicBezTo>
                <a:cubicBezTo>
                  <a:pt x="-117183" y="1269988"/>
                  <a:pt x="-159315" y="442743"/>
                  <a:pt x="0" y="0"/>
                </a:cubicBezTo>
                <a:close/>
              </a:path>
              <a:path w="2679085" h="2058462" stroke="0" extrusionOk="0">
                <a:moveTo>
                  <a:pt x="0" y="0"/>
                </a:moveTo>
                <a:cubicBezTo>
                  <a:pt x="600385" y="-56611"/>
                  <a:pt x="1641857" y="-54865"/>
                  <a:pt x="2679085" y="0"/>
                </a:cubicBezTo>
                <a:cubicBezTo>
                  <a:pt x="2780360" y="587640"/>
                  <a:pt x="2760147" y="1130498"/>
                  <a:pt x="2679085" y="2058462"/>
                </a:cubicBezTo>
                <a:cubicBezTo>
                  <a:pt x="1979480" y="1947716"/>
                  <a:pt x="815658" y="2048297"/>
                  <a:pt x="0" y="2058462"/>
                </a:cubicBezTo>
                <a:cubicBezTo>
                  <a:pt x="-88061" y="1169480"/>
                  <a:pt x="-112605" y="671572"/>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146218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تم إنشاء الوصف تلقائياً">
            <a:extLst>
              <a:ext uri="{FF2B5EF4-FFF2-40B4-BE49-F238E27FC236}">
                <a16:creationId xmlns:a16="http://schemas.microsoft.com/office/drawing/2014/main" id="{EE6A6E14-15CF-46E9-BCF9-B22BC4AF8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صورة 4" descr="صورة تحتوي على الطيران, مياه, تل, رجل&#10;&#10;تم إنشاء الوصف تلقائياً">
            <a:extLst>
              <a:ext uri="{FF2B5EF4-FFF2-40B4-BE49-F238E27FC236}">
                <a16:creationId xmlns:a16="http://schemas.microsoft.com/office/drawing/2014/main" id="{D987B8CA-965F-4553-8C1A-1A7960DD281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7434" y="-894685"/>
            <a:ext cx="4572009" cy="4572009"/>
          </a:xfrm>
          <a:prstGeom prst="rect">
            <a:avLst/>
          </a:prstGeom>
        </p:spPr>
      </p:pic>
      <p:sp>
        <p:nvSpPr>
          <p:cNvPr id="7" name="مربع نص 6">
            <a:extLst>
              <a:ext uri="{FF2B5EF4-FFF2-40B4-BE49-F238E27FC236}">
                <a16:creationId xmlns:a16="http://schemas.microsoft.com/office/drawing/2014/main" id="{5F3F0397-742C-4C7A-85C8-8637D3B8F08F}"/>
              </a:ext>
            </a:extLst>
          </p:cNvPr>
          <p:cNvSpPr txBox="1"/>
          <p:nvPr/>
        </p:nvSpPr>
        <p:spPr>
          <a:xfrm>
            <a:off x="5071489" y="660208"/>
            <a:ext cx="2170786" cy="553998"/>
          </a:xfrm>
          <a:custGeom>
            <a:avLst/>
            <a:gdLst>
              <a:gd name="connsiteX0" fmla="*/ 0 w 2170786"/>
              <a:gd name="connsiteY0" fmla="*/ 0 h 553998"/>
              <a:gd name="connsiteX1" fmla="*/ 2170786 w 2170786"/>
              <a:gd name="connsiteY1" fmla="*/ 0 h 553998"/>
              <a:gd name="connsiteX2" fmla="*/ 2170786 w 2170786"/>
              <a:gd name="connsiteY2" fmla="*/ 553998 h 553998"/>
              <a:gd name="connsiteX3" fmla="*/ 0 w 2170786"/>
              <a:gd name="connsiteY3" fmla="*/ 553998 h 553998"/>
              <a:gd name="connsiteX4" fmla="*/ 0 w 2170786"/>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86" h="553998" extrusionOk="0">
                <a:moveTo>
                  <a:pt x="0" y="0"/>
                </a:moveTo>
                <a:cubicBezTo>
                  <a:pt x="929104" y="-5264"/>
                  <a:pt x="1857068" y="84467"/>
                  <a:pt x="2170786" y="0"/>
                </a:cubicBezTo>
                <a:cubicBezTo>
                  <a:pt x="2175408" y="60392"/>
                  <a:pt x="2130433" y="357194"/>
                  <a:pt x="2170786" y="553998"/>
                </a:cubicBezTo>
                <a:cubicBezTo>
                  <a:pt x="1300069" y="660318"/>
                  <a:pt x="979121" y="546349"/>
                  <a:pt x="0" y="553998"/>
                </a:cubicBezTo>
                <a:cubicBezTo>
                  <a:pt x="1788" y="487736"/>
                  <a:pt x="11616" y="141990"/>
                  <a:pt x="0" y="0"/>
                </a:cubicBezTo>
                <a:close/>
              </a:path>
            </a:pathLst>
          </a:custGeom>
          <a:noFill/>
          <a:ln w="38100">
            <a:no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1">
            <a:spAutoFit/>
          </a:bodyPr>
          <a:lstStyle/>
          <a:p>
            <a:r>
              <a:rPr lang="ar-SA" sz="3000" dirty="0">
                <a:cs typeface="PT Bold Heading" panose="02010400000000000000" pitchFamily="2" charset="-78"/>
              </a:rPr>
              <a:t>محاور العرض:</a:t>
            </a:r>
          </a:p>
        </p:txBody>
      </p:sp>
      <p:sp>
        <p:nvSpPr>
          <p:cNvPr id="4" name="مستطيل 3">
            <a:hlinkClick r:id="rId4" action="ppaction://hlinksldjump"/>
            <a:extLst>
              <a:ext uri="{FF2B5EF4-FFF2-40B4-BE49-F238E27FC236}">
                <a16:creationId xmlns:a16="http://schemas.microsoft.com/office/drawing/2014/main" id="{4A3C28E5-A4F5-4ECB-AF4B-D2BB89427EFD}"/>
              </a:ext>
            </a:extLst>
          </p:cNvPr>
          <p:cNvSpPr/>
          <p:nvPr/>
        </p:nvSpPr>
        <p:spPr>
          <a:xfrm>
            <a:off x="6956129" y="359424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13. حكم ترك ركن أو شرط من الصلاة .</a:t>
            </a:r>
          </a:p>
        </p:txBody>
      </p:sp>
      <p:sp>
        <p:nvSpPr>
          <p:cNvPr id="11" name="مستطيل 10">
            <a:hlinkClick r:id="rId5" action="ppaction://hlinksldjump"/>
            <a:extLst>
              <a:ext uri="{FF2B5EF4-FFF2-40B4-BE49-F238E27FC236}">
                <a16:creationId xmlns:a16="http://schemas.microsoft.com/office/drawing/2014/main" id="{349FC3F9-EFE4-454B-A1D7-AFB6439D1C79}"/>
              </a:ext>
            </a:extLst>
          </p:cNvPr>
          <p:cNvSpPr/>
          <p:nvPr/>
        </p:nvSpPr>
        <p:spPr>
          <a:xfrm>
            <a:off x="1953073" y="361329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14. التعامل مع تارك الصلاة .</a:t>
            </a:r>
          </a:p>
        </p:txBody>
      </p:sp>
      <p:sp>
        <p:nvSpPr>
          <p:cNvPr id="17" name="مستطيل 16">
            <a:hlinkClick r:id="rId6" action="ppaction://hlinksldjump"/>
            <a:extLst>
              <a:ext uri="{FF2B5EF4-FFF2-40B4-BE49-F238E27FC236}">
                <a16:creationId xmlns:a16="http://schemas.microsoft.com/office/drawing/2014/main" id="{BEEF758A-3B26-43AA-8026-A2BBE0E8EEFE}"/>
              </a:ext>
            </a:extLst>
          </p:cNvPr>
          <p:cNvSpPr/>
          <p:nvPr/>
        </p:nvSpPr>
        <p:spPr>
          <a:xfrm>
            <a:off x="9015223" y="229869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10. حكم تأخير الصلاة عن وقتها.</a:t>
            </a:r>
          </a:p>
        </p:txBody>
      </p:sp>
      <p:sp>
        <p:nvSpPr>
          <p:cNvPr id="19" name="مستطيل 18">
            <a:hlinkClick r:id="rId7" action="ppaction://hlinksldjump"/>
            <a:extLst>
              <a:ext uri="{FF2B5EF4-FFF2-40B4-BE49-F238E27FC236}">
                <a16:creationId xmlns:a16="http://schemas.microsoft.com/office/drawing/2014/main" id="{91F91844-4F53-4DEC-B7A7-5B374DA0851B}"/>
              </a:ext>
            </a:extLst>
          </p:cNvPr>
          <p:cNvSpPr/>
          <p:nvPr/>
        </p:nvSpPr>
        <p:spPr>
          <a:xfrm>
            <a:off x="4806383" y="229869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defRPr/>
            </a:pPr>
            <a:r>
              <a:rPr lang="ar-SA" sz="2300" b="1" dirty="0">
                <a:latin typeface="Sakkal Majalla" panose="02000000000000000000" pitchFamily="2" charset="-78"/>
                <a:cs typeface="Sakkal Majalla" panose="02000000000000000000" pitchFamily="2" charset="-78"/>
              </a:rPr>
              <a:t>11. حكم من جحد وجوب الصلاة .</a:t>
            </a:r>
          </a:p>
        </p:txBody>
      </p:sp>
      <p:sp>
        <p:nvSpPr>
          <p:cNvPr id="21" name="مستطيل 20">
            <a:hlinkClick r:id="rId8" action="ppaction://hlinksldjump"/>
            <a:extLst>
              <a:ext uri="{FF2B5EF4-FFF2-40B4-BE49-F238E27FC236}">
                <a16:creationId xmlns:a16="http://schemas.microsoft.com/office/drawing/2014/main" id="{279A4032-5F10-48F4-AFC8-66D1D1356DB4}"/>
              </a:ext>
            </a:extLst>
          </p:cNvPr>
          <p:cNvSpPr/>
          <p:nvPr/>
        </p:nvSpPr>
        <p:spPr>
          <a:xfrm>
            <a:off x="561078" y="229869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12. حكم تارك الصلاة تهاونًا وشروط قتله .</a:t>
            </a:r>
          </a:p>
        </p:txBody>
      </p:sp>
    </p:spTree>
    <p:extLst>
      <p:ext uri="{BB962C8B-B14F-4D97-AF65-F5344CB8AC3E}">
        <p14:creationId xmlns:p14="http://schemas.microsoft.com/office/powerpoint/2010/main" val="4037810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57738892-03BB-4777-A442-870FA0A14B6C}"/>
              </a:ext>
            </a:extLst>
          </p:cNvPr>
          <p:cNvSpPr txBox="1"/>
          <p:nvPr/>
        </p:nvSpPr>
        <p:spPr>
          <a:xfrm>
            <a:off x="5736577" y="46044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يسن في المؤذن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5" name="قوس متوسط مزدوج 14">
            <a:extLst>
              <a:ext uri="{FF2B5EF4-FFF2-40B4-BE49-F238E27FC236}">
                <a16:creationId xmlns:a16="http://schemas.microsoft.com/office/drawing/2014/main" id="{D1F45440-D1B9-460E-B290-AA1371CE3E48}"/>
              </a:ext>
            </a:extLst>
          </p:cNvPr>
          <p:cNvSpPr/>
          <p:nvPr/>
        </p:nvSpPr>
        <p:spPr>
          <a:xfrm>
            <a:off x="4112117" y="1366863"/>
            <a:ext cx="4271933" cy="881063"/>
          </a:xfrm>
          <a:prstGeom prst="bracketPair">
            <a:avLst/>
          </a:prstGeom>
          <a:solidFill>
            <a:srgbClr val="FACACA"/>
          </a:solidFill>
          <a:ln w="38100">
            <a:solidFill>
              <a:srgbClr val="7AA9FF"/>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cs typeface="PT Bold Heading" panose="02010400000000000000" pitchFamily="2" charset="-78"/>
              </a:rPr>
              <a:t>وسن أن يكون المؤذن :</a:t>
            </a:r>
          </a:p>
        </p:txBody>
      </p:sp>
      <p:sp>
        <p:nvSpPr>
          <p:cNvPr id="16" name="مستطيل 15">
            <a:extLst>
              <a:ext uri="{FF2B5EF4-FFF2-40B4-BE49-F238E27FC236}">
                <a16:creationId xmlns:a16="http://schemas.microsoft.com/office/drawing/2014/main" id="{FD2D44B2-B6C1-4D92-89BE-5D25D1E9799F}"/>
              </a:ext>
            </a:extLst>
          </p:cNvPr>
          <p:cNvSpPr/>
          <p:nvPr/>
        </p:nvSpPr>
        <p:spPr>
          <a:xfrm>
            <a:off x="2062653" y="3115554"/>
            <a:ext cx="1978826" cy="1809751"/>
          </a:xfrm>
          <a:prstGeom prst="rect">
            <a:avLst/>
          </a:prstGeom>
          <a:no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أمينًا ؛ أي عدلًا ؛ لأنه مؤتمن يُرجع اليه في الصلاة وغيرها . </a:t>
            </a:r>
          </a:p>
        </p:txBody>
      </p:sp>
      <p:cxnSp>
        <p:nvCxnSpPr>
          <p:cNvPr id="17" name="رابط كسهم مستقيم 16">
            <a:extLst>
              <a:ext uri="{FF2B5EF4-FFF2-40B4-BE49-F238E27FC236}">
                <a16:creationId xmlns:a16="http://schemas.microsoft.com/office/drawing/2014/main" id="{5D9987D1-F4B3-44C6-AE59-F16E70532D8F}"/>
              </a:ext>
            </a:extLst>
          </p:cNvPr>
          <p:cNvCxnSpPr>
            <a:cxnSpLocks/>
          </p:cNvCxnSpPr>
          <p:nvPr/>
        </p:nvCxnSpPr>
        <p:spPr>
          <a:xfrm>
            <a:off x="7412500" y="2391655"/>
            <a:ext cx="0" cy="4381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رابط كسهم مستقيم 17">
            <a:extLst>
              <a:ext uri="{FF2B5EF4-FFF2-40B4-BE49-F238E27FC236}">
                <a16:creationId xmlns:a16="http://schemas.microsoft.com/office/drawing/2014/main" id="{0E575CC4-0EE8-4C70-A4CA-86607EAFF809}"/>
              </a:ext>
            </a:extLst>
          </p:cNvPr>
          <p:cNvCxnSpPr>
            <a:cxnSpLocks/>
          </p:cNvCxnSpPr>
          <p:nvPr/>
        </p:nvCxnSpPr>
        <p:spPr>
          <a:xfrm>
            <a:off x="7774450" y="2391656"/>
            <a:ext cx="1695450" cy="5810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رابط كسهم مستقيم 18">
            <a:extLst>
              <a:ext uri="{FF2B5EF4-FFF2-40B4-BE49-F238E27FC236}">
                <a16:creationId xmlns:a16="http://schemas.microsoft.com/office/drawing/2014/main" id="{D46EB5E5-76C2-4509-9D1D-4DB856AEEB7F}"/>
              </a:ext>
            </a:extLst>
          </p:cNvPr>
          <p:cNvCxnSpPr>
            <a:cxnSpLocks/>
          </p:cNvCxnSpPr>
          <p:nvPr/>
        </p:nvCxnSpPr>
        <p:spPr>
          <a:xfrm>
            <a:off x="5726575" y="2391656"/>
            <a:ext cx="0" cy="4381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مستطيل 19">
            <a:extLst>
              <a:ext uri="{FF2B5EF4-FFF2-40B4-BE49-F238E27FC236}">
                <a16:creationId xmlns:a16="http://schemas.microsoft.com/office/drawing/2014/main" id="{2F84007E-65A9-4D27-956E-2446B629BB93}"/>
              </a:ext>
            </a:extLst>
          </p:cNvPr>
          <p:cNvSpPr/>
          <p:nvPr/>
        </p:nvSpPr>
        <p:spPr>
          <a:xfrm>
            <a:off x="4360661" y="3115554"/>
            <a:ext cx="1978826" cy="1809751"/>
          </a:xfrm>
          <a:prstGeom prst="rect">
            <a:avLst/>
          </a:prstGeom>
          <a:no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عالمًا بالوقت ؛ </a:t>
            </a:r>
            <a:r>
              <a:rPr lang="ar-SA" sz="3000" dirty="0" err="1">
                <a:solidFill>
                  <a:schemeClr val="tx1"/>
                </a:solidFill>
                <a:latin typeface="Sakkal Majalla" panose="02000000000000000000" pitchFamily="2" charset="-78"/>
                <a:cs typeface="Sakkal Majalla" panose="02000000000000000000" pitchFamily="2" charset="-78"/>
              </a:rPr>
              <a:t>ليتحراهُ</a:t>
            </a:r>
            <a:r>
              <a:rPr lang="ar-SA" sz="3000" dirty="0">
                <a:solidFill>
                  <a:schemeClr val="tx1"/>
                </a:solidFill>
                <a:latin typeface="Sakkal Majalla" panose="02000000000000000000" pitchFamily="2" charset="-78"/>
                <a:cs typeface="Sakkal Majalla" panose="02000000000000000000" pitchFamily="2" charset="-78"/>
              </a:rPr>
              <a:t> فيؤذن في أوله .</a:t>
            </a:r>
          </a:p>
        </p:txBody>
      </p:sp>
      <p:cxnSp>
        <p:nvCxnSpPr>
          <p:cNvPr id="21" name="رابط كسهم مستقيم 20">
            <a:extLst>
              <a:ext uri="{FF2B5EF4-FFF2-40B4-BE49-F238E27FC236}">
                <a16:creationId xmlns:a16="http://schemas.microsoft.com/office/drawing/2014/main" id="{6A584C43-6F55-4416-B9A4-13503842AC5D}"/>
              </a:ext>
            </a:extLst>
          </p:cNvPr>
          <p:cNvCxnSpPr>
            <a:cxnSpLocks/>
          </p:cNvCxnSpPr>
          <p:nvPr/>
        </p:nvCxnSpPr>
        <p:spPr>
          <a:xfrm flipH="1">
            <a:off x="3211975" y="2391655"/>
            <a:ext cx="1026328" cy="5810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مستطيل 21">
            <a:extLst>
              <a:ext uri="{FF2B5EF4-FFF2-40B4-BE49-F238E27FC236}">
                <a16:creationId xmlns:a16="http://schemas.microsoft.com/office/drawing/2014/main" id="{F7A830A5-9345-4A10-AB0C-50678CDF547A}"/>
              </a:ext>
            </a:extLst>
          </p:cNvPr>
          <p:cNvSpPr/>
          <p:nvPr/>
        </p:nvSpPr>
        <p:spPr>
          <a:xfrm>
            <a:off x="8998416" y="3115555"/>
            <a:ext cx="1978826" cy="1809751"/>
          </a:xfrm>
          <a:prstGeom prst="rect">
            <a:avLst/>
          </a:prstGeom>
          <a:no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صيتا ؛ أي رفيع الصوت ؛لأنه أبلغ في الإعلام </a:t>
            </a:r>
          </a:p>
        </p:txBody>
      </p:sp>
      <p:sp>
        <p:nvSpPr>
          <p:cNvPr id="23" name="مستطيل 22">
            <a:extLst>
              <a:ext uri="{FF2B5EF4-FFF2-40B4-BE49-F238E27FC236}">
                <a16:creationId xmlns:a16="http://schemas.microsoft.com/office/drawing/2014/main" id="{FF4E1DA8-6A96-4C5C-96B8-C3D6C0133A62}"/>
              </a:ext>
            </a:extLst>
          </p:cNvPr>
          <p:cNvSpPr/>
          <p:nvPr/>
        </p:nvSpPr>
        <p:spPr>
          <a:xfrm>
            <a:off x="6679538" y="3134602"/>
            <a:ext cx="1978826" cy="1809751"/>
          </a:xfrm>
          <a:prstGeom prst="rect">
            <a:avLst/>
          </a:prstGeom>
          <a:no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أن يكون حسن الصوت ؛ لأنه أرق لسامعه .</a:t>
            </a:r>
          </a:p>
          <a:p>
            <a:pPr algn="ctr"/>
            <a:r>
              <a:rPr lang="ar-SA" sz="3000" dirty="0">
                <a:solidFill>
                  <a:schemeClr val="tx1"/>
                </a:solidFill>
                <a:latin typeface="Sakkal Majalla" panose="02000000000000000000" pitchFamily="2" charset="-78"/>
                <a:cs typeface="Sakkal Majalla" panose="02000000000000000000" pitchFamily="2" charset="-78"/>
              </a:rPr>
              <a:t>زاده في المغني .</a:t>
            </a:r>
          </a:p>
        </p:txBody>
      </p:sp>
    </p:spTree>
    <p:extLst>
      <p:ext uri="{BB962C8B-B14F-4D97-AF65-F5344CB8AC3E}">
        <p14:creationId xmlns:p14="http://schemas.microsoft.com/office/powerpoint/2010/main" val="187036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57738892-03BB-4777-A442-870FA0A14B6C}"/>
              </a:ext>
            </a:extLst>
          </p:cNvPr>
          <p:cNvSpPr txBox="1"/>
          <p:nvPr/>
        </p:nvSpPr>
        <p:spPr>
          <a:xfrm>
            <a:off x="5736577" y="46044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من يقدم عند المشاحة في 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7" name="مستطيل 6">
            <a:extLst>
              <a:ext uri="{FF2B5EF4-FFF2-40B4-BE49-F238E27FC236}">
                <a16:creationId xmlns:a16="http://schemas.microsoft.com/office/drawing/2014/main" id="{9551C0EE-2997-460E-B561-28508D7193CA}"/>
              </a:ext>
            </a:extLst>
          </p:cNvPr>
          <p:cNvSpPr/>
          <p:nvPr/>
        </p:nvSpPr>
        <p:spPr>
          <a:xfrm>
            <a:off x="2535432" y="1669256"/>
            <a:ext cx="9300272" cy="533400"/>
          </a:xfrm>
          <a:prstGeom prst="rect">
            <a:avLst/>
          </a:prstGeom>
          <a:noFill/>
          <a:ln w="5715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قدم أفضلهما فيه ؛أي : فيما ذكر من خصال </a:t>
            </a:r>
          </a:p>
        </p:txBody>
      </p:sp>
      <p:pic>
        <p:nvPicPr>
          <p:cNvPr id="9" name="رسم 8" descr="سهم ذو خط: منحنى طفيف">
            <a:extLst>
              <a:ext uri="{FF2B5EF4-FFF2-40B4-BE49-F238E27FC236}">
                <a16:creationId xmlns:a16="http://schemas.microsoft.com/office/drawing/2014/main" id="{C49D07AA-A772-4750-9756-10203C020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9704949" y="3465320"/>
            <a:ext cx="533400" cy="665550"/>
          </a:xfrm>
          <a:prstGeom prst="rect">
            <a:avLst/>
          </a:prstGeom>
        </p:spPr>
      </p:pic>
      <p:pic>
        <p:nvPicPr>
          <p:cNvPr id="11" name="رسم 10" descr="سهم ذو خط: منحنى طفيف">
            <a:extLst>
              <a:ext uri="{FF2B5EF4-FFF2-40B4-BE49-F238E27FC236}">
                <a16:creationId xmlns:a16="http://schemas.microsoft.com/office/drawing/2014/main" id="{67F1F6EB-0206-4288-B25F-C99D9AABA9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10411426" y="2155631"/>
            <a:ext cx="533400" cy="665550"/>
          </a:xfrm>
          <a:prstGeom prst="rect">
            <a:avLst/>
          </a:prstGeom>
        </p:spPr>
      </p:pic>
      <p:sp>
        <p:nvSpPr>
          <p:cNvPr id="13" name="مستطيل 12">
            <a:extLst>
              <a:ext uri="{FF2B5EF4-FFF2-40B4-BE49-F238E27FC236}">
                <a16:creationId xmlns:a16="http://schemas.microsoft.com/office/drawing/2014/main" id="{4EBEF18C-EC11-4966-8D01-A4E5C5DE27B8}"/>
              </a:ext>
            </a:extLst>
          </p:cNvPr>
          <p:cNvSpPr/>
          <p:nvPr/>
        </p:nvSpPr>
        <p:spPr>
          <a:xfrm>
            <a:off x="2535432" y="2826540"/>
            <a:ext cx="8475469" cy="638176"/>
          </a:xfrm>
          <a:prstGeom prst="rect">
            <a:avLst/>
          </a:prstGeom>
          <a:noFill/>
          <a:ln w="5715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إن استووا فيها : قُدم أفضلهما في دينه وعقلِهِ  لحديث " ليؤذن لكم خياركم "</a:t>
            </a:r>
          </a:p>
        </p:txBody>
      </p:sp>
      <p:sp>
        <p:nvSpPr>
          <p:cNvPr id="15" name="مستطيل 14">
            <a:extLst>
              <a:ext uri="{FF2B5EF4-FFF2-40B4-BE49-F238E27FC236}">
                <a16:creationId xmlns:a16="http://schemas.microsoft.com/office/drawing/2014/main" id="{ECBFE607-13B6-4EB2-BED0-91BBAF1163CB}"/>
              </a:ext>
            </a:extLst>
          </p:cNvPr>
          <p:cNvSpPr/>
          <p:nvPr/>
        </p:nvSpPr>
        <p:spPr>
          <a:xfrm>
            <a:off x="2535432" y="4229095"/>
            <a:ext cx="7995791" cy="638176"/>
          </a:xfrm>
          <a:prstGeom prst="rect">
            <a:avLst/>
          </a:prstGeom>
          <a:noFill/>
          <a:ln w="5715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إن استووا فيها : قُدم من يختاره أكثر الجيران ؛لأن الأذان لإعلامهم .</a:t>
            </a:r>
          </a:p>
        </p:txBody>
      </p:sp>
      <p:pic>
        <p:nvPicPr>
          <p:cNvPr id="17" name="رسم 16" descr="سهم ذو خط: منحنى طفيف">
            <a:extLst>
              <a:ext uri="{FF2B5EF4-FFF2-40B4-BE49-F238E27FC236}">
                <a16:creationId xmlns:a16="http://schemas.microsoft.com/office/drawing/2014/main" id="{AE82831F-B03C-4ED3-AF7C-34B3412B77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9037735" y="4842870"/>
            <a:ext cx="533400" cy="665550"/>
          </a:xfrm>
          <a:prstGeom prst="rect">
            <a:avLst/>
          </a:prstGeom>
        </p:spPr>
      </p:pic>
      <p:sp>
        <p:nvSpPr>
          <p:cNvPr id="19" name="مستطيل 18">
            <a:extLst>
              <a:ext uri="{FF2B5EF4-FFF2-40B4-BE49-F238E27FC236}">
                <a16:creationId xmlns:a16="http://schemas.microsoft.com/office/drawing/2014/main" id="{AC25AB0C-B406-4601-B1DE-90D2EB20F135}"/>
              </a:ext>
            </a:extLst>
          </p:cNvPr>
          <p:cNvSpPr/>
          <p:nvPr/>
        </p:nvSpPr>
        <p:spPr>
          <a:xfrm>
            <a:off x="2535432" y="5560205"/>
            <a:ext cx="7180824" cy="638176"/>
          </a:xfrm>
          <a:prstGeom prst="rect">
            <a:avLst/>
          </a:prstGeom>
          <a:noFill/>
          <a:ln w="5715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إن استووا في الكل : قُرعة فأيهم خرجت لهُ القرعَة : قُدم </a:t>
            </a:r>
          </a:p>
        </p:txBody>
      </p:sp>
      <p:sp>
        <p:nvSpPr>
          <p:cNvPr id="21" name="مربع نص 20">
            <a:extLst>
              <a:ext uri="{FF2B5EF4-FFF2-40B4-BE49-F238E27FC236}">
                <a16:creationId xmlns:a16="http://schemas.microsoft.com/office/drawing/2014/main" id="{286CC9EB-E212-45C4-A287-86CF27347F0D}"/>
              </a:ext>
            </a:extLst>
          </p:cNvPr>
          <p:cNvSpPr txBox="1"/>
          <p:nvPr/>
        </p:nvSpPr>
        <p:spPr>
          <a:xfrm>
            <a:off x="7677150" y="4811403"/>
            <a:ext cx="1526227"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ثم</a:t>
            </a:r>
          </a:p>
        </p:txBody>
      </p:sp>
      <p:sp>
        <p:nvSpPr>
          <p:cNvPr id="23" name="مربع نص 22">
            <a:extLst>
              <a:ext uri="{FF2B5EF4-FFF2-40B4-BE49-F238E27FC236}">
                <a16:creationId xmlns:a16="http://schemas.microsoft.com/office/drawing/2014/main" id="{8C270915-B867-4968-97A6-8F1F970E01CD}"/>
              </a:ext>
            </a:extLst>
          </p:cNvPr>
          <p:cNvSpPr txBox="1"/>
          <p:nvPr/>
        </p:nvSpPr>
        <p:spPr>
          <a:xfrm>
            <a:off x="8286973" y="3479054"/>
            <a:ext cx="1526227"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ثم</a:t>
            </a:r>
          </a:p>
        </p:txBody>
      </p:sp>
      <p:sp>
        <p:nvSpPr>
          <p:cNvPr id="25" name="مربع نص 24">
            <a:extLst>
              <a:ext uri="{FF2B5EF4-FFF2-40B4-BE49-F238E27FC236}">
                <a16:creationId xmlns:a16="http://schemas.microsoft.com/office/drawing/2014/main" id="{1E392093-9AFF-47AA-8F4B-B5575C29E0FF}"/>
              </a:ext>
            </a:extLst>
          </p:cNvPr>
          <p:cNvSpPr txBox="1"/>
          <p:nvPr/>
        </p:nvSpPr>
        <p:spPr>
          <a:xfrm>
            <a:off x="8992937" y="2175273"/>
            <a:ext cx="1526227"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ثم</a:t>
            </a:r>
          </a:p>
        </p:txBody>
      </p:sp>
    </p:spTree>
    <p:extLst>
      <p:ext uri="{BB962C8B-B14F-4D97-AF65-F5344CB8AC3E}">
        <p14:creationId xmlns:p14="http://schemas.microsoft.com/office/powerpoint/2010/main" val="233836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57738892-03BB-4777-A442-870FA0A14B6C}"/>
              </a:ext>
            </a:extLst>
          </p:cNvPr>
          <p:cNvSpPr txBox="1"/>
          <p:nvPr/>
        </p:nvSpPr>
        <p:spPr>
          <a:xfrm>
            <a:off x="5515929" y="152724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عدد جمل 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ستطيل: زاوية مطوية 4">
            <a:extLst>
              <a:ext uri="{FF2B5EF4-FFF2-40B4-BE49-F238E27FC236}">
                <a16:creationId xmlns:a16="http://schemas.microsoft.com/office/drawing/2014/main" id="{E3885BFA-2CE9-47CB-8813-DE034C642B9C}"/>
              </a:ext>
            </a:extLst>
          </p:cNvPr>
          <p:cNvSpPr/>
          <p:nvPr/>
        </p:nvSpPr>
        <p:spPr>
          <a:xfrm>
            <a:off x="7753350" y="2666999"/>
            <a:ext cx="3876675" cy="1819275"/>
          </a:xfrm>
          <a:prstGeom prst="foldedCorner">
            <a:avLst>
              <a:gd name="adj" fmla="val 30279"/>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وهو أي الأذان المختار خمس عشرَةَ جملة ؛ لأنه أذان بلال رضي الله عنه</a:t>
            </a:r>
          </a:p>
        </p:txBody>
      </p:sp>
      <p:pic>
        <p:nvPicPr>
          <p:cNvPr id="7" name="رسم 6" descr="علامة إقحام إلى اليسار">
            <a:extLst>
              <a:ext uri="{FF2B5EF4-FFF2-40B4-BE49-F238E27FC236}">
                <a16:creationId xmlns:a16="http://schemas.microsoft.com/office/drawing/2014/main" id="{E28904CE-AE65-407B-A036-BDEB8AA79A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6080" y="3119437"/>
            <a:ext cx="914400" cy="914400"/>
          </a:xfrm>
          <a:prstGeom prst="rect">
            <a:avLst/>
          </a:prstGeom>
        </p:spPr>
      </p:pic>
      <p:sp>
        <p:nvSpPr>
          <p:cNvPr id="9" name="قوس متوسط مزدوج 8">
            <a:extLst>
              <a:ext uri="{FF2B5EF4-FFF2-40B4-BE49-F238E27FC236}">
                <a16:creationId xmlns:a16="http://schemas.microsoft.com/office/drawing/2014/main" id="{B8B6105B-E41F-40BB-B541-8DE9C152E001}"/>
              </a:ext>
            </a:extLst>
          </p:cNvPr>
          <p:cNvSpPr/>
          <p:nvPr/>
        </p:nvSpPr>
        <p:spPr>
          <a:xfrm>
            <a:off x="3476625" y="3028950"/>
            <a:ext cx="2867025" cy="1104900"/>
          </a:xfrm>
          <a:prstGeom prst="bracketPair">
            <a:avLst/>
          </a:prstGeom>
          <a:noFill/>
          <a:ln w="76200">
            <a:solidFill>
              <a:srgbClr val="FACACA"/>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من غير ترجيع الشهادتين ؛ فإن رجعهما : فلا بأس </a:t>
            </a:r>
          </a:p>
        </p:txBody>
      </p:sp>
    </p:spTree>
    <p:extLst>
      <p:ext uri="{BB962C8B-B14F-4D97-AF65-F5344CB8AC3E}">
        <p14:creationId xmlns:p14="http://schemas.microsoft.com/office/powerpoint/2010/main" val="1130724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7D624E96-2CB6-4581-8577-1FC862C28376}"/>
              </a:ext>
            </a:extLst>
          </p:cNvPr>
          <p:cNvSpPr txBox="1"/>
          <p:nvPr/>
        </p:nvSpPr>
        <p:spPr>
          <a:xfrm>
            <a:off x="5736577" y="46044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يستحب في أداء 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قوس متوسط أيسر 4">
            <a:extLst>
              <a:ext uri="{FF2B5EF4-FFF2-40B4-BE49-F238E27FC236}">
                <a16:creationId xmlns:a16="http://schemas.microsoft.com/office/drawing/2014/main" id="{D5A3BA19-5CD4-40E6-BACD-64D37D215781}"/>
              </a:ext>
            </a:extLst>
          </p:cNvPr>
          <p:cNvSpPr/>
          <p:nvPr/>
        </p:nvSpPr>
        <p:spPr>
          <a:xfrm rot="5400000">
            <a:off x="6041232" y="-3426619"/>
            <a:ext cx="466725" cy="10548940"/>
          </a:xfrm>
          <a:prstGeom prst="leftBracket">
            <a:avLst/>
          </a:prstGeom>
          <a:noFill/>
          <a:ln w="3175" cap="flat" cmpd="sng" algn="ctr">
            <a:solidFill>
              <a:srgbClr val="F8B5B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DD4AE4C3-1E8D-4E73-B137-5EF65DA5AF72}"/>
              </a:ext>
            </a:extLst>
          </p:cNvPr>
          <p:cNvSpPr/>
          <p:nvPr/>
        </p:nvSpPr>
        <p:spPr>
          <a:xfrm>
            <a:off x="10620375" y="2169319"/>
            <a:ext cx="1285875"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يُرتلها؛ أي يستحب أن يتمهل في ألفاظ الأذان </a:t>
            </a:r>
          </a:p>
        </p:txBody>
      </p:sp>
      <p:sp>
        <p:nvSpPr>
          <p:cNvPr id="7" name="مستطيل: زوايا مستديرة 6">
            <a:extLst>
              <a:ext uri="{FF2B5EF4-FFF2-40B4-BE49-F238E27FC236}">
                <a16:creationId xmlns:a16="http://schemas.microsoft.com/office/drawing/2014/main" id="{DBDF7931-BFBD-4B3F-9C94-9A8DF1ED9898}"/>
              </a:ext>
            </a:extLst>
          </p:cNvPr>
          <p:cNvSpPr/>
          <p:nvPr/>
        </p:nvSpPr>
        <p:spPr>
          <a:xfrm>
            <a:off x="9263062" y="2169318"/>
            <a:ext cx="1285875"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ويقف على كل جملة .</a:t>
            </a:r>
          </a:p>
        </p:txBody>
      </p:sp>
      <p:sp>
        <p:nvSpPr>
          <p:cNvPr id="8" name="مستطيل: زوايا مستديرة 7">
            <a:extLst>
              <a:ext uri="{FF2B5EF4-FFF2-40B4-BE49-F238E27FC236}">
                <a16:creationId xmlns:a16="http://schemas.microsoft.com/office/drawing/2014/main" id="{140544C3-42E3-4A1B-98BC-31BC721E8F20}"/>
              </a:ext>
            </a:extLst>
          </p:cNvPr>
          <p:cNvSpPr/>
          <p:nvPr/>
        </p:nvSpPr>
        <p:spPr>
          <a:xfrm>
            <a:off x="7877175" y="2185986"/>
            <a:ext cx="1285875"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وأن يكون قائمًا على علو كالمنارة؛ لأنه أبلغ في الاعلام </a:t>
            </a:r>
          </a:p>
        </p:txBody>
      </p:sp>
      <p:sp>
        <p:nvSpPr>
          <p:cNvPr id="9" name="مستطيل: زوايا مستديرة 8">
            <a:extLst>
              <a:ext uri="{FF2B5EF4-FFF2-40B4-BE49-F238E27FC236}">
                <a16:creationId xmlns:a16="http://schemas.microsoft.com/office/drawing/2014/main" id="{69C0B4EC-4D03-405A-B738-D71F4A1D8058}"/>
              </a:ext>
            </a:extLst>
          </p:cNvPr>
          <p:cNvSpPr/>
          <p:nvPr/>
        </p:nvSpPr>
        <p:spPr>
          <a:xfrm>
            <a:off x="6491288" y="2150268"/>
            <a:ext cx="1285875"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وأن يكون متطهرًا من الحدث الأصغر</a:t>
            </a:r>
          </a:p>
          <a:p>
            <a:pPr algn="ctr"/>
            <a:r>
              <a:rPr lang="ar-SA" sz="3000" dirty="0">
                <a:solidFill>
                  <a:schemeClr val="tx1"/>
                </a:solidFill>
                <a:latin typeface="Sakkal Majalla" panose="02000000000000000000" pitchFamily="2" charset="-78"/>
                <a:cs typeface="Sakkal Majalla" panose="02000000000000000000" pitchFamily="2" charset="-78"/>
              </a:rPr>
              <a:t>والأكبر</a:t>
            </a:r>
          </a:p>
        </p:txBody>
      </p:sp>
      <p:sp>
        <p:nvSpPr>
          <p:cNvPr id="10" name="مستطيل: زوايا مستديرة 9">
            <a:extLst>
              <a:ext uri="{FF2B5EF4-FFF2-40B4-BE49-F238E27FC236}">
                <a16:creationId xmlns:a16="http://schemas.microsoft.com/office/drawing/2014/main" id="{33878F08-A24B-4F1A-8D7A-C602A910743E}"/>
              </a:ext>
            </a:extLst>
          </p:cNvPr>
          <p:cNvSpPr/>
          <p:nvPr/>
        </p:nvSpPr>
        <p:spPr>
          <a:xfrm>
            <a:off x="6698456" y="5292325"/>
            <a:ext cx="2157413" cy="108347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ويكره : أذانُ جنب وإقامةُ محدث</a:t>
            </a:r>
          </a:p>
        </p:txBody>
      </p:sp>
      <p:sp>
        <p:nvSpPr>
          <p:cNvPr id="11" name="مستطيل: زوايا مستديرة 10">
            <a:extLst>
              <a:ext uri="{FF2B5EF4-FFF2-40B4-BE49-F238E27FC236}">
                <a16:creationId xmlns:a16="http://schemas.microsoft.com/office/drawing/2014/main" id="{CCD85B58-5250-4E6E-AB3D-971C762AD59C}"/>
              </a:ext>
            </a:extLst>
          </p:cNvPr>
          <p:cNvSpPr/>
          <p:nvPr/>
        </p:nvSpPr>
        <p:spPr>
          <a:xfrm>
            <a:off x="5033963" y="2150267"/>
            <a:ext cx="1357313"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أن يؤذن متطهرًا من نجاسةِ بدنه وثوبهِ</a:t>
            </a:r>
          </a:p>
        </p:txBody>
      </p:sp>
      <p:cxnSp>
        <p:nvCxnSpPr>
          <p:cNvPr id="12" name="موصل: على شكل مرفق 11">
            <a:extLst>
              <a:ext uri="{FF2B5EF4-FFF2-40B4-BE49-F238E27FC236}">
                <a16:creationId xmlns:a16="http://schemas.microsoft.com/office/drawing/2014/main" id="{D25683E6-1015-4B85-A194-FD8D415FBF42}"/>
              </a:ext>
            </a:extLst>
          </p:cNvPr>
          <p:cNvCxnSpPr>
            <a:cxnSpLocks/>
            <a:stCxn id="9" idx="2"/>
          </p:cNvCxnSpPr>
          <p:nvPr/>
        </p:nvCxnSpPr>
        <p:spPr>
          <a:xfrm rot="16200000" flipH="1">
            <a:off x="7496474" y="4590751"/>
            <a:ext cx="170857" cy="895352"/>
          </a:xfrm>
          <a:prstGeom prst="bentConnector2">
            <a:avLst/>
          </a:prstGeom>
          <a:ln w="3175">
            <a:solidFill>
              <a:srgbClr val="F8B5B2"/>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a:extLst>
              <a:ext uri="{FF2B5EF4-FFF2-40B4-BE49-F238E27FC236}">
                <a16:creationId xmlns:a16="http://schemas.microsoft.com/office/drawing/2014/main" id="{BC9A9927-63E4-4C5E-AC35-F4CFAB6A3AA8}"/>
              </a:ext>
            </a:extLst>
          </p:cNvPr>
          <p:cNvCxnSpPr/>
          <p:nvPr/>
        </p:nvCxnSpPr>
        <p:spPr>
          <a:xfrm flipV="1">
            <a:off x="8029579" y="5123856"/>
            <a:ext cx="0" cy="168469"/>
          </a:xfrm>
          <a:prstGeom prst="line">
            <a:avLst/>
          </a:prstGeom>
          <a:ln w="3175">
            <a:solidFill>
              <a:srgbClr val="F8B5B2"/>
            </a:solidFill>
          </a:ln>
        </p:spPr>
        <p:style>
          <a:lnRef idx="1">
            <a:schemeClr val="accent1"/>
          </a:lnRef>
          <a:fillRef idx="0">
            <a:schemeClr val="accent1"/>
          </a:fillRef>
          <a:effectRef idx="0">
            <a:schemeClr val="accent1"/>
          </a:effectRef>
          <a:fontRef idx="minor">
            <a:schemeClr val="tx1"/>
          </a:fontRef>
        </p:style>
      </p:cxnSp>
      <p:sp>
        <p:nvSpPr>
          <p:cNvPr id="14" name="مستطيل: زوايا مستديرة 13">
            <a:extLst>
              <a:ext uri="{FF2B5EF4-FFF2-40B4-BE49-F238E27FC236}">
                <a16:creationId xmlns:a16="http://schemas.microsoft.com/office/drawing/2014/main" id="{F612B7D4-7227-485B-A06E-373E14B11AEB}"/>
              </a:ext>
            </a:extLst>
          </p:cNvPr>
          <p:cNvSpPr/>
          <p:nvPr/>
        </p:nvSpPr>
        <p:spPr>
          <a:xfrm>
            <a:off x="5069681" y="5410195"/>
            <a:ext cx="1285875" cy="847729"/>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في الرعاية </a:t>
            </a:r>
          </a:p>
        </p:txBody>
      </p:sp>
      <p:cxnSp>
        <p:nvCxnSpPr>
          <p:cNvPr id="15" name="موصل: على شكل مرفق 14">
            <a:extLst>
              <a:ext uri="{FF2B5EF4-FFF2-40B4-BE49-F238E27FC236}">
                <a16:creationId xmlns:a16="http://schemas.microsoft.com/office/drawing/2014/main" id="{BC684C41-6887-4C7A-9D7E-6D77E0437BB3}"/>
              </a:ext>
            </a:extLst>
          </p:cNvPr>
          <p:cNvCxnSpPr>
            <a:cxnSpLocks/>
          </p:cNvCxnSpPr>
          <p:nvPr/>
        </p:nvCxnSpPr>
        <p:spPr>
          <a:xfrm rot="16200000" flipH="1">
            <a:off x="5554862" y="5021457"/>
            <a:ext cx="467916" cy="309563"/>
          </a:xfrm>
          <a:prstGeom prst="bentConnector3">
            <a:avLst>
              <a:gd name="adj1" fmla="val 50000"/>
            </a:avLst>
          </a:prstGeom>
          <a:ln w="3175">
            <a:solidFill>
              <a:srgbClr val="F8B5B2"/>
            </a:solidFill>
          </a:ln>
        </p:spPr>
        <p:style>
          <a:lnRef idx="1">
            <a:schemeClr val="accent1"/>
          </a:lnRef>
          <a:fillRef idx="0">
            <a:schemeClr val="accent1"/>
          </a:fillRef>
          <a:effectRef idx="0">
            <a:schemeClr val="accent1"/>
          </a:effectRef>
          <a:fontRef idx="minor">
            <a:schemeClr val="tx1"/>
          </a:fontRef>
        </p:style>
      </p:cxnSp>
      <p:sp>
        <p:nvSpPr>
          <p:cNvPr id="16" name="مستطيل: زوايا مستديرة 15">
            <a:extLst>
              <a:ext uri="{FF2B5EF4-FFF2-40B4-BE49-F238E27FC236}">
                <a16:creationId xmlns:a16="http://schemas.microsoft.com/office/drawing/2014/main" id="{FE03DA65-485A-44DF-9D2D-873366CF62EE}"/>
              </a:ext>
            </a:extLst>
          </p:cNvPr>
          <p:cNvSpPr/>
          <p:nvPr/>
        </p:nvSpPr>
        <p:spPr>
          <a:xfrm>
            <a:off x="3576638" y="2139549"/>
            <a:ext cx="1357313"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مستقبل القبلةِ ؛ لأنها أشرف الجهات .</a:t>
            </a:r>
          </a:p>
        </p:txBody>
      </p:sp>
      <p:sp>
        <p:nvSpPr>
          <p:cNvPr id="17" name="مستطيل: زوايا مستديرة 16">
            <a:extLst>
              <a:ext uri="{FF2B5EF4-FFF2-40B4-BE49-F238E27FC236}">
                <a16:creationId xmlns:a16="http://schemas.microsoft.com/office/drawing/2014/main" id="{BB029343-6EEB-4701-AE63-2CB46B31DA06}"/>
              </a:ext>
            </a:extLst>
          </p:cNvPr>
          <p:cNvSpPr/>
          <p:nvPr/>
        </p:nvSpPr>
        <p:spPr>
          <a:xfrm>
            <a:off x="2119313" y="2139549"/>
            <a:ext cx="1357313"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جاعلًا إصبعيهِ السبابتين في أذنيه لأنه أرفع لصوت</a:t>
            </a:r>
          </a:p>
        </p:txBody>
      </p:sp>
      <p:sp>
        <p:nvSpPr>
          <p:cNvPr id="18" name="مستطيل: زوايا مستديرة 17">
            <a:extLst>
              <a:ext uri="{FF2B5EF4-FFF2-40B4-BE49-F238E27FC236}">
                <a16:creationId xmlns:a16="http://schemas.microsoft.com/office/drawing/2014/main" id="{CC596B75-1E40-4EC4-97BD-8ADD123C0398}"/>
              </a:ext>
            </a:extLst>
          </p:cNvPr>
          <p:cNvSpPr/>
          <p:nvPr/>
        </p:nvSpPr>
        <p:spPr>
          <a:xfrm>
            <a:off x="561976" y="2169317"/>
            <a:ext cx="1357313"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غير مستديرٍ ؛فلا يزيل قدميه في منارة </a:t>
            </a:r>
            <a:r>
              <a:rPr lang="ar-SA" sz="3000" dirty="0" err="1">
                <a:solidFill>
                  <a:schemeClr val="tx1"/>
                </a:solidFill>
                <a:latin typeface="Sakkal Majalla" panose="02000000000000000000" pitchFamily="2" charset="-78"/>
                <a:cs typeface="Sakkal Majalla" panose="02000000000000000000" pitchFamily="2" charset="-78"/>
              </a:rPr>
              <a:t>ولاغيرها</a:t>
            </a:r>
            <a:r>
              <a:rPr lang="ar-SA" sz="3000" dirty="0">
                <a:solidFill>
                  <a:schemeClr val="tx1"/>
                </a:solidFill>
                <a:latin typeface="Sakkal Majalla" panose="02000000000000000000" pitchFamily="2" charset="-78"/>
                <a:cs typeface="Sakkal Majalla" panose="02000000000000000000" pitchFamily="2" charset="-78"/>
              </a:rPr>
              <a:t> </a:t>
            </a:r>
          </a:p>
        </p:txBody>
      </p:sp>
      <p:cxnSp>
        <p:nvCxnSpPr>
          <p:cNvPr id="19" name="رابط كسهم مستقيم 18">
            <a:extLst>
              <a:ext uri="{FF2B5EF4-FFF2-40B4-BE49-F238E27FC236}">
                <a16:creationId xmlns:a16="http://schemas.microsoft.com/office/drawing/2014/main" id="{36BBA155-B216-4AEC-8AD2-D770C76D6CA8}"/>
              </a:ext>
            </a:extLst>
          </p:cNvPr>
          <p:cNvCxnSpPr/>
          <p:nvPr/>
        </p:nvCxnSpPr>
        <p:spPr>
          <a:xfrm>
            <a:off x="8495703" y="1614488"/>
            <a:ext cx="0" cy="466726"/>
          </a:xfrm>
          <a:prstGeom prst="straightConnector1">
            <a:avLst/>
          </a:prstGeom>
          <a:ln w="3175">
            <a:solidFill>
              <a:srgbClr val="F8B5B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id="{7B35D812-A89B-4D69-8498-4C32DF1D5C7B}"/>
              </a:ext>
            </a:extLst>
          </p:cNvPr>
          <p:cNvCxnSpPr/>
          <p:nvPr/>
        </p:nvCxnSpPr>
        <p:spPr>
          <a:xfrm>
            <a:off x="9867303" y="1614488"/>
            <a:ext cx="0" cy="466726"/>
          </a:xfrm>
          <a:prstGeom prst="straightConnector1">
            <a:avLst/>
          </a:prstGeom>
          <a:ln w="3175">
            <a:solidFill>
              <a:srgbClr val="F8B5B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a:extLst>
              <a:ext uri="{FF2B5EF4-FFF2-40B4-BE49-F238E27FC236}">
                <a16:creationId xmlns:a16="http://schemas.microsoft.com/office/drawing/2014/main" id="{9643322C-3766-4A63-A854-BD0ADCFE97B9}"/>
              </a:ext>
            </a:extLst>
          </p:cNvPr>
          <p:cNvCxnSpPr/>
          <p:nvPr/>
        </p:nvCxnSpPr>
        <p:spPr>
          <a:xfrm>
            <a:off x="5714403" y="1614488"/>
            <a:ext cx="0" cy="466726"/>
          </a:xfrm>
          <a:prstGeom prst="straightConnector1">
            <a:avLst/>
          </a:prstGeom>
          <a:ln w="3175">
            <a:solidFill>
              <a:srgbClr val="F8B5B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a:extLst>
              <a:ext uri="{FF2B5EF4-FFF2-40B4-BE49-F238E27FC236}">
                <a16:creationId xmlns:a16="http://schemas.microsoft.com/office/drawing/2014/main" id="{E6061187-A177-4240-AD8A-5DAA65336746}"/>
              </a:ext>
            </a:extLst>
          </p:cNvPr>
          <p:cNvCxnSpPr/>
          <p:nvPr/>
        </p:nvCxnSpPr>
        <p:spPr>
          <a:xfrm>
            <a:off x="4247553" y="1614488"/>
            <a:ext cx="0" cy="466726"/>
          </a:xfrm>
          <a:prstGeom prst="straightConnector1">
            <a:avLst/>
          </a:prstGeom>
          <a:ln w="3175">
            <a:solidFill>
              <a:srgbClr val="F8B5B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a:extLst>
              <a:ext uri="{FF2B5EF4-FFF2-40B4-BE49-F238E27FC236}">
                <a16:creationId xmlns:a16="http://schemas.microsoft.com/office/drawing/2014/main" id="{960F8AF9-85FC-4FB9-B89B-F5D734416473}"/>
              </a:ext>
            </a:extLst>
          </p:cNvPr>
          <p:cNvCxnSpPr/>
          <p:nvPr/>
        </p:nvCxnSpPr>
        <p:spPr>
          <a:xfrm>
            <a:off x="2694978" y="1614488"/>
            <a:ext cx="0" cy="466726"/>
          </a:xfrm>
          <a:prstGeom prst="straightConnector1">
            <a:avLst/>
          </a:prstGeom>
          <a:ln w="3175">
            <a:solidFill>
              <a:srgbClr val="F8B5B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a:extLst>
              <a:ext uri="{FF2B5EF4-FFF2-40B4-BE49-F238E27FC236}">
                <a16:creationId xmlns:a16="http://schemas.microsoft.com/office/drawing/2014/main" id="{0A4E7EC2-3F31-400C-BAE2-21D0D8A42D7D}"/>
              </a:ext>
            </a:extLst>
          </p:cNvPr>
          <p:cNvCxnSpPr/>
          <p:nvPr/>
        </p:nvCxnSpPr>
        <p:spPr>
          <a:xfrm>
            <a:off x="7133629" y="1614488"/>
            <a:ext cx="0" cy="466726"/>
          </a:xfrm>
          <a:prstGeom prst="straightConnector1">
            <a:avLst/>
          </a:prstGeom>
          <a:ln w="3175">
            <a:solidFill>
              <a:srgbClr val="F8B5B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791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7D624E96-2CB6-4581-8577-1FC862C28376}"/>
              </a:ext>
            </a:extLst>
          </p:cNvPr>
          <p:cNvSpPr txBox="1"/>
          <p:nvPr/>
        </p:nvSpPr>
        <p:spPr>
          <a:xfrm>
            <a:off x="5736577" y="46044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يستحب في أداء 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25" name="قوس متوسط أيسر 24">
            <a:extLst>
              <a:ext uri="{FF2B5EF4-FFF2-40B4-BE49-F238E27FC236}">
                <a16:creationId xmlns:a16="http://schemas.microsoft.com/office/drawing/2014/main" id="{5DBA3D5C-904C-4C95-A5A5-1CA7D79A74E9}"/>
              </a:ext>
            </a:extLst>
          </p:cNvPr>
          <p:cNvSpPr/>
          <p:nvPr/>
        </p:nvSpPr>
        <p:spPr>
          <a:xfrm rot="5400000">
            <a:off x="6000749" y="-2538411"/>
            <a:ext cx="466725" cy="8772526"/>
          </a:xfrm>
          <a:prstGeom prst="leftBracket">
            <a:avLst/>
          </a:prstGeom>
          <a:noFill/>
          <a:ln w="3175" cap="flat" cmpd="sng" algn="ctr">
            <a:solidFill>
              <a:srgbClr val="F8B5B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sp>
        <p:nvSpPr>
          <p:cNvPr id="26" name="مستطيل: زوايا مستديرة 25">
            <a:extLst>
              <a:ext uri="{FF2B5EF4-FFF2-40B4-BE49-F238E27FC236}">
                <a16:creationId xmlns:a16="http://schemas.microsoft.com/office/drawing/2014/main" id="{D3D55007-BDA3-4065-830E-701044291128}"/>
              </a:ext>
            </a:extLst>
          </p:cNvPr>
          <p:cNvSpPr/>
          <p:nvPr/>
        </p:nvSpPr>
        <p:spPr>
          <a:xfrm>
            <a:off x="9144001" y="2266952"/>
            <a:ext cx="2743200" cy="2802731"/>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ملتفتًا في </a:t>
            </a:r>
            <a:r>
              <a:rPr lang="ar-SA" sz="3000" dirty="0" err="1">
                <a:solidFill>
                  <a:schemeClr val="tx1"/>
                </a:solidFill>
                <a:latin typeface="Sakkal Majalla" panose="02000000000000000000" pitchFamily="2" charset="-78"/>
                <a:cs typeface="Sakkal Majalla" panose="02000000000000000000" pitchFamily="2" charset="-78"/>
              </a:rPr>
              <a:t>الحيعلةِ</a:t>
            </a:r>
            <a:r>
              <a:rPr lang="ar-SA" sz="3000" dirty="0">
                <a:solidFill>
                  <a:schemeClr val="tx1"/>
                </a:solidFill>
                <a:latin typeface="Sakkal Majalla" panose="02000000000000000000" pitchFamily="2" charset="-78"/>
                <a:cs typeface="Sakkal Majalla" panose="02000000000000000000" pitchFamily="2" charset="-78"/>
              </a:rPr>
              <a:t> يمينا وشمالًا : أي يسن أن يلتفت يمينًا لحي على الصلاة وشمالًا لحي على الفلاح .</a:t>
            </a:r>
          </a:p>
        </p:txBody>
      </p:sp>
      <p:sp>
        <p:nvSpPr>
          <p:cNvPr id="27" name="مستطيل: زوايا مستديرة 26">
            <a:extLst>
              <a:ext uri="{FF2B5EF4-FFF2-40B4-BE49-F238E27FC236}">
                <a16:creationId xmlns:a16="http://schemas.microsoft.com/office/drawing/2014/main" id="{689176B8-1BB6-44CB-BFA6-1710372F4BF4}"/>
              </a:ext>
            </a:extLst>
          </p:cNvPr>
          <p:cNvSpPr/>
          <p:nvPr/>
        </p:nvSpPr>
        <p:spPr>
          <a:xfrm>
            <a:off x="5604865" y="2257430"/>
            <a:ext cx="1590676" cy="3140867"/>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ويرفع وجهَهُ إلى السماء فيه كلِّهُ ؛ لأنهُ حقيقة التوحيد </a:t>
            </a:r>
          </a:p>
        </p:txBody>
      </p:sp>
      <p:sp>
        <p:nvSpPr>
          <p:cNvPr id="28" name="مستطيل: زوايا مستديرة 27">
            <a:extLst>
              <a:ext uri="{FF2B5EF4-FFF2-40B4-BE49-F238E27FC236}">
                <a16:creationId xmlns:a16="http://schemas.microsoft.com/office/drawing/2014/main" id="{F71F00DA-A88F-4BBD-893D-2F47DB6B54F4}"/>
              </a:ext>
            </a:extLst>
          </p:cNvPr>
          <p:cNvSpPr/>
          <p:nvPr/>
        </p:nvSpPr>
        <p:spPr>
          <a:xfrm>
            <a:off x="476250" y="2266953"/>
            <a:ext cx="3981449" cy="3140868"/>
          </a:xfrm>
          <a:prstGeom prst="roundRect">
            <a:avLst/>
          </a:prstGeom>
          <a:noFill/>
          <a:ln w="3175">
            <a:solidFill>
              <a:srgbClr val="F8B5B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قائلًا بعدهُمَا أي يُسن أن يقول بعد </a:t>
            </a:r>
            <a:r>
              <a:rPr lang="ar-SA" sz="3000" dirty="0" err="1">
                <a:solidFill>
                  <a:schemeClr val="tx1"/>
                </a:solidFill>
                <a:latin typeface="Sakkal Majalla" panose="02000000000000000000" pitchFamily="2" charset="-78"/>
                <a:cs typeface="Sakkal Majalla" panose="02000000000000000000" pitchFamily="2" charset="-78"/>
              </a:rPr>
              <a:t>الحيعَلتَين</a:t>
            </a:r>
            <a:r>
              <a:rPr lang="ar-SA" sz="3000" dirty="0">
                <a:solidFill>
                  <a:schemeClr val="tx1"/>
                </a:solidFill>
                <a:latin typeface="Sakkal Majalla" panose="02000000000000000000" pitchFamily="2" charset="-78"/>
                <a:cs typeface="Sakkal Majalla" panose="02000000000000000000" pitchFamily="2" charset="-78"/>
              </a:rPr>
              <a:t> </a:t>
            </a:r>
          </a:p>
          <a:p>
            <a:pPr algn="ctr"/>
            <a:r>
              <a:rPr lang="ar-SA" sz="3000" dirty="0">
                <a:solidFill>
                  <a:schemeClr val="tx1"/>
                </a:solidFill>
                <a:latin typeface="Sakkal Majalla" panose="02000000000000000000" pitchFamily="2" charset="-78"/>
                <a:cs typeface="Sakkal Majalla" panose="02000000000000000000" pitchFamily="2" charset="-78"/>
              </a:rPr>
              <a:t>في أذان الصبح –ولو أذن قبل الفجر– الصلاة خير من النوم مرتين لحديث أبي محذورَةَ رضي الله عنه ولأنه وقت ينام الناس فيه غالباً </a:t>
            </a:r>
          </a:p>
        </p:txBody>
      </p:sp>
      <p:sp>
        <p:nvSpPr>
          <p:cNvPr id="29" name="قوس متوسط مزدوج 28">
            <a:extLst>
              <a:ext uri="{FF2B5EF4-FFF2-40B4-BE49-F238E27FC236}">
                <a16:creationId xmlns:a16="http://schemas.microsoft.com/office/drawing/2014/main" id="{567C16A5-69B4-44CF-ADFA-26443E88249C}"/>
              </a:ext>
            </a:extLst>
          </p:cNvPr>
          <p:cNvSpPr/>
          <p:nvPr/>
        </p:nvSpPr>
        <p:spPr>
          <a:xfrm>
            <a:off x="762000" y="5593559"/>
            <a:ext cx="3095625" cy="607216"/>
          </a:xfrm>
          <a:prstGeom prst="bracketPair">
            <a:avLst/>
          </a:prstGeom>
          <a:ln w="3175">
            <a:solidFill>
              <a:srgbClr val="F8B5B2"/>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ويكره في غير أذان الفجر وبين الأذان والإقامة </a:t>
            </a:r>
          </a:p>
        </p:txBody>
      </p:sp>
      <p:cxnSp>
        <p:nvCxnSpPr>
          <p:cNvPr id="30" name="رابط كسهم مستقيم 29">
            <a:extLst>
              <a:ext uri="{FF2B5EF4-FFF2-40B4-BE49-F238E27FC236}">
                <a16:creationId xmlns:a16="http://schemas.microsoft.com/office/drawing/2014/main" id="{06D5F72E-9FA7-4894-AECC-6FD1620AE25D}"/>
              </a:ext>
            </a:extLst>
          </p:cNvPr>
          <p:cNvCxnSpPr/>
          <p:nvPr/>
        </p:nvCxnSpPr>
        <p:spPr>
          <a:xfrm>
            <a:off x="6400203" y="1614489"/>
            <a:ext cx="0" cy="466726"/>
          </a:xfrm>
          <a:prstGeom prst="straightConnector1">
            <a:avLst/>
          </a:prstGeom>
          <a:ln w="3175">
            <a:solidFill>
              <a:srgbClr val="F8B5B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013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57738892-03BB-4777-A442-870FA0A14B6C}"/>
              </a:ext>
            </a:extLst>
          </p:cNvPr>
          <p:cNvSpPr txBox="1"/>
          <p:nvPr/>
        </p:nvSpPr>
        <p:spPr>
          <a:xfrm>
            <a:off x="5736577" y="1228724"/>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عدد جمل 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زاوية مطوية 3">
            <a:extLst>
              <a:ext uri="{FF2B5EF4-FFF2-40B4-BE49-F238E27FC236}">
                <a16:creationId xmlns:a16="http://schemas.microsoft.com/office/drawing/2014/main" id="{36B11363-34AD-4B2A-B82D-552BDCD61520}"/>
              </a:ext>
            </a:extLst>
          </p:cNvPr>
          <p:cNvSpPr/>
          <p:nvPr/>
        </p:nvSpPr>
        <p:spPr>
          <a:xfrm>
            <a:off x="7973998" y="2219325"/>
            <a:ext cx="3876675" cy="1819275"/>
          </a:xfrm>
          <a:prstGeom prst="foldedCorner">
            <a:avLst>
              <a:gd name="adj" fmla="val 30279"/>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وهو أي الإقامة إحدى عشرةَ جملةً</a:t>
            </a:r>
          </a:p>
        </p:txBody>
      </p:sp>
      <p:pic>
        <p:nvPicPr>
          <p:cNvPr id="6" name="رسم 5" descr="علامة إقحام إلى اليسار">
            <a:extLst>
              <a:ext uri="{FF2B5EF4-FFF2-40B4-BE49-F238E27FC236}">
                <a16:creationId xmlns:a16="http://schemas.microsoft.com/office/drawing/2014/main" id="{48CB31C2-658A-41B9-BC78-2E86940BE5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1003" y="2671762"/>
            <a:ext cx="914400" cy="914400"/>
          </a:xfrm>
          <a:prstGeom prst="rect">
            <a:avLst/>
          </a:prstGeom>
        </p:spPr>
      </p:pic>
      <p:sp>
        <p:nvSpPr>
          <p:cNvPr id="12" name="قوس متوسط مزدوج 11">
            <a:extLst>
              <a:ext uri="{FF2B5EF4-FFF2-40B4-BE49-F238E27FC236}">
                <a16:creationId xmlns:a16="http://schemas.microsoft.com/office/drawing/2014/main" id="{CF476AC8-6799-4149-8246-675806A69B1B}"/>
              </a:ext>
            </a:extLst>
          </p:cNvPr>
          <p:cNvSpPr/>
          <p:nvPr/>
        </p:nvSpPr>
        <p:spPr>
          <a:xfrm>
            <a:off x="3611548" y="2581275"/>
            <a:ext cx="2867025" cy="1104900"/>
          </a:xfrm>
          <a:prstGeom prst="bracketPair">
            <a:avLst/>
          </a:prstGeom>
          <a:noFill/>
          <a:ln w="76200">
            <a:solidFill>
              <a:srgbClr val="FACACA"/>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بلا تثنية ،وتباح تثنيتها .</a:t>
            </a:r>
          </a:p>
        </p:txBody>
      </p:sp>
      <p:pic>
        <p:nvPicPr>
          <p:cNvPr id="14" name="صورة 13">
            <a:extLst>
              <a:ext uri="{FF2B5EF4-FFF2-40B4-BE49-F238E27FC236}">
                <a16:creationId xmlns:a16="http://schemas.microsoft.com/office/drawing/2014/main" id="{F5180672-1663-452A-8086-9DE354F445AC}"/>
              </a:ext>
            </a:extLst>
          </p:cNvPr>
          <p:cNvPicPr>
            <a:picLocks noChangeAspect="1"/>
          </p:cNvPicPr>
          <p:nvPr/>
        </p:nvPicPr>
        <p:blipFill rotWithShape="1">
          <a:blip r:embed="rId5">
            <a:extLst>
              <a:ext uri="{28A0092B-C50C-407E-A947-70E740481C1C}">
                <a14:useLocalDpi xmlns:a14="http://schemas.microsoft.com/office/drawing/2010/main" val="0"/>
              </a:ext>
            </a:extLst>
          </a:blip>
          <a:srcRect l="151" t="-1" r="-1" b="15189"/>
          <a:stretch/>
        </p:blipFill>
        <p:spPr>
          <a:xfrm>
            <a:off x="1132756" y="1195385"/>
            <a:ext cx="1902829" cy="1742969"/>
          </a:xfrm>
          <a:custGeom>
            <a:avLst/>
            <a:gdLst>
              <a:gd name="connsiteX0" fmla="*/ 0 w 1902829"/>
              <a:gd name="connsiteY0" fmla="*/ 0 h 1742969"/>
              <a:gd name="connsiteX1" fmla="*/ 1902829 w 1902829"/>
              <a:gd name="connsiteY1" fmla="*/ 0 h 1742969"/>
              <a:gd name="connsiteX2" fmla="*/ 1902829 w 1902829"/>
              <a:gd name="connsiteY2" fmla="*/ 1742969 h 1742969"/>
              <a:gd name="connsiteX3" fmla="*/ 0 w 1902829"/>
              <a:gd name="connsiteY3" fmla="*/ 1742969 h 1742969"/>
              <a:gd name="connsiteX4" fmla="*/ 0 w 1902829"/>
              <a:gd name="connsiteY4" fmla="*/ 0 h 174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29" h="1742969" fill="none" extrusionOk="0">
                <a:moveTo>
                  <a:pt x="0" y="0"/>
                </a:moveTo>
                <a:cubicBezTo>
                  <a:pt x="856062" y="163385"/>
                  <a:pt x="1057850" y="-152467"/>
                  <a:pt x="1902829" y="0"/>
                </a:cubicBezTo>
                <a:cubicBezTo>
                  <a:pt x="1854842" y="799730"/>
                  <a:pt x="2054493" y="1533206"/>
                  <a:pt x="1902829" y="1742969"/>
                </a:cubicBezTo>
                <a:cubicBezTo>
                  <a:pt x="1455056" y="1659346"/>
                  <a:pt x="927362" y="1840802"/>
                  <a:pt x="0" y="1742969"/>
                </a:cubicBezTo>
                <a:cubicBezTo>
                  <a:pt x="-1371" y="950930"/>
                  <a:pt x="122806" y="628570"/>
                  <a:pt x="0" y="0"/>
                </a:cubicBezTo>
                <a:close/>
              </a:path>
              <a:path w="1902829" h="1742969" stroke="0" extrusionOk="0">
                <a:moveTo>
                  <a:pt x="0" y="0"/>
                </a:moveTo>
                <a:cubicBezTo>
                  <a:pt x="316698" y="-56611"/>
                  <a:pt x="1041762" y="-54865"/>
                  <a:pt x="1902829" y="0"/>
                </a:cubicBezTo>
                <a:cubicBezTo>
                  <a:pt x="1969663" y="255877"/>
                  <a:pt x="2036842" y="1017811"/>
                  <a:pt x="1902829" y="1742969"/>
                </a:cubicBezTo>
                <a:cubicBezTo>
                  <a:pt x="969404" y="1632223"/>
                  <a:pt x="770879" y="1732804"/>
                  <a:pt x="0" y="1742969"/>
                </a:cubicBezTo>
                <a:cubicBezTo>
                  <a:pt x="-6137" y="931319"/>
                  <a:pt x="38322" y="191828"/>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242941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5" name="قوس متوسط أيسر 4">
            <a:extLst>
              <a:ext uri="{FF2B5EF4-FFF2-40B4-BE49-F238E27FC236}">
                <a16:creationId xmlns:a16="http://schemas.microsoft.com/office/drawing/2014/main" id="{C518D287-597E-49DD-A005-127FB62C267E}"/>
              </a:ext>
            </a:extLst>
          </p:cNvPr>
          <p:cNvSpPr/>
          <p:nvPr/>
        </p:nvSpPr>
        <p:spPr>
          <a:xfrm rot="5400000">
            <a:off x="6507957" y="-2959893"/>
            <a:ext cx="466725" cy="9615490"/>
          </a:xfrm>
          <a:prstGeom prst="leftBracket">
            <a:avLst/>
          </a:prstGeom>
          <a:noFill/>
          <a:ln w="3175" cap="flat" cmpd="sng" algn="ctr">
            <a:solidFill>
              <a:srgbClr val="7AA9FF"/>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9B6DD1BB-0E4E-4CE2-ADDF-885D98DD2B01}"/>
              </a:ext>
            </a:extLst>
          </p:cNvPr>
          <p:cNvSpPr/>
          <p:nvPr/>
        </p:nvSpPr>
        <p:spPr>
          <a:xfrm>
            <a:off x="10648949" y="2139550"/>
            <a:ext cx="1285875" cy="2346726"/>
          </a:xfrm>
          <a:prstGeom prst="roundRect">
            <a:avLst/>
          </a:prstGeom>
          <a:noFill/>
          <a:ln w="31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يحدرها أي يسرع فيها .</a:t>
            </a:r>
          </a:p>
        </p:txBody>
      </p:sp>
      <p:sp>
        <p:nvSpPr>
          <p:cNvPr id="7" name="مستطيل: زوايا مستديرة 6">
            <a:extLst>
              <a:ext uri="{FF2B5EF4-FFF2-40B4-BE49-F238E27FC236}">
                <a16:creationId xmlns:a16="http://schemas.microsoft.com/office/drawing/2014/main" id="{7A4950C7-A753-45B6-B0CA-36A1E63E2D9C}"/>
              </a:ext>
            </a:extLst>
          </p:cNvPr>
          <p:cNvSpPr/>
          <p:nvPr/>
        </p:nvSpPr>
        <p:spPr>
          <a:xfrm>
            <a:off x="8224241" y="2152650"/>
            <a:ext cx="1285875" cy="2316957"/>
          </a:xfrm>
          <a:prstGeom prst="roundRect">
            <a:avLst/>
          </a:prstGeom>
          <a:noFill/>
          <a:ln w="31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ويقف على كل جملة .</a:t>
            </a:r>
          </a:p>
        </p:txBody>
      </p:sp>
      <p:sp>
        <p:nvSpPr>
          <p:cNvPr id="8" name="مستطيل: زوايا مستديرة 7">
            <a:extLst>
              <a:ext uri="{FF2B5EF4-FFF2-40B4-BE49-F238E27FC236}">
                <a16:creationId xmlns:a16="http://schemas.microsoft.com/office/drawing/2014/main" id="{4148281E-783A-4FDC-9BFA-7D7A1E463B1B}"/>
              </a:ext>
            </a:extLst>
          </p:cNvPr>
          <p:cNvSpPr/>
          <p:nvPr/>
        </p:nvSpPr>
        <p:spPr>
          <a:xfrm>
            <a:off x="5799533" y="2139550"/>
            <a:ext cx="1285875" cy="2300289"/>
          </a:xfrm>
          <a:prstGeom prst="roundRect">
            <a:avLst/>
          </a:prstGeom>
          <a:noFill/>
          <a:ln w="31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ويقيم من أَذّنَ استحبابًا </a:t>
            </a:r>
          </a:p>
        </p:txBody>
      </p:sp>
      <p:sp>
        <p:nvSpPr>
          <p:cNvPr id="9" name="قوس متوسط مزدوج 8">
            <a:extLst>
              <a:ext uri="{FF2B5EF4-FFF2-40B4-BE49-F238E27FC236}">
                <a16:creationId xmlns:a16="http://schemas.microsoft.com/office/drawing/2014/main" id="{915D7ECA-B080-42AB-9981-C365BF1BF954}"/>
              </a:ext>
            </a:extLst>
          </p:cNvPr>
          <p:cNvSpPr/>
          <p:nvPr/>
        </p:nvSpPr>
        <p:spPr>
          <a:xfrm>
            <a:off x="4242791" y="4909841"/>
            <a:ext cx="4510087" cy="1317420"/>
          </a:xfrm>
          <a:prstGeom prst="bracketPair">
            <a:avLst/>
          </a:prstGeom>
          <a:noFill/>
          <a:ln w="31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فلو سبق المؤذن بالأذان ؛ فأراد المؤذن أن يقيم : فقال أحمد " لو أعاد الأذان كما صنع أبو محذورَةَ رض الله عنه </a:t>
            </a:r>
          </a:p>
        </p:txBody>
      </p:sp>
      <p:sp>
        <p:nvSpPr>
          <p:cNvPr id="10" name="مستطيل: زوايا مستديرة 9">
            <a:extLst>
              <a:ext uri="{FF2B5EF4-FFF2-40B4-BE49-F238E27FC236}">
                <a16:creationId xmlns:a16="http://schemas.microsoft.com/office/drawing/2014/main" id="{76D6B611-C789-41AF-B440-0F9D94933C8C}"/>
              </a:ext>
            </a:extLst>
          </p:cNvPr>
          <p:cNvSpPr/>
          <p:nvPr/>
        </p:nvSpPr>
        <p:spPr>
          <a:xfrm>
            <a:off x="297657" y="2139550"/>
            <a:ext cx="4807743" cy="2461025"/>
          </a:xfrm>
          <a:prstGeom prst="roundRect">
            <a:avLst/>
          </a:prstGeom>
          <a:noFill/>
          <a:ln w="31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في مكانه أي يسن أن يقيم في مكان أذانه إن سهل لأنه أبلغ في الإعلام ، فإن شق كأن أذن في منارة أو ماكن بعيج عن المسجد أقام في المسجد لئلا يفوته بعض الصلاة . لكن لا يقيم </a:t>
            </a:r>
            <a:r>
              <a:rPr lang="ar-SA" sz="3000" dirty="0" err="1">
                <a:solidFill>
                  <a:schemeClr val="tx1"/>
                </a:solidFill>
                <a:latin typeface="Sakkal Majalla" panose="02000000000000000000" pitchFamily="2" charset="-78"/>
                <a:cs typeface="Sakkal Majalla" panose="02000000000000000000" pitchFamily="2" charset="-78"/>
              </a:rPr>
              <a:t>الإ</a:t>
            </a:r>
            <a:r>
              <a:rPr lang="ar-SA" sz="3000" dirty="0">
                <a:solidFill>
                  <a:schemeClr val="tx1"/>
                </a:solidFill>
                <a:latin typeface="Sakkal Majalla" panose="02000000000000000000" pitchFamily="2" charset="-78"/>
                <a:cs typeface="Sakkal Majalla" panose="02000000000000000000" pitchFamily="2" charset="-78"/>
              </a:rPr>
              <a:t> بإذن الإمام</a:t>
            </a:r>
          </a:p>
        </p:txBody>
      </p:sp>
      <p:cxnSp>
        <p:nvCxnSpPr>
          <p:cNvPr id="11" name="رابط كسهم مستقيم 10">
            <a:extLst>
              <a:ext uri="{FF2B5EF4-FFF2-40B4-BE49-F238E27FC236}">
                <a16:creationId xmlns:a16="http://schemas.microsoft.com/office/drawing/2014/main" id="{0E501E17-9F86-4E6C-A1B7-3BFAC0E0327F}"/>
              </a:ext>
            </a:extLst>
          </p:cNvPr>
          <p:cNvCxnSpPr/>
          <p:nvPr/>
        </p:nvCxnSpPr>
        <p:spPr>
          <a:xfrm>
            <a:off x="8867178" y="1614489"/>
            <a:ext cx="0" cy="466726"/>
          </a:xfrm>
          <a:prstGeom prst="straightConnector1">
            <a:avLst/>
          </a:prstGeom>
          <a:ln w="3175">
            <a:solidFill>
              <a:srgbClr val="7AA9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a:extLst>
              <a:ext uri="{FF2B5EF4-FFF2-40B4-BE49-F238E27FC236}">
                <a16:creationId xmlns:a16="http://schemas.microsoft.com/office/drawing/2014/main" id="{F3182E0E-539E-41A4-9AB8-47C153743CFF}"/>
              </a:ext>
            </a:extLst>
          </p:cNvPr>
          <p:cNvCxnSpPr/>
          <p:nvPr/>
        </p:nvCxnSpPr>
        <p:spPr>
          <a:xfrm>
            <a:off x="6442470" y="1614489"/>
            <a:ext cx="0" cy="466726"/>
          </a:xfrm>
          <a:prstGeom prst="straightConnector1">
            <a:avLst/>
          </a:prstGeom>
          <a:ln w="3175">
            <a:solidFill>
              <a:srgbClr val="7AA9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a:extLst>
              <a:ext uri="{FF2B5EF4-FFF2-40B4-BE49-F238E27FC236}">
                <a16:creationId xmlns:a16="http://schemas.microsoft.com/office/drawing/2014/main" id="{A553B8A7-2069-4370-B217-71D44D5B9FDB}"/>
              </a:ext>
            </a:extLst>
          </p:cNvPr>
          <p:cNvCxnSpPr>
            <a:cxnSpLocks/>
          </p:cNvCxnSpPr>
          <p:nvPr/>
        </p:nvCxnSpPr>
        <p:spPr>
          <a:xfrm>
            <a:off x="6442470" y="4495800"/>
            <a:ext cx="0" cy="233363"/>
          </a:xfrm>
          <a:prstGeom prst="straightConnector1">
            <a:avLst/>
          </a:prstGeom>
          <a:ln w="3175">
            <a:solidFill>
              <a:srgbClr val="7AA9FF"/>
            </a:solidFill>
            <a:tailEnd type="triangle"/>
          </a:ln>
        </p:spPr>
        <p:style>
          <a:lnRef idx="1">
            <a:schemeClr val="accent1"/>
          </a:lnRef>
          <a:fillRef idx="0">
            <a:schemeClr val="accent1"/>
          </a:fillRef>
          <a:effectRef idx="0">
            <a:schemeClr val="accent1"/>
          </a:effectRef>
          <a:fontRef idx="minor">
            <a:schemeClr val="tx1"/>
          </a:fontRef>
        </p:style>
      </p:cxnSp>
      <p:sp>
        <p:nvSpPr>
          <p:cNvPr id="2" name="مربع نص 88">
            <a:extLst>
              <a:ext uri="{FF2B5EF4-FFF2-40B4-BE49-F238E27FC236}">
                <a16:creationId xmlns:a16="http://schemas.microsoft.com/office/drawing/2014/main" id="{EC6E5EB0-1BF7-47E4-8130-09BED41A7438}"/>
              </a:ext>
            </a:extLst>
          </p:cNvPr>
          <p:cNvSpPr txBox="1"/>
          <p:nvPr/>
        </p:nvSpPr>
        <p:spPr>
          <a:xfrm>
            <a:off x="5799533" y="628859"/>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يستحب في أداء 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1221048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cxnSp>
        <p:nvCxnSpPr>
          <p:cNvPr id="5" name="رابط كسهم مستقيم 4">
            <a:extLst>
              <a:ext uri="{FF2B5EF4-FFF2-40B4-BE49-F238E27FC236}">
                <a16:creationId xmlns:a16="http://schemas.microsoft.com/office/drawing/2014/main" id="{9A8EF73E-273F-45C1-AD78-4C184B2B89EC}"/>
              </a:ext>
            </a:extLst>
          </p:cNvPr>
          <p:cNvCxnSpPr/>
          <p:nvPr/>
        </p:nvCxnSpPr>
        <p:spPr>
          <a:xfrm>
            <a:off x="8696324" y="1501219"/>
            <a:ext cx="276225" cy="3667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رابط كسهم مستقيم 5">
            <a:extLst>
              <a:ext uri="{FF2B5EF4-FFF2-40B4-BE49-F238E27FC236}">
                <a16:creationId xmlns:a16="http://schemas.microsoft.com/office/drawing/2014/main" id="{E08A8A53-D270-4AE1-988B-9D5778CFCBD8}"/>
              </a:ext>
            </a:extLst>
          </p:cNvPr>
          <p:cNvCxnSpPr>
            <a:cxnSpLocks/>
          </p:cNvCxnSpPr>
          <p:nvPr/>
        </p:nvCxnSpPr>
        <p:spPr>
          <a:xfrm flipH="1">
            <a:off x="7181849" y="1501219"/>
            <a:ext cx="219075" cy="3667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 name="رسم 6" descr="عودة">
            <a:extLst>
              <a:ext uri="{FF2B5EF4-FFF2-40B4-BE49-F238E27FC236}">
                <a16:creationId xmlns:a16="http://schemas.microsoft.com/office/drawing/2014/main" id="{28EDDF6B-7124-4CFA-87B8-055B91ECB9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917281" flipV="1">
            <a:off x="5824207" y="2418282"/>
            <a:ext cx="727180" cy="728083"/>
          </a:xfrm>
          <a:prstGeom prst="rect">
            <a:avLst/>
          </a:prstGeom>
        </p:spPr>
      </p:pic>
      <p:sp>
        <p:nvSpPr>
          <p:cNvPr id="8" name="مربع نص 7">
            <a:extLst>
              <a:ext uri="{FF2B5EF4-FFF2-40B4-BE49-F238E27FC236}">
                <a16:creationId xmlns:a16="http://schemas.microsoft.com/office/drawing/2014/main" id="{0449A82E-1D92-4AE2-956B-436214F56EE9}"/>
              </a:ext>
            </a:extLst>
          </p:cNvPr>
          <p:cNvSpPr txBox="1"/>
          <p:nvPr/>
        </p:nvSpPr>
        <p:spPr>
          <a:xfrm>
            <a:off x="6392227" y="1618948"/>
            <a:ext cx="1114424" cy="377400"/>
          </a:xfrm>
          <a:prstGeom prst="rect">
            <a:avLst/>
          </a:prstGeom>
          <a:noFill/>
        </p:spPr>
        <p:txBody>
          <a:bodyPr wrap="square" rtlCol="1">
            <a:spAutoFit/>
          </a:bodyPr>
          <a:lstStyle/>
          <a:p>
            <a:r>
              <a:rPr lang="ar-SA" dirty="0"/>
              <a:t> </a:t>
            </a:r>
          </a:p>
        </p:txBody>
      </p:sp>
      <p:pic>
        <p:nvPicPr>
          <p:cNvPr id="9" name="رسم 8" descr="عودة">
            <a:extLst>
              <a:ext uri="{FF2B5EF4-FFF2-40B4-BE49-F238E27FC236}">
                <a16:creationId xmlns:a16="http://schemas.microsoft.com/office/drawing/2014/main" id="{139A601E-2E69-41F3-BB66-EEDA13445D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917281">
            <a:off x="9575747" y="2458947"/>
            <a:ext cx="727180" cy="727180"/>
          </a:xfrm>
          <a:prstGeom prst="rect">
            <a:avLst/>
          </a:prstGeom>
        </p:spPr>
      </p:pic>
      <p:sp>
        <p:nvSpPr>
          <p:cNvPr id="10" name="مستطيل: زوايا مستديرة 9">
            <a:extLst>
              <a:ext uri="{FF2B5EF4-FFF2-40B4-BE49-F238E27FC236}">
                <a16:creationId xmlns:a16="http://schemas.microsoft.com/office/drawing/2014/main" id="{BF887164-71C6-4738-B80B-4564BEBA088E}"/>
              </a:ext>
            </a:extLst>
          </p:cNvPr>
          <p:cNvSpPr/>
          <p:nvPr/>
        </p:nvSpPr>
        <p:spPr>
          <a:xfrm>
            <a:off x="8834436" y="3176174"/>
            <a:ext cx="1847850" cy="576256"/>
          </a:xfrm>
          <a:prstGeom prst="roundRect">
            <a:avLst/>
          </a:prstGeom>
          <a:no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كأركان الصلاة </a:t>
            </a:r>
          </a:p>
        </p:txBody>
      </p:sp>
      <p:sp>
        <p:nvSpPr>
          <p:cNvPr id="11" name="مستطيل: زوايا مستديرة 10">
            <a:extLst>
              <a:ext uri="{FF2B5EF4-FFF2-40B4-BE49-F238E27FC236}">
                <a16:creationId xmlns:a16="http://schemas.microsoft.com/office/drawing/2014/main" id="{0A53065A-FCA3-4DE6-A379-F5DD101C1BBF}"/>
              </a:ext>
            </a:extLst>
          </p:cNvPr>
          <p:cNvSpPr/>
          <p:nvPr/>
        </p:nvSpPr>
        <p:spPr>
          <a:xfrm>
            <a:off x="5776451" y="3166795"/>
            <a:ext cx="1847850" cy="576256"/>
          </a:xfrm>
          <a:prstGeom prst="roundRect">
            <a:avLst/>
          </a:prstGeom>
          <a:no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عرفًا</a:t>
            </a:r>
          </a:p>
        </p:txBody>
      </p:sp>
      <p:sp>
        <p:nvSpPr>
          <p:cNvPr id="12" name="مستطيل: زوايا مستديرة 11">
            <a:extLst>
              <a:ext uri="{FF2B5EF4-FFF2-40B4-BE49-F238E27FC236}">
                <a16:creationId xmlns:a16="http://schemas.microsoft.com/office/drawing/2014/main" id="{973B8527-0392-4409-BC90-2CE1F4D7ECB5}"/>
              </a:ext>
            </a:extLst>
          </p:cNvPr>
          <p:cNvSpPr/>
          <p:nvPr/>
        </p:nvSpPr>
        <p:spPr>
          <a:xfrm>
            <a:off x="5052173" y="4258984"/>
            <a:ext cx="5821456" cy="1645868"/>
          </a:xfrm>
          <a:prstGeom prst="roundRect">
            <a:avLst/>
          </a:prstGeom>
          <a:no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لأنه لا يحصل المقصود إلا بذلك</a:t>
            </a:r>
          </a:p>
          <a:p>
            <a:pPr algn="ctr"/>
            <a:r>
              <a:rPr lang="ar-SA" sz="3000" dirty="0">
                <a:solidFill>
                  <a:schemeClr val="tx1"/>
                </a:solidFill>
                <a:latin typeface="Sakkal Majalla" panose="02000000000000000000" pitchFamily="2" charset="-78"/>
                <a:cs typeface="Sakkal Majalla" panose="02000000000000000000" pitchFamily="2" charset="-78"/>
              </a:rPr>
              <a:t>فغن نكسه لم يعتد به ولا تعتبر المولاة بين الأذان والإقامة إذا أقام عند إرادة الدخول فيها </a:t>
            </a:r>
          </a:p>
        </p:txBody>
      </p:sp>
      <p:sp>
        <p:nvSpPr>
          <p:cNvPr id="13" name="مستطيل: زوايا مستديرة 12">
            <a:extLst>
              <a:ext uri="{FF2B5EF4-FFF2-40B4-BE49-F238E27FC236}">
                <a16:creationId xmlns:a16="http://schemas.microsoft.com/office/drawing/2014/main" id="{1FAEE8EF-4BD4-49DB-BEAF-640CF0F27B2A}"/>
              </a:ext>
            </a:extLst>
          </p:cNvPr>
          <p:cNvSpPr/>
          <p:nvPr/>
        </p:nvSpPr>
        <p:spPr>
          <a:xfrm>
            <a:off x="6200775" y="2111290"/>
            <a:ext cx="1762126" cy="69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متواليًا </a:t>
            </a:r>
            <a:endParaRPr lang="ar-SA" dirty="0"/>
          </a:p>
        </p:txBody>
      </p:sp>
      <p:sp>
        <p:nvSpPr>
          <p:cNvPr id="14" name="مستطيل: زوايا مستديرة 13">
            <a:extLst>
              <a:ext uri="{FF2B5EF4-FFF2-40B4-BE49-F238E27FC236}">
                <a16:creationId xmlns:a16="http://schemas.microsoft.com/office/drawing/2014/main" id="{62704A83-AB59-4F60-8D20-C987612700DD}"/>
              </a:ext>
            </a:extLst>
          </p:cNvPr>
          <p:cNvSpPr/>
          <p:nvPr/>
        </p:nvSpPr>
        <p:spPr>
          <a:xfrm>
            <a:off x="8177211" y="2150626"/>
            <a:ext cx="1762126" cy="69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مرتبًا </a:t>
            </a:r>
          </a:p>
        </p:txBody>
      </p:sp>
      <p:pic>
        <p:nvPicPr>
          <p:cNvPr id="16" name="رسم 15" descr="تشغيل الأضواء">
            <a:extLst>
              <a:ext uri="{FF2B5EF4-FFF2-40B4-BE49-F238E27FC236}">
                <a16:creationId xmlns:a16="http://schemas.microsoft.com/office/drawing/2014/main" id="{5A4E5104-DBD1-4E97-A4DF-74F6E0F969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2823" y="3429000"/>
            <a:ext cx="431951" cy="495300"/>
          </a:xfrm>
          <a:prstGeom prst="rect">
            <a:avLst/>
          </a:prstGeom>
        </p:spPr>
      </p:pic>
      <p:sp>
        <p:nvSpPr>
          <p:cNvPr id="2" name="مربع نص 88">
            <a:extLst>
              <a:ext uri="{FF2B5EF4-FFF2-40B4-BE49-F238E27FC236}">
                <a16:creationId xmlns:a16="http://schemas.microsoft.com/office/drawing/2014/main" id="{9A9EEA04-291D-4066-8313-7BA02E6F1CEE}"/>
              </a:ext>
            </a:extLst>
          </p:cNvPr>
          <p:cNvSpPr txBox="1"/>
          <p:nvPr/>
        </p:nvSpPr>
        <p:spPr>
          <a:xfrm>
            <a:off x="3414342" y="635432"/>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يشترط في 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9" name="مخطط انسيابي: معالجة متعاقبة 18">
            <a:extLst>
              <a:ext uri="{FF2B5EF4-FFF2-40B4-BE49-F238E27FC236}">
                <a16:creationId xmlns:a16="http://schemas.microsoft.com/office/drawing/2014/main" id="{2BEE5BA5-3B44-40C5-A1B3-A10EA94C9344}"/>
              </a:ext>
            </a:extLst>
          </p:cNvPr>
          <p:cNvSpPr/>
          <p:nvPr/>
        </p:nvSpPr>
        <p:spPr>
          <a:xfrm>
            <a:off x="762001" y="2026175"/>
            <a:ext cx="2776450" cy="2148678"/>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endParaRPr lang="ar-SA" sz="3000" dirty="0">
              <a:solidFill>
                <a:schemeClr val="tx1"/>
              </a:solidFill>
              <a:latin typeface="Sakkal Majalla" panose="02000000000000000000" pitchFamily="2" charset="-78"/>
              <a:cs typeface="Sakkal Majalla" panose="02000000000000000000" pitchFamily="2" charset="-78"/>
            </a:endParaRPr>
          </a:p>
          <a:p>
            <a:pPr algn="ctr"/>
            <a:endParaRPr lang="ar-SA" sz="3000" dirty="0">
              <a:solidFill>
                <a:schemeClr val="tx1"/>
              </a:solidFill>
              <a:latin typeface="Sakkal Majalla" panose="02000000000000000000" pitchFamily="2" charset="-78"/>
              <a:cs typeface="Sakkal Majalla" panose="02000000000000000000" pitchFamily="2" charset="-78"/>
            </a:endParaRPr>
          </a:p>
          <a:p>
            <a:pPr algn="ctr"/>
            <a:r>
              <a:rPr lang="ar-SA" sz="3000" dirty="0">
                <a:solidFill>
                  <a:schemeClr val="tx1"/>
                </a:solidFill>
                <a:latin typeface="Sakkal Majalla" panose="02000000000000000000" pitchFamily="2" charset="-78"/>
                <a:cs typeface="Sakkal Majalla" panose="02000000000000000000" pitchFamily="2" charset="-78"/>
              </a:rPr>
              <a:t>يجوز الكلام بين الأذان وبعد الإقامة قبل الصلاة .</a:t>
            </a:r>
          </a:p>
          <a:p>
            <a:pPr lvl="0"/>
            <a:endParaRPr lang="ar-SA" sz="3000" dirty="0">
              <a:solidFill>
                <a:prstClr val="black"/>
              </a:solidFill>
              <a:latin typeface="Sakkal Majalla" panose="02000000000000000000" pitchFamily="2" charset="-78"/>
              <a:cs typeface="Sakkal Majalla" panose="02000000000000000000" pitchFamily="2" charset="-78"/>
            </a:endParaRPr>
          </a:p>
        </p:txBody>
      </p:sp>
      <p:pic>
        <p:nvPicPr>
          <p:cNvPr id="21" name="صورة 20">
            <a:extLst>
              <a:ext uri="{FF2B5EF4-FFF2-40B4-BE49-F238E27FC236}">
                <a16:creationId xmlns:a16="http://schemas.microsoft.com/office/drawing/2014/main" id="{F8FF97A4-C905-48D6-8BA3-B751AA0F4FD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2859992" y="2177590"/>
            <a:ext cx="520611" cy="629894"/>
          </a:xfrm>
          <a:prstGeom prst="rect">
            <a:avLst/>
          </a:prstGeom>
        </p:spPr>
      </p:pic>
    </p:spTree>
    <p:extLst>
      <p:ext uri="{BB962C8B-B14F-4D97-AF65-F5344CB8AC3E}">
        <p14:creationId xmlns:p14="http://schemas.microsoft.com/office/powerpoint/2010/main" val="862612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ECF4129C-DD7C-43AA-852E-EAD44145AB85}"/>
              </a:ext>
            </a:extLst>
          </p:cNvPr>
          <p:cNvSpPr txBox="1"/>
          <p:nvPr/>
        </p:nvSpPr>
        <p:spPr>
          <a:xfrm>
            <a:off x="5799533" y="628859"/>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يشترط في المؤذن</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12" name="رابط كسهم مستقيم 11">
            <a:extLst>
              <a:ext uri="{FF2B5EF4-FFF2-40B4-BE49-F238E27FC236}">
                <a16:creationId xmlns:a16="http://schemas.microsoft.com/office/drawing/2014/main" id="{600031A1-6208-4329-8551-FD706C2D8E2B}"/>
              </a:ext>
            </a:extLst>
          </p:cNvPr>
          <p:cNvCxnSpPr>
            <a:cxnSpLocks/>
          </p:cNvCxnSpPr>
          <p:nvPr/>
        </p:nvCxnSpPr>
        <p:spPr>
          <a:xfrm>
            <a:off x="11353800" y="1326012"/>
            <a:ext cx="152400" cy="642952"/>
          </a:xfrm>
          <a:prstGeom prst="straightConnector1">
            <a:avLst/>
          </a:prstGeom>
          <a:ln w="28575" cap="flat" cmpd="sng" algn="ctr">
            <a:solidFill>
              <a:srgbClr val="FACAC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مربع نص 12">
            <a:extLst>
              <a:ext uri="{FF2B5EF4-FFF2-40B4-BE49-F238E27FC236}">
                <a16:creationId xmlns:a16="http://schemas.microsoft.com/office/drawing/2014/main" id="{867B36A1-014A-474C-8D13-A903BC0E9905}"/>
              </a:ext>
            </a:extLst>
          </p:cNvPr>
          <p:cNvSpPr txBox="1"/>
          <p:nvPr/>
        </p:nvSpPr>
        <p:spPr>
          <a:xfrm>
            <a:off x="11106149" y="2100184"/>
            <a:ext cx="738187"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واحدٍ</a:t>
            </a:r>
          </a:p>
        </p:txBody>
      </p:sp>
      <p:cxnSp>
        <p:nvCxnSpPr>
          <p:cNvPr id="14" name="رابط كسهم مستقيم 13">
            <a:extLst>
              <a:ext uri="{FF2B5EF4-FFF2-40B4-BE49-F238E27FC236}">
                <a16:creationId xmlns:a16="http://schemas.microsoft.com/office/drawing/2014/main" id="{92741800-6607-4B58-9310-76D2F3F295C0}"/>
              </a:ext>
            </a:extLst>
          </p:cNvPr>
          <p:cNvCxnSpPr>
            <a:cxnSpLocks/>
          </p:cNvCxnSpPr>
          <p:nvPr/>
        </p:nvCxnSpPr>
        <p:spPr>
          <a:xfrm flipH="1">
            <a:off x="9251984" y="1326012"/>
            <a:ext cx="203121" cy="693968"/>
          </a:xfrm>
          <a:prstGeom prst="straightConnector1">
            <a:avLst/>
          </a:prstGeom>
          <a:ln w="28575" cap="flat" cmpd="sng" algn="ctr">
            <a:solidFill>
              <a:srgbClr val="FACAC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رابط كسهم مستقيم 14">
            <a:extLst>
              <a:ext uri="{FF2B5EF4-FFF2-40B4-BE49-F238E27FC236}">
                <a16:creationId xmlns:a16="http://schemas.microsoft.com/office/drawing/2014/main" id="{A81EA356-B557-4EC7-BEDB-71A98C2BE22E}"/>
              </a:ext>
            </a:extLst>
          </p:cNvPr>
          <p:cNvCxnSpPr>
            <a:cxnSpLocks/>
          </p:cNvCxnSpPr>
          <p:nvPr/>
        </p:nvCxnSpPr>
        <p:spPr>
          <a:xfrm>
            <a:off x="10353672" y="1326012"/>
            <a:ext cx="0" cy="774172"/>
          </a:xfrm>
          <a:prstGeom prst="straightConnector1">
            <a:avLst/>
          </a:prstGeom>
          <a:ln w="28575" cap="flat" cmpd="sng" algn="ctr">
            <a:solidFill>
              <a:srgbClr val="FACAC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مربع نص 15">
            <a:extLst>
              <a:ext uri="{FF2B5EF4-FFF2-40B4-BE49-F238E27FC236}">
                <a16:creationId xmlns:a16="http://schemas.microsoft.com/office/drawing/2014/main" id="{BF2511F3-2554-46D2-9516-FCCB0C517568}"/>
              </a:ext>
            </a:extLst>
          </p:cNvPr>
          <p:cNvSpPr txBox="1"/>
          <p:nvPr/>
        </p:nvSpPr>
        <p:spPr>
          <a:xfrm>
            <a:off x="9734550" y="2140029"/>
            <a:ext cx="857247"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ذكرٍ</a:t>
            </a:r>
          </a:p>
        </p:txBody>
      </p:sp>
      <p:sp>
        <p:nvSpPr>
          <p:cNvPr id="17" name="مربع نص 16">
            <a:extLst>
              <a:ext uri="{FF2B5EF4-FFF2-40B4-BE49-F238E27FC236}">
                <a16:creationId xmlns:a16="http://schemas.microsoft.com/office/drawing/2014/main" id="{ECDE720D-6891-4E29-95D2-D33FE3F207E2}"/>
              </a:ext>
            </a:extLst>
          </p:cNvPr>
          <p:cNvSpPr txBox="1"/>
          <p:nvPr/>
        </p:nvSpPr>
        <p:spPr>
          <a:xfrm>
            <a:off x="7086602" y="2091243"/>
            <a:ext cx="2647948"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عدلًا ولو ظاهرًا</a:t>
            </a:r>
          </a:p>
        </p:txBody>
      </p:sp>
      <p:sp>
        <p:nvSpPr>
          <p:cNvPr id="18" name="سهم: خماسي 17">
            <a:extLst>
              <a:ext uri="{FF2B5EF4-FFF2-40B4-BE49-F238E27FC236}">
                <a16:creationId xmlns:a16="http://schemas.microsoft.com/office/drawing/2014/main" id="{7686EE01-B2A7-40FB-8192-B1637533FBC7}"/>
              </a:ext>
            </a:extLst>
          </p:cNvPr>
          <p:cNvSpPr/>
          <p:nvPr/>
        </p:nvSpPr>
        <p:spPr>
          <a:xfrm flipH="1">
            <a:off x="8543924" y="3519978"/>
            <a:ext cx="2219323" cy="895351"/>
          </a:xfrm>
          <a:prstGeom prst="homePlate">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فلو أذن </a:t>
            </a:r>
          </a:p>
        </p:txBody>
      </p:sp>
      <p:cxnSp>
        <p:nvCxnSpPr>
          <p:cNvPr id="19" name="رابط كسهم مستقيم 18">
            <a:extLst>
              <a:ext uri="{FF2B5EF4-FFF2-40B4-BE49-F238E27FC236}">
                <a16:creationId xmlns:a16="http://schemas.microsoft.com/office/drawing/2014/main" id="{9D0AEB56-845A-43BB-9135-CBC87BB93D4B}"/>
              </a:ext>
            </a:extLst>
          </p:cNvPr>
          <p:cNvCxnSpPr/>
          <p:nvPr/>
        </p:nvCxnSpPr>
        <p:spPr>
          <a:xfrm flipH="1">
            <a:off x="6996112" y="3422407"/>
            <a:ext cx="1366838" cy="0"/>
          </a:xfrm>
          <a:prstGeom prst="straightConnector1">
            <a:avLst/>
          </a:prstGeom>
          <a:ln w="38100">
            <a:solidFill>
              <a:srgbClr val="FACACA"/>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id="{E40E04EB-763E-4264-BD12-326B29270A43}"/>
              </a:ext>
            </a:extLst>
          </p:cNvPr>
          <p:cNvCxnSpPr/>
          <p:nvPr/>
        </p:nvCxnSpPr>
        <p:spPr>
          <a:xfrm flipH="1">
            <a:off x="6958012" y="3833530"/>
            <a:ext cx="1404938" cy="0"/>
          </a:xfrm>
          <a:prstGeom prst="straightConnector1">
            <a:avLst/>
          </a:prstGeom>
          <a:ln w="38100">
            <a:solidFill>
              <a:srgbClr val="FACAC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a:extLst>
              <a:ext uri="{FF2B5EF4-FFF2-40B4-BE49-F238E27FC236}">
                <a16:creationId xmlns:a16="http://schemas.microsoft.com/office/drawing/2014/main" id="{18010F7B-4904-494B-8D84-F863DD886B31}"/>
              </a:ext>
            </a:extLst>
          </p:cNvPr>
          <p:cNvCxnSpPr/>
          <p:nvPr/>
        </p:nvCxnSpPr>
        <p:spPr>
          <a:xfrm flipH="1">
            <a:off x="6958012" y="4270132"/>
            <a:ext cx="1433513" cy="0"/>
          </a:xfrm>
          <a:prstGeom prst="straightConnector1">
            <a:avLst/>
          </a:prstGeom>
          <a:ln w="38100">
            <a:solidFill>
              <a:srgbClr val="FACACA"/>
            </a:solidFill>
            <a:tailEnd type="triangle"/>
          </a:ln>
        </p:spPr>
        <p:style>
          <a:lnRef idx="1">
            <a:schemeClr val="accent1"/>
          </a:lnRef>
          <a:fillRef idx="0">
            <a:schemeClr val="accent1"/>
          </a:fillRef>
          <a:effectRef idx="0">
            <a:schemeClr val="accent1"/>
          </a:effectRef>
          <a:fontRef idx="minor">
            <a:schemeClr val="tx1"/>
          </a:fontRef>
        </p:style>
      </p:cxnSp>
      <p:sp>
        <p:nvSpPr>
          <p:cNvPr id="22" name="مربع نص 21">
            <a:extLst>
              <a:ext uri="{FF2B5EF4-FFF2-40B4-BE49-F238E27FC236}">
                <a16:creationId xmlns:a16="http://schemas.microsoft.com/office/drawing/2014/main" id="{811CA4FF-D876-40FB-AF60-2F4A831F3EB7}"/>
              </a:ext>
            </a:extLst>
          </p:cNvPr>
          <p:cNvSpPr txBox="1"/>
          <p:nvPr/>
        </p:nvSpPr>
        <p:spPr>
          <a:xfrm>
            <a:off x="1733550" y="3050932"/>
            <a:ext cx="5010150" cy="193899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واحد وكمله أخر </a:t>
            </a:r>
          </a:p>
          <a:p>
            <a:r>
              <a:rPr lang="ar-SA" sz="3000" dirty="0">
                <a:latin typeface="Sakkal Majalla" panose="02000000000000000000" pitchFamily="2" charset="-78"/>
                <a:cs typeface="Sakkal Majalla" panose="02000000000000000000" pitchFamily="2" charset="-78"/>
              </a:rPr>
              <a:t>أو امرأة </a:t>
            </a:r>
          </a:p>
          <a:p>
            <a:r>
              <a:rPr lang="ar-SA" sz="3000" dirty="0">
                <a:latin typeface="Sakkal Majalla" panose="02000000000000000000" pitchFamily="2" charset="-78"/>
                <a:cs typeface="Sakkal Majalla" panose="02000000000000000000" pitchFamily="2" charset="-78"/>
              </a:rPr>
              <a:t>أو خنثى </a:t>
            </a:r>
          </a:p>
          <a:p>
            <a:r>
              <a:rPr lang="ar-SA" sz="3000" dirty="0">
                <a:latin typeface="Sakkal Majalla" panose="02000000000000000000" pitchFamily="2" charset="-78"/>
                <a:cs typeface="Sakkal Majalla" panose="02000000000000000000" pitchFamily="2" charset="-78"/>
              </a:rPr>
              <a:t>أو ظاهر فسق</a:t>
            </a:r>
          </a:p>
        </p:txBody>
      </p:sp>
      <p:cxnSp>
        <p:nvCxnSpPr>
          <p:cNvPr id="23" name="رابط كسهم مستقيم 22">
            <a:extLst>
              <a:ext uri="{FF2B5EF4-FFF2-40B4-BE49-F238E27FC236}">
                <a16:creationId xmlns:a16="http://schemas.microsoft.com/office/drawing/2014/main" id="{B6E28DDD-F9F5-4C61-A0D6-520419C061EA}"/>
              </a:ext>
            </a:extLst>
          </p:cNvPr>
          <p:cNvCxnSpPr/>
          <p:nvPr/>
        </p:nvCxnSpPr>
        <p:spPr>
          <a:xfrm flipH="1">
            <a:off x="6958012" y="4708282"/>
            <a:ext cx="1433513" cy="0"/>
          </a:xfrm>
          <a:prstGeom prst="straightConnector1">
            <a:avLst/>
          </a:prstGeom>
          <a:ln w="38100">
            <a:solidFill>
              <a:srgbClr val="FACACA"/>
            </a:solidFill>
            <a:tailEnd type="triangle"/>
          </a:ln>
        </p:spPr>
        <p:style>
          <a:lnRef idx="1">
            <a:schemeClr val="accent1"/>
          </a:lnRef>
          <a:fillRef idx="0">
            <a:schemeClr val="accent1"/>
          </a:fillRef>
          <a:effectRef idx="0">
            <a:schemeClr val="accent1"/>
          </a:effectRef>
          <a:fontRef idx="minor">
            <a:schemeClr val="tx1"/>
          </a:fontRef>
        </p:style>
      </p:cxnSp>
      <p:pic>
        <p:nvPicPr>
          <p:cNvPr id="24" name="رسم 23" descr="علامة إقحام إلى اليسار">
            <a:extLst>
              <a:ext uri="{FF2B5EF4-FFF2-40B4-BE49-F238E27FC236}">
                <a16:creationId xmlns:a16="http://schemas.microsoft.com/office/drawing/2014/main" id="{10CA721D-3B3C-49E8-BBC5-EE92FB179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5417" y="3563228"/>
            <a:ext cx="914400" cy="914400"/>
          </a:xfrm>
          <a:prstGeom prst="rect">
            <a:avLst/>
          </a:prstGeom>
        </p:spPr>
      </p:pic>
      <p:sp>
        <p:nvSpPr>
          <p:cNvPr id="25" name="قوس متوسط مزدوج 24">
            <a:extLst>
              <a:ext uri="{FF2B5EF4-FFF2-40B4-BE49-F238E27FC236}">
                <a16:creationId xmlns:a16="http://schemas.microsoft.com/office/drawing/2014/main" id="{52464934-977A-4C1F-8CDD-AD536A7390BC}"/>
              </a:ext>
            </a:extLst>
          </p:cNvPr>
          <p:cNvSpPr/>
          <p:nvPr/>
        </p:nvSpPr>
        <p:spPr>
          <a:xfrm>
            <a:off x="1581151" y="3604156"/>
            <a:ext cx="2024064" cy="811173"/>
          </a:xfrm>
          <a:prstGeom prst="bracketPair">
            <a:avLst/>
          </a:prstGeom>
          <a:noFill/>
          <a:ln w="76200">
            <a:solidFill>
              <a:srgbClr val="FACACA"/>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لم يعتد به .</a:t>
            </a:r>
          </a:p>
        </p:txBody>
      </p:sp>
    </p:spTree>
    <p:extLst>
      <p:ext uri="{BB962C8B-B14F-4D97-AF65-F5344CB8AC3E}">
        <p14:creationId xmlns:p14="http://schemas.microsoft.com/office/powerpoint/2010/main" val="2594236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ECF4129C-DD7C-43AA-852E-EAD44145AB85}"/>
              </a:ext>
            </a:extLst>
          </p:cNvPr>
          <p:cNvSpPr txBox="1"/>
          <p:nvPr/>
        </p:nvSpPr>
        <p:spPr>
          <a:xfrm>
            <a:off x="5799533" y="628859"/>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586B5C"/>
                </a:solidFill>
                <a:cs typeface="PT Bold Heading" panose="02010400000000000000" pitchFamily="2" charset="-78"/>
              </a:rPr>
              <a:t>ما يصح في 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5" name="رابط كسهم مستقيم 4">
            <a:extLst>
              <a:ext uri="{FF2B5EF4-FFF2-40B4-BE49-F238E27FC236}">
                <a16:creationId xmlns:a16="http://schemas.microsoft.com/office/drawing/2014/main" id="{B0F8A9FF-C1FB-4282-82FE-AB3AAC258DB4}"/>
              </a:ext>
            </a:extLst>
          </p:cNvPr>
          <p:cNvCxnSpPr>
            <a:cxnSpLocks/>
          </p:cNvCxnSpPr>
          <p:nvPr/>
        </p:nvCxnSpPr>
        <p:spPr>
          <a:xfrm>
            <a:off x="11549068" y="1400151"/>
            <a:ext cx="0" cy="15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رابط كسهم مستقيم 5">
            <a:extLst>
              <a:ext uri="{FF2B5EF4-FFF2-40B4-BE49-F238E27FC236}">
                <a16:creationId xmlns:a16="http://schemas.microsoft.com/office/drawing/2014/main" id="{69ADFEAB-0FE2-489C-BA36-53FEE2A7981A}"/>
              </a:ext>
            </a:extLst>
          </p:cNvPr>
          <p:cNvCxnSpPr>
            <a:cxnSpLocks/>
          </p:cNvCxnSpPr>
          <p:nvPr/>
        </p:nvCxnSpPr>
        <p:spPr>
          <a:xfrm flipH="1">
            <a:off x="11015668" y="2124051"/>
            <a:ext cx="533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مربع نص 6">
            <a:extLst>
              <a:ext uri="{FF2B5EF4-FFF2-40B4-BE49-F238E27FC236}">
                <a16:creationId xmlns:a16="http://schemas.microsoft.com/office/drawing/2014/main" id="{A73BDD9E-0278-422D-B6C4-BA6CBFA494DF}"/>
              </a:ext>
            </a:extLst>
          </p:cNvPr>
          <p:cNvSpPr txBox="1"/>
          <p:nvPr/>
        </p:nvSpPr>
        <p:spPr>
          <a:xfrm>
            <a:off x="7577149" y="1809726"/>
            <a:ext cx="340359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ملحنًا أي مطربًا </a:t>
            </a:r>
          </a:p>
        </p:txBody>
      </p:sp>
      <p:sp>
        <p:nvSpPr>
          <p:cNvPr id="8" name="مربع نص 7">
            <a:extLst>
              <a:ext uri="{FF2B5EF4-FFF2-40B4-BE49-F238E27FC236}">
                <a16:creationId xmlns:a16="http://schemas.microsoft.com/office/drawing/2014/main" id="{6370DD20-37E0-4288-991D-95C25FF30432}"/>
              </a:ext>
            </a:extLst>
          </p:cNvPr>
          <p:cNvSpPr txBox="1"/>
          <p:nvPr/>
        </p:nvSpPr>
        <p:spPr>
          <a:xfrm>
            <a:off x="9777422" y="2991808"/>
            <a:ext cx="2200271"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ملحونًا لحنًا لا يحيل المعنى </a:t>
            </a:r>
          </a:p>
        </p:txBody>
      </p:sp>
      <p:cxnSp>
        <p:nvCxnSpPr>
          <p:cNvPr id="10" name="رابط كسهم مستقيم 9">
            <a:extLst>
              <a:ext uri="{FF2B5EF4-FFF2-40B4-BE49-F238E27FC236}">
                <a16:creationId xmlns:a16="http://schemas.microsoft.com/office/drawing/2014/main" id="{7752984F-BEED-4171-81CE-27DCA4475425}"/>
              </a:ext>
            </a:extLst>
          </p:cNvPr>
          <p:cNvCxnSpPr/>
          <p:nvPr/>
        </p:nvCxnSpPr>
        <p:spPr>
          <a:xfrm>
            <a:off x="6096000" y="1340737"/>
            <a:ext cx="0" cy="514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مربع نص 10">
            <a:extLst>
              <a:ext uri="{FF2B5EF4-FFF2-40B4-BE49-F238E27FC236}">
                <a16:creationId xmlns:a16="http://schemas.microsoft.com/office/drawing/2014/main" id="{3305C70B-14F0-4783-A5C9-3AE6B3A35CA0}"/>
              </a:ext>
            </a:extLst>
          </p:cNvPr>
          <p:cNvSpPr txBox="1"/>
          <p:nvPr/>
        </p:nvSpPr>
        <p:spPr>
          <a:xfrm>
            <a:off x="4314826" y="1930513"/>
            <a:ext cx="300990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ذي لثغة فاحشة </a:t>
            </a:r>
          </a:p>
        </p:txBody>
      </p:sp>
      <p:pic>
        <p:nvPicPr>
          <p:cNvPr id="12" name="رسم 11" descr="علامة إقحام إلى اليسار">
            <a:extLst>
              <a:ext uri="{FF2B5EF4-FFF2-40B4-BE49-F238E27FC236}">
                <a16:creationId xmlns:a16="http://schemas.microsoft.com/office/drawing/2014/main" id="{ADE3503E-3046-4309-9232-F7F8F2BAD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1672" y="3042439"/>
            <a:ext cx="914400" cy="914400"/>
          </a:xfrm>
          <a:prstGeom prst="rect">
            <a:avLst/>
          </a:prstGeom>
        </p:spPr>
      </p:pic>
      <p:sp>
        <p:nvSpPr>
          <p:cNvPr id="13" name="مربع نص 12">
            <a:extLst>
              <a:ext uri="{FF2B5EF4-FFF2-40B4-BE49-F238E27FC236}">
                <a16:creationId xmlns:a16="http://schemas.microsoft.com/office/drawing/2014/main" id="{8C38A3D0-597F-46A1-8E7E-330A59ABC6F9}"/>
              </a:ext>
            </a:extLst>
          </p:cNvPr>
          <p:cNvSpPr txBox="1"/>
          <p:nvPr/>
        </p:nvSpPr>
        <p:spPr>
          <a:xfrm>
            <a:off x="3572538" y="3193406"/>
            <a:ext cx="609600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ويبطل إن أحيل المعنى .</a:t>
            </a:r>
          </a:p>
        </p:txBody>
      </p:sp>
      <p:sp>
        <p:nvSpPr>
          <p:cNvPr id="19" name="مربع نص 88">
            <a:extLst>
              <a:ext uri="{FF2B5EF4-FFF2-40B4-BE49-F238E27FC236}">
                <a16:creationId xmlns:a16="http://schemas.microsoft.com/office/drawing/2014/main" id="{CCBB5C55-40E0-4A72-940E-1F0F09BDF47B}"/>
              </a:ext>
            </a:extLst>
          </p:cNvPr>
          <p:cNvSpPr txBox="1"/>
          <p:nvPr/>
        </p:nvSpPr>
        <p:spPr>
          <a:xfrm>
            <a:off x="1302495" y="704285"/>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586B5C"/>
                </a:solidFill>
                <a:cs typeface="PT Bold Heading" panose="02010400000000000000" pitchFamily="2" charset="-78"/>
              </a:rPr>
              <a:t>ويكرهان من</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23" name="مخطط انسيابي: معالجة متعاقبة 22">
            <a:extLst>
              <a:ext uri="{FF2B5EF4-FFF2-40B4-BE49-F238E27FC236}">
                <a16:creationId xmlns:a16="http://schemas.microsoft.com/office/drawing/2014/main" id="{3018FB9E-6397-4668-849F-A674DED05F5B}"/>
              </a:ext>
            </a:extLst>
          </p:cNvPr>
          <p:cNvSpPr/>
          <p:nvPr/>
        </p:nvSpPr>
        <p:spPr>
          <a:xfrm>
            <a:off x="1085849" y="3495674"/>
            <a:ext cx="4241219" cy="695325"/>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lvl="0"/>
            <a:r>
              <a:rPr lang="ar-SA" sz="3000" dirty="0">
                <a:solidFill>
                  <a:schemeClr val="tx1"/>
                </a:solidFill>
                <a:latin typeface="Sakkal Majalla" panose="02000000000000000000" pitchFamily="2" charset="-78"/>
                <a:cs typeface="Sakkal Majalla" panose="02000000000000000000" pitchFamily="2" charset="-78"/>
              </a:rPr>
              <a:t>       يجزئ أذان مميز ؛ لصحة صلاته </a:t>
            </a:r>
            <a:endParaRPr lang="ar-SA" sz="3000" dirty="0">
              <a:solidFill>
                <a:prstClr val="black"/>
              </a:solidFill>
              <a:latin typeface="Sakkal Majalla" panose="02000000000000000000" pitchFamily="2" charset="-78"/>
              <a:cs typeface="Sakkal Majalla" panose="02000000000000000000" pitchFamily="2" charset="-78"/>
            </a:endParaRPr>
          </a:p>
        </p:txBody>
      </p:sp>
      <p:pic>
        <p:nvPicPr>
          <p:cNvPr id="25" name="صورة 24">
            <a:extLst>
              <a:ext uri="{FF2B5EF4-FFF2-40B4-BE49-F238E27FC236}">
                <a16:creationId xmlns:a16="http://schemas.microsoft.com/office/drawing/2014/main" id="{FDE9A86A-192C-4C8B-892D-AE419A544B8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4823752" y="3572801"/>
            <a:ext cx="406980" cy="492410"/>
          </a:xfrm>
          <a:prstGeom prst="rect">
            <a:avLst/>
          </a:prstGeom>
        </p:spPr>
      </p:pic>
    </p:spTree>
    <p:extLst>
      <p:ext uri="{BB962C8B-B14F-4D97-AF65-F5344CB8AC3E}">
        <p14:creationId xmlns:p14="http://schemas.microsoft.com/office/powerpoint/2010/main" val="413391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pic>
        <p:nvPicPr>
          <p:cNvPr id="6" name="صورة 5" descr="صورة تحتوي على قبعة&#10;&#10;تم إنشاء الوصف تلقائياً">
            <a:extLst>
              <a:ext uri="{FF2B5EF4-FFF2-40B4-BE49-F238E27FC236}">
                <a16:creationId xmlns:a16="http://schemas.microsoft.com/office/drawing/2014/main" id="{C144B8C3-DAF4-4DE8-AF16-93FDF12813F9}"/>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503359" y="1817848"/>
            <a:ext cx="3212122" cy="2409092"/>
          </a:xfrm>
          <a:custGeom>
            <a:avLst/>
            <a:gdLst>
              <a:gd name="connsiteX0" fmla="*/ 0 w 3212122"/>
              <a:gd name="connsiteY0" fmla="*/ 0 h 2409092"/>
              <a:gd name="connsiteX1" fmla="*/ 3212122 w 3212122"/>
              <a:gd name="connsiteY1" fmla="*/ 0 h 2409092"/>
              <a:gd name="connsiteX2" fmla="*/ 3212122 w 3212122"/>
              <a:gd name="connsiteY2" fmla="*/ 2409092 h 2409092"/>
              <a:gd name="connsiteX3" fmla="*/ 0 w 3212122"/>
              <a:gd name="connsiteY3" fmla="*/ 2409092 h 2409092"/>
              <a:gd name="connsiteX4" fmla="*/ 0 w 3212122"/>
              <a:gd name="connsiteY4" fmla="*/ 0 h 240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122" h="2409092" fill="none" extrusionOk="0">
                <a:moveTo>
                  <a:pt x="0" y="0"/>
                </a:moveTo>
                <a:cubicBezTo>
                  <a:pt x="1562475" y="163385"/>
                  <a:pt x="1934730" y="-152467"/>
                  <a:pt x="3212122" y="0"/>
                </a:cubicBezTo>
                <a:cubicBezTo>
                  <a:pt x="3293711" y="354893"/>
                  <a:pt x="3175030" y="1474348"/>
                  <a:pt x="3212122" y="2409092"/>
                </a:cubicBezTo>
                <a:cubicBezTo>
                  <a:pt x="1904950" y="2325469"/>
                  <a:pt x="616813" y="2506925"/>
                  <a:pt x="0" y="2409092"/>
                </a:cubicBezTo>
                <a:cubicBezTo>
                  <a:pt x="-117183" y="1899363"/>
                  <a:pt x="-159315" y="604453"/>
                  <a:pt x="0" y="0"/>
                </a:cubicBezTo>
                <a:close/>
              </a:path>
              <a:path w="3212122" h="2409092" stroke="0" extrusionOk="0">
                <a:moveTo>
                  <a:pt x="0" y="0"/>
                </a:moveTo>
                <a:cubicBezTo>
                  <a:pt x="1120424" y="-56611"/>
                  <a:pt x="2162155" y="-54865"/>
                  <a:pt x="3212122" y="0"/>
                </a:cubicBezTo>
                <a:cubicBezTo>
                  <a:pt x="3313397" y="742353"/>
                  <a:pt x="3293184" y="1889511"/>
                  <a:pt x="3212122" y="2409092"/>
                </a:cubicBezTo>
                <a:cubicBezTo>
                  <a:pt x="2129476" y="2298346"/>
                  <a:pt x="672559" y="2398927"/>
                  <a:pt x="0" y="2409092"/>
                </a:cubicBezTo>
                <a:cubicBezTo>
                  <a:pt x="-88061" y="1805184"/>
                  <a:pt x="-112605" y="434463"/>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
        <p:nvSpPr>
          <p:cNvPr id="7" name="مربع نص 88">
            <a:extLst>
              <a:ext uri="{FF2B5EF4-FFF2-40B4-BE49-F238E27FC236}">
                <a16:creationId xmlns:a16="http://schemas.microsoft.com/office/drawing/2014/main" id="{44464688-D169-4C0C-BDCE-C295316BD84A}"/>
              </a:ext>
            </a:extLst>
          </p:cNvPr>
          <p:cNvSpPr txBox="1"/>
          <p:nvPr/>
        </p:nvSpPr>
        <p:spPr>
          <a:xfrm>
            <a:off x="5257654" y="987625"/>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تعريف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8" name="مربع نص 7">
            <a:extLst>
              <a:ext uri="{FF2B5EF4-FFF2-40B4-BE49-F238E27FC236}">
                <a16:creationId xmlns:a16="http://schemas.microsoft.com/office/drawing/2014/main" id="{49DCC15A-8D95-41B0-86FE-B2456D722B68}"/>
              </a:ext>
            </a:extLst>
          </p:cNvPr>
          <p:cNvSpPr txBox="1"/>
          <p:nvPr/>
        </p:nvSpPr>
        <p:spPr>
          <a:xfrm>
            <a:off x="1669807" y="2112511"/>
            <a:ext cx="9780709" cy="2785378"/>
          </a:xfrm>
          <a:prstGeom prst="rect">
            <a:avLst/>
          </a:prstGeom>
          <a:noFill/>
        </p:spPr>
        <p:txBody>
          <a:bodyPr wrap="square" rtlCol="1">
            <a:spAutoFit/>
          </a:bodyPr>
          <a:lstStyle/>
          <a:p>
            <a:r>
              <a:rPr lang="ar-SA" sz="3500" dirty="0">
                <a:latin typeface="Sakkal Majalla" pitchFamily="2" charset="-78"/>
                <a:cs typeface="Sakkal Majalla" pitchFamily="2" charset="-78"/>
              </a:rPr>
              <a:t>في اللغةِ: </a:t>
            </a:r>
          </a:p>
          <a:p>
            <a:r>
              <a:rPr lang="ar-SA" sz="3500" dirty="0">
                <a:latin typeface="Sakkal Majalla" pitchFamily="2" charset="-78"/>
                <a:cs typeface="Sakkal Majalla" pitchFamily="2" charset="-78"/>
              </a:rPr>
              <a:t>الدعاءُ ؛ قال اللهُ تعالَى </a:t>
            </a:r>
            <a:r>
              <a:rPr lang="en-US" sz="3500" dirty="0">
                <a:latin typeface="Sakkal Majalla" panose="02000000000000000000" pitchFamily="2" charset="-78"/>
                <a:cs typeface="Sakkal Majalla" pitchFamily="2" charset="-78"/>
              </a:rPr>
              <a:t>}</a:t>
            </a:r>
            <a:r>
              <a:rPr lang="ar-SA" sz="3500" dirty="0">
                <a:latin typeface="Sakkal Majalla" pitchFamily="2" charset="-78"/>
                <a:cs typeface="Sakkal Majalla" pitchFamily="2" charset="-78"/>
              </a:rPr>
              <a:t>وَصَلِ عَلَيْهم} </a:t>
            </a:r>
          </a:p>
          <a:p>
            <a:r>
              <a:rPr lang="ar-SA" sz="3500" dirty="0">
                <a:latin typeface="Sakkal Majalla" pitchFamily="2" charset="-78"/>
                <a:cs typeface="Sakkal Majalla" pitchFamily="2" charset="-78"/>
              </a:rPr>
              <a:t>أي : ادعُ لهُم </a:t>
            </a:r>
          </a:p>
          <a:p>
            <a:r>
              <a:rPr lang="ar-SA" sz="3500" dirty="0">
                <a:latin typeface="Sakkal Majalla" pitchFamily="2" charset="-78"/>
                <a:cs typeface="Sakkal Majalla" pitchFamily="2" charset="-78"/>
              </a:rPr>
              <a:t>في الشرعِ: </a:t>
            </a:r>
          </a:p>
          <a:p>
            <a:r>
              <a:rPr lang="ar-SA" sz="3500" dirty="0">
                <a:latin typeface="Sakkal Majalla" pitchFamily="2" charset="-78"/>
                <a:cs typeface="Sakkal Majalla" pitchFamily="2" charset="-78"/>
              </a:rPr>
              <a:t>أقوالٌ وأفعالٌ مخصوصَةٌ، </a:t>
            </a:r>
            <a:r>
              <a:rPr lang="ar-SA" sz="3500" dirty="0" err="1">
                <a:latin typeface="Sakkal Majalla" panose="02000000000000000000" pitchFamily="2" charset="-78"/>
                <a:cs typeface="Sakkal Majalla" pitchFamily="2" charset="-78"/>
              </a:rPr>
              <a:t>مفتتحَةٌ</a:t>
            </a:r>
            <a:r>
              <a:rPr lang="ar-SA" sz="3500" dirty="0">
                <a:latin typeface="Sakkal Majalla" panose="02000000000000000000" pitchFamily="2" charset="-78"/>
                <a:cs typeface="Sakkal Majalla" pitchFamily="2" charset="-78"/>
              </a:rPr>
              <a:t> بالتكبير، مختتمَةٌ بالتسليمِ</a:t>
            </a:r>
          </a:p>
        </p:txBody>
      </p:sp>
    </p:spTree>
    <p:extLst>
      <p:ext uri="{BB962C8B-B14F-4D97-AF65-F5344CB8AC3E}">
        <p14:creationId xmlns:p14="http://schemas.microsoft.com/office/powerpoint/2010/main" val="127017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ECF4129C-DD7C-43AA-852E-EAD44145AB85}"/>
              </a:ext>
            </a:extLst>
          </p:cNvPr>
          <p:cNvSpPr txBox="1"/>
          <p:nvPr/>
        </p:nvSpPr>
        <p:spPr>
          <a:xfrm>
            <a:off x="4738449" y="670307"/>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يبطل الاذان والإقامة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4" name="رابط كسهم مستقيم 3">
            <a:extLst>
              <a:ext uri="{FF2B5EF4-FFF2-40B4-BE49-F238E27FC236}">
                <a16:creationId xmlns:a16="http://schemas.microsoft.com/office/drawing/2014/main" id="{864AAFC6-FE37-40C3-A8CC-804BB70FAD87}"/>
              </a:ext>
            </a:extLst>
          </p:cNvPr>
          <p:cNvCxnSpPr/>
          <p:nvPr/>
        </p:nvCxnSpPr>
        <p:spPr>
          <a:xfrm>
            <a:off x="10090545" y="1552575"/>
            <a:ext cx="762000" cy="819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رابط كسهم مستقيم 4">
            <a:extLst>
              <a:ext uri="{FF2B5EF4-FFF2-40B4-BE49-F238E27FC236}">
                <a16:creationId xmlns:a16="http://schemas.microsoft.com/office/drawing/2014/main" id="{BE189021-6428-48A2-9428-FEA67FFA0292}"/>
              </a:ext>
            </a:extLst>
          </p:cNvPr>
          <p:cNvCxnSpPr/>
          <p:nvPr/>
        </p:nvCxnSpPr>
        <p:spPr>
          <a:xfrm flipH="1">
            <a:off x="7113983" y="1524000"/>
            <a:ext cx="523875" cy="8477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مربع نص 5">
            <a:extLst>
              <a:ext uri="{FF2B5EF4-FFF2-40B4-BE49-F238E27FC236}">
                <a16:creationId xmlns:a16="http://schemas.microsoft.com/office/drawing/2014/main" id="{E24AF3EC-5387-4F79-B696-0FA4BD7264FB}"/>
              </a:ext>
            </a:extLst>
          </p:cNvPr>
          <p:cNvSpPr txBox="1"/>
          <p:nvPr/>
        </p:nvSpPr>
        <p:spPr>
          <a:xfrm>
            <a:off x="9761933" y="2667000"/>
            <a:ext cx="1914524"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فصل كثير بسكوت أو كلام -ولو مباحًا-</a:t>
            </a:r>
          </a:p>
        </p:txBody>
      </p:sp>
      <p:sp>
        <p:nvSpPr>
          <p:cNvPr id="7" name="مربع نص 6">
            <a:extLst>
              <a:ext uri="{FF2B5EF4-FFF2-40B4-BE49-F238E27FC236}">
                <a16:creationId xmlns:a16="http://schemas.microsoft.com/office/drawing/2014/main" id="{637C16E6-F399-4821-85C6-1696F0A72B52}"/>
              </a:ext>
            </a:extLst>
          </p:cNvPr>
          <p:cNvSpPr txBox="1"/>
          <p:nvPr/>
        </p:nvSpPr>
        <p:spPr>
          <a:xfrm>
            <a:off x="5799533" y="2667000"/>
            <a:ext cx="1914524"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وكلام يسير محرم كقذف </a:t>
            </a:r>
          </a:p>
        </p:txBody>
      </p:sp>
      <p:sp>
        <p:nvSpPr>
          <p:cNvPr id="8" name="قوس متوسط مزدوج 7">
            <a:extLst>
              <a:ext uri="{FF2B5EF4-FFF2-40B4-BE49-F238E27FC236}">
                <a16:creationId xmlns:a16="http://schemas.microsoft.com/office/drawing/2014/main" id="{A32EC272-857D-453A-BA18-2FC4CE4EB49A}"/>
              </a:ext>
            </a:extLst>
          </p:cNvPr>
          <p:cNvSpPr/>
          <p:nvPr/>
        </p:nvSpPr>
        <p:spPr>
          <a:xfrm>
            <a:off x="7375920" y="4737705"/>
            <a:ext cx="2981325" cy="461665"/>
          </a:xfrm>
          <a:prstGeom prst="bracketPair">
            <a:avLst/>
          </a:prstGeom>
          <a:solidFill>
            <a:srgbClr val="7AA9FF"/>
          </a:solidFill>
          <a:ln w="57150">
            <a:solidFill>
              <a:srgbClr val="FACACA"/>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وكره اليسير غيره </a:t>
            </a:r>
          </a:p>
        </p:txBody>
      </p:sp>
      <p:pic>
        <p:nvPicPr>
          <p:cNvPr id="12" name="صورة 11">
            <a:extLst>
              <a:ext uri="{FF2B5EF4-FFF2-40B4-BE49-F238E27FC236}">
                <a16:creationId xmlns:a16="http://schemas.microsoft.com/office/drawing/2014/main" id="{15E4E797-8B5F-4A45-8544-B4A0C6F51A7B}"/>
              </a:ext>
            </a:extLst>
          </p:cNvPr>
          <p:cNvPicPr>
            <a:picLocks noChangeAspect="1"/>
          </p:cNvPicPr>
          <p:nvPr/>
        </p:nvPicPr>
        <p:blipFill rotWithShape="1">
          <a:blip r:embed="rId3">
            <a:extLst>
              <a:ext uri="{28A0092B-C50C-407E-A947-70E740481C1C}">
                <a14:useLocalDpi xmlns:a14="http://schemas.microsoft.com/office/drawing/2010/main" val="0"/>
              </a:ext>
            </a:extLst>
          </a:blip>
          <a:srcRect l="6671" t="5165" r="13946" b="1930"/>
          <a:stretch/>
        </p:blipFill>
        <p:spPr>
          <a:xfrm>
            <a:off x="1547152" y="1065219"/>
            <a:ext cx="2171701" cy="3502496"/>
          </a:xfrm>
          <a:custGeom>
            <a:avLst/>
            <a:gdLst>
              <a:gd name="connsiteX0" fmla="*/ 0 w 2171701"/>
              <a:gd name="connsiteY0" fmla="*/ 0 h 3502496"/>
              <a:gd name="connsiteX1" fmla="*/ 2171701 w 2171701"/>
              <a:gd name="connsiteY1" fmla="*/ 0 h 3502496"/>
              <a:gd name="connsiteX2" fmla="*/ 2171701 w 2171701"/>
              <a:gd name="connsiteY2" fmla="*/ 3502496 h 3502496"/>
              <a:gd name="connsiteX3" fmla="*/ 0 w 2171701"/>
              <a:gd name="connsiteY3" fmla="*/ 3502496 h 3502496"/>
              <a:gd name="connsiteX4" fmla="*/ 0 w 2171701"/>
              <a:gd name="connsiteY4" fmla="*/ 0 h 350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1" h="3502496" fill="none" extrusionOk="0">
                <a:moveTo>
                  <a:pt x="0" y="0"/>
                </a:moveTo>
                <a:cubicBezTo>
                  <a:pt x="915082" y="163385"/>
                  <a:pt x="1335106" y="-152467"/>
                  <a:pt x="2171701" y="0"/>
                </a:cubicBezTo>
                <a:cubicBezTo>
                  <a:pt x="2253290" y="1382303"/>
                  <a:pt x="2134609" y="3138505"/>
                  <a:pt x="2171701" y="3502496"/>
                </a:cubicBezTo>
                <a:cubicBezTo>
                  <a:pt x="1787868" y="3418873"/>
                  <a:pt x="795644" y="3600329"/>
                  <a:pt x="0" y="3502496"/>
                </a:cubicBezTo>
                <a:cubicBezTo>
                  <a:pt x="-117183" y="1946178"/>
                  <a:pt x="-159315" y="1444211"/>
                  <a:pt x="0" y="0"/>
                </a:cubicBezTo>
                <a:close/>
              </a:path>
              <a:path w="2171701" h="3502496" stroke="0" extrusionOk="0">
                <a:moveTo>
                  <a:pt x="0" y="0"/>
                </a:moveTo>
                <a:cubicBezTo>
                  <a:pt x="963911" y="-56611"/>
                  <a:pt x="1295785" y="-54865"/>
                  <a:pt x="2171701" y="0"/>
                </a:cubicBezTo>
                <a:cubicBezTo>
                  <a:pt x="2272976" y="1664126"/>
                  <a:pt x="2252763" y="2083322"/>
                  <a:pt x="2171701" y="3502496"/>
                </a:cubicBezTo>
                <a:cubicBezTo>
                  <a:pt x="1504479" y="3391750"/>
                  <a:pt x="357173" y="3492331"/>
                  <a:pt x="0" y="3502496"/>
                </a:cubicBezTo>
                <a:cubicBezTo>
                  <a:pt x="-88061" y="2853916"/>
                  <a:pt x="-112605" y="1622199"/>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pic>
        <p:nvPicPr>
          <p:cNvPr id="10" name="صورة 9">
            <a:extLst>
              <a:ext uri="{FF2B5EF4-FFF2-40B4-BE49-F238E27FC236}">
                <a16:creationId xmlns:a16="http://schemas.microsoft.com/office/drawing/2014/main" id="{7CC567B2-B8EF-488A-8081-8D39562688EC}"/>
              </a:ext>
            </a:extLst>
          </p:cNvPr>
          <p:cNvPicPr>
            <a:picLocks noChangeAspect="1"/>
          </p:cNvPicPr>
          <p:nvPr/>
        </p:nvPicPr>
        <p:blipFill rotWithShape="1">
          <a:blip r:embed="rId4">
            <a:extLst>
              <a:ext uri="{28A0092B-C50C-407E-A947-70E740481C1C}">
                <a14:useLocalDpi xmlns:a14="http://schemas.microsoft.com/office/drawing/2010/main" val="0"/>
              </a:ext>
            </a:extLst>
          </a:blip>
          <a:srcRect l="151" t="-1" r="-1" b="15189"/>
          <a:stretch/>
        </p:blipFill>
        <p:spPr>
          <a:xfrm>
            <a:off x="2799857" y="3405664"/>
            <a:ext cx="2329841" cy="2134107"/>
          </a:xfrm>
          <a:custGeom>
            <a:avLst/>
            <a:gdLst>
              <a:gd name="connsiteX0" fmla="*/ 0 w 2329841"/>
              <a:gd name="connsiteY0" fmla="*/ 0 h 2134107"/>
              <a:gd name="connsiteX1" fmla="*/ 2329841 w 2329841"/>
              <a:gd name="connsiteY1" fmla="*/ 0 h 2134107"/>
              <a:gd name="connsiteX2" fmla="*/ 2329841 w 2329841"/>
              <a:gd name="connsiteY2" fmla="*/ 2134107 h 2134107"/>
              <a:gd name="connsiteX3" fmla="*/ 0 w 2329841"/>
              <a:gd name="connsiteY3" fmla="*/ 2134107 h 2134107"/>
              <a:gd name="connsiteX4" fmla="*/ 0 w 2329841"/>
              <a:gd name="connsiteY4" fmla="*/ 0 h 213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841" h="2134107" fill="none" extrusionOk="0">
                <a:moveTo>
                  <a:pt x="0" y="0"/>
                </a:moveTo>
                <a:cubicBezTo>
                  <a:pt x="924201" y="163385"/>
                  <a:pt x="1382666" y="-152467"/>
                  <a:pt x="2329841" y="0"/>
                </a:cubicBezTo>
                <a:cubicBezTo>
                  <a:pt x="2411430" y="526321"/>
                  <a:pt x="2292749" y="1396735"/>
                  <a:pt x="2329841" y="2134107"/>
                </a:cubicBezTo>
                <a:cubicBezTo>
                  <a:pt x="1322262" y="2050484"/>
                  <a:pt x="1123944" y="2231940"/>
                  <a:pt x="0" y="2134107"/>
                </a:cubicBezTo>
                <a:cubicBezTo>
                  <a:pt x="-117183" y="1096902"/>
                  <a:pt x="-159315" y="908709"/>
                  <a:pt x="0" y="0"/>
                </a:cubicBezTo>
                <a:close/>
              </a:path>
              <a:path w="2329841" h="2134107" stroke="0" extrusionOk="0">
                <a:moveTo>
                  <a:pt x="0" y="0"/>
                </a:moveTo>
                <a:cubicBezTo>
                  <a:pt x="744587" y="-56611"/>
                  <a:pt x="2008165" y="-54865"/>
                  <a:pt x="2329841" y="0"/>
                </a:cubicBezTo>
                <a:cubicBezTo>
                  <a:pt x="2431116" y="883199"/>
                  <a:pt x="2410903" y="1500404"/>
                  <a:pt x="2329841" y="2134107"/>
                </a:cubicBezTo>
                <a:cubicBezTo>
                  <a:pt x="1199939" y="2023361"/>
                  <a:pt x="750228" y="2123942"/>
                  <a:pt x="0" y="2134107"/>
                </a:cubicBezTo>
                <a:cubicBezTo>
                  <a:pt x="-88061" y="1721594"/>
                  <a:pt x="-112605" y="533085"/>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4122879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ECF4129C-DD7C-43AA-852E-EAD44145AB85}"/>
              </a:ext>
            </a:extLst>
          </p:cNvPr>
          <p:cNvSpPr txBox="1"/>
          <p:nvPr/>
        </p:nvSpPr>
        <p:spPr>
          <a:xfrm>
            <a:off x="5799533" y="628859"/>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الأذان قبل الوقت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زاوية واحدة مستديرة 3">
            <a:extLst>
              <a:ext uri="{FF2B5EF4-FFF2-40B4-BE49-F238E27FC236}">
                <a16:creationId xmlns:a16="http://schemas.microsoft.com/office/drawing/2014/main" id="{139DDC2D-14E5-4821-AD9C-B825D195FF4A}"/>
              </a:ext>
            </a:extLst>
          </p:cNvPr>
          <p:cNvSpPr/>
          <p:nvPr/>
        </p:nvSpPr>
        <p:spPr>
          <a:xfrm>
            <a:off x="5343525" y="1809726"/>
            <a:ext cx="6405562" cy="857250"/>
          </a:xfrm>
          <a:prstGeom prst="round1Rect">
            <a:avLst/>
          </a:prstGeom>
          <a:no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لا يجزئ الأذان قبل الوقت ؛ لأنه شرعَ للإعلام بدخوله .</a:t>
            </a:r>
            <a:r>
              <a:rPr lang="ar-SA" dirty="0"/>
              <a:t> </a:t>
            </a:r>
          </a:p>
        </p:txBody>
      </p:sp>
      <p:pic>
        <p:nvPicPr>
          <p:cNvPr id="5" name="رسم 4" descr="سهم ذو خط: منحنى طفيف">
            <a:extLst>
              <a:ext uri="{FF2B5EF4-FFF2-40B4-BE49-F238E27FC236}">
                <a16:creationId xmlns:a16="http://schemas.microsoft.com/office/drawing/2014/main" id="{32C968D3-BCC1-4BB4-AF5D-60A2E2F37F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11039475" y="2791401"/>
            <a:ext cx="533400" cy="665550"/>
          </a:xfrm>
          <a:prstGeom prst="rect">
            <a:avLst/>
          </a:prstGeom>
        </p:spPr>
      </p:pic>
      <p:sp>
        <p:nvSpPr>
          <p:cNvPr id="6" name="مستطيل: زاوية واحدة مستديرة 5">
            <a:extLst>
              <a:ext uri="{FF2B5EF4-FFF2-40B4-BE49-F238E27FC236}">
                <a16:creationId xmlns:a16="http://schemas.microsoft.com/office/drawing/2014/main" id="{BD2145D4-D790-4D33-BAB7-D32DC49F975F}"/>
              </a:ext>
            </a:extLst>
          </p:cNvPr>
          <p:cNvSpPr/>
          <p:nvPr/>
        </p:nvSpPr>
        <p:spPr>
          <a:xfrm>
            <a:off x="5010150" y="3552801"/>
            <a:ext cx="6296025" cy="981075"/>
          </a:xfrm>
          <a:prstGeom prst="round1Rect">
            <a:avLst/>
          </a:prstGeom>
          <a:noFill/>
          <a:ln w="3810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إلا لفجر فيصح بعد نصف الليل لحديث : " إن بلالًا يؤذن بليل فكلوا واشربوا حتى يؤذن ابن أمِّ مكتوم ".</a:t>
            </a:r>
          </a:p>
        </p:txBody>
      </p:sp>
      <p:cxnSp>
        <p:nvCxnSpPr>
          <p:cNvPr id="7" name="رابط كسهم مستقيم 6">
            <a:extLst>
              <a:ext uri="{FF2B5EF4-FFF2-40B4-BE49-F238E27FC236}">
                <a16:creationId xmlns:a16="http://schemas.microsoft.com/office/drawing/2014/main" id="{AAB1B8D9-1B0C-4262-894D-FC1BC2133498}"/>
              </a:ext>
            </a:extLst>
          </p:cNvPr>
          <p:cNvCxnSpPr>
            <a:cxnSpLocks/>
          </p:cNvCxnSpPr>
          <p:nvPr/>
        </p:nvCxnSpPr>
        <p:spPr>
          <a:xfrm flipH="1">
            <a:off x="4505325" y="4062389"/>
            <a:ext cx="50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مستطيل 7">
            <a:extLst>
              <a:ext uri="{FF2B5EF4-FFF2-40B4-BE49-F238E27FC236}">
                <a16:creationId xmlns:a16="http://schemas.microsoft.com/office/drawing/2014/main" id="{708FF477-C859-4D20-A298-85C5A358D01D}"/>
              </a:ext>
            </a:extLst>
          </p:cNvPr>
          <p:cNvSpPr/>
          <p:nvPr/>
        </p:nvSpPr>
        <p:spPr>
          <a:xfrm>
            <a:off x="409575" y="2962251"/>
            <a:ext cx="3638552" cy="2847975"/>
          </a:xfrm>
          <a:prstGeom prst="rect">
            <a:avLst/>
          </a:prstGeom>
          <a:noFill/>
          <a:ln w="28575">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ويستحب لمن أذان قبل الفجر :</a:t>
            </a:r>
          </a:p>
          <a:p>
            <a:pPr algn="ctr"/>
            <a:r>
              <a:rPr lang="ar-SA" sz="3000" dirty="0">
                <a:solidFill>
                  <a:schemeClr val="tx1"/>
                </a:solidFill>
                <a:latin typeface="Sakkal Majalla" panose="02000000000000000000" pitchFamily="2" charset="-78"/>
                <a:cs typeface="Sakkal Majalla" panose="02000000000000000000" pitchFamily="2" charset="-78"/>
              </a:rPr>
              <a:t>* أن يكون معه من يؤذن في نفس الوقت .</a:t>
            </a:r>
          </a:p>
          <a:p>
            <a:pPr algn="ctr"/>
            <a:r>
              <a:rPr lang="ar-SA" sz="3000" dirty="0">
                <a:solidFill>
                  <a:schemeClr val="tx1"/>
                </a:solidFill>
                <a:latin typeface="Sakkal Majalla" panose="02000000000000000000" pitchFamily="2" charset="-78"/>
                <a:cs typeface="Sakkal Majalla" panose="02000000000000000000" pitchFamily="2" charset="-78"/>
              </a:rPr>
              <a:t>* أن يتخذ ذلك عادةً ؛ لئلا يغر الناس .</a:t>
            </a:r>
          </a:p>
        </p:txBody>
      </p:sp>
    </p:spTree>
    <p:extLst>
      <p:ext uri="{BB962C8B-B14F-4D97-AF65-F5344CB8AC3E}">
        <p14:creationId xmlns:p14="http://schemas.microsoft.com/office/powerpoint/2010/main" val="1483056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ECF4129C-DD7C-43AA-852E-EAD44145AB85}"/>
              </a:ext>
            </a:extLst>
          </p:cNvPr>
          <p:cNvSpPr txBox="1"/>
          <p:nvPr/>
        </p:nvSpPr>
        <p:spPr>
          <a:xfrm>
            <a:off x="5323283" y="1082382"/>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رفع الصوت بالأذان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7" name="قوس متوسط مزدوج 6">
            <a:extLst>
              <a:ext uri="{FF2B5EF4-FFF2-40B4-BE49-F238E27FC236}">
                <a16:creationId xmlns:a16="http://schemas.microsoft.com/office/drawing/2014/main" id="{B856947F-3C84-4998-B00A-3573E002FF4A}"/>
              </a:ext>
            </a:extLst>
          </p:cNvPr>
          <p:cNvSpPr/>
          <p:nvPr/>
        </p:nvSpPr>
        <p:spPr>
          <a:xfrm>
            <a:off x="7160653" y="1931596"/>
            <a:ext cx="4276726" cy="1704975"/>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sz="3000" u="sng"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C3327AE1-F904-45DE-AAEC-489D36A780DE}"/>
              </a:ext>
            </a:extLst>
          </p:cNvPr>
          <p:cNvSpPr txBox="1"/>
          <p:nvPr/>
        </p:nvSpPr>
        <p:spPr>
          <a:xfrm>
            <a:off x="7455929" y="2210261"/>
            <a:ext cx="3981450" cy="830997"/>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رفع الصوت بالأذان : ركن</a:t>
            </a:r>
          </a:p>
          <a:p>
            <a:endParaRPr lang="ar-SA" dirty="0"/>
          </a:p>
        </p:txBody>
      </p:sp>
      <p:sp>
        <p:nvSpPr>
          <p:cNvPr id="11" name="مربع نص 10">
            <a:extLst>
              <a:ext uri="{FF2B5EF4-FFF2-40B4-BE49-F238E27FC236}">
                <a16:creationId xmlns:a16="http://schemas.microsoft.com/office/drawing/2014/main" id="{188862B6-C228-42D3-93FD-3BB3D48CA530}"/>
              </a:ext>
            </a:extLst>
          </p:cNvPr>
          <p:cNvSpPr txBox="1"/>
          <p:nvPr/>
        </p:nvSpPr>
        <p:spPr>
          <a:xfrm>
            <a:off x="5502112" y="2722944"/>
            <a:ext cx="5876925"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ما لم يؤذن لحاضر : فبقدر ما يسمعه </a:t>
            </a:r>
          </a:p>
        </p:txBody>
      </p:sp>
      <p:sp>
        <p:nvSpPr>
          <p:cNvPr id="15" name="قوس متوسط مزدوج 14">
            <a:extLst>
              <a:ext uri="{FF2B5EF4-FFF2-40B4-BE49-F238E27FC236}">
                <a16:creationId xmlns:a16="http://schemas.microsoft.com/office/drawing/2014/main" id="{86C8300D-19D2-4CAC-9406-98671592F92A}"/>
              </a:ext>
            </a:extLst>
          </p:cNvPr>
          <p:cNvSpPr/>
          <p:nvPr/>
        </p:nvSpPr>
        <p:spPr>
          <a:xfrm>
            <a:off x="1143000" y="3895724"/>
            <a:ext cx="5305426" cy="2158183"/>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sz="3000" u="sng" dirty="0">
              <a:latin typeface="Sakkal Majalla" panose="02000000000000000000" pitchFamily="2" charset="-78"/>
              <a:cs typeface="Sakkal Majalla" panose="02000000000000000000" pitchFamily="2" charset="-78"/>
            </a:endParaRPr>
          </a:p>
        </p:txBody>
      </p:sp>
      <p:sp>
        <p:nvSpPr>
          <p:cNvPr id="17" name="مربع نص 16">
            <a:extLst>
              <a:ext uri="{FF2B5EF4-FFF2-40B4-BE49-F238E27FC236}">
                <a16:creationId xmlns:a16="http://schemas.microsoft.com/office/drawing/2014/main" id="{0D5B40F0-DB97-47E2-B9E9-873E3919BC47}"/>
              </a:ext>
            </a:extLst>
          </p:cNvPr>
          <p:cNvSpPr txBox="1"/>
          <p:nvPr/>
        </p:nvSpPr>
        <p:spPr>
          <a:xfrm>
            <a:off x="1214438" y="4005319"/>
            <a:ext cx="5162550" cy="193899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ويسن جلوسه أي المؤذن بعد أذان المغرب أو صلاة يُسن تعجليها ، قبل الإقامة يسيرًا ؛</a:t>
            </a:r>
            <a:br>
              <a:rPr lang="ar-SA" sz="3000" dirty="0">
                <a:latin typeface="Sakkal Majalla" panose="02000000000000000000" pitchFamily="2" charset="-78"/>
                <a:cs typeface="Sakkal Majalla" panose="02000000000000000000" pitchFamily="2" charset="-78"/>
              </a:rPr>
            </a:br>
            <a:r>
              <a:rPr lang="ar-SA" sz="3000" dirty="0">
                <a:latin typeface="Sakkal Majalla" panose="02000000000000000000" pitchFamily="2" charset="-78"/>
                <a:cs typeface="Sakkal Majalla" panose="02000000000000000000" pitchFamily="2" charset="-78"/>
              </a:rPr>
              <a:t> لأن الأذان شُرع للإعلام ، فسن التأخير الإقامة للإدراك </a:t>
            </a:r>
          </a:p>
        </p:txBody>
      </p:sp>
      <p:sp>
        <p:nvSpPr>
          <p:cNvPr id="19" name="مربع نص 88">
            <a:extLst>
              <a:ext uri="{FF2B5EF4-FFF2-40B4-BE49-F238E27FC236}">
                <a16:creationId xmlns:a16="http://schemas.microsoft.com/office/drawing/2014/main" id="{A2EF2060-8A43-4E47-BB76-1DF3A39499D7}"/>
              </a:ext>
            </a:extLst>
          </p:cNvPr>
          <p:cNvSpPr txBox="1"/>
          <p:nvPr/>
        </p:nvSpPr>
        <p:spPr>
          <a:xfrm>
            <a:off x="-620317" y="3082573"/>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 حكم تأخير الإقامة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693784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ECF4129C-DD7C-43AA-852E-EAD44145AB85}"/>
              </a:ext>
            </a:extLst>
          </p:cNvPr>
          <p:cNvSpPr txBox="1"/>
          <p:nvPr/>
        </p:nvSpPr>
        <p:spPr>
          <a:xfrm>
            <a:off x="2924655" y="605671"/>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أذان وإقامة من جمع بين صلاتين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4" name="رابط كسهم مستقيم 3">
            <a:extLst>
              <a:ext uri="{FF2B5EF4-FFF2-40B4-BE49-F238E27FC236}">
                <a16:creationId xmlns:a16="http://schemas.microsoft.com/office/drawing/2014/main" id="{F8AE64B9-B1B1-4909-9C32-FA9E980FA303}"/>
              </a:ext>
            </a:extLst>
          </p:cNvPr>
          <p:cNvCxnSpPr/>
          <p:nvPr/>
        </p:nvCxnSpPr>
        <p:spPr>
          <a:xfrm>
            <a:off x="8324851" y="1385887"/>
            <a:ext cx="914400" cy="9429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رابط كسهم مستقيم 4">
            <a:extLst>
              <a:ext uri="{FF2B5EF4-FFF2-40B4-BE49-F238E27FC236}">
                <a16:creationId xmlns:a16="http://schemas.microsoft.com/office/drawing/2014/main" id="{27B8665F-6DA5-4D6C-80E7-820D7B8C5C93}"/>
              </a:ext>
            </a:extLst>
          </p:cNvPr>
          <p:cNvCxnSpPr>
            <a:cxnSpLocks/>
          </p:cNvCxnSpPr>
          <p:nvPr/>
        </p:nvCxnSpPr>
        <p:spPr>
          <a:xfrm flipH="1">
            <a:off x="4314825" y="1385887"/>
            <a:ext cx="609601" cy="10382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مستطيل 5">
            <a:extLst>
              <a:ext uri="{FF2B5EF4-FFF2-40B4-BE49-F238E27FC236}">
                <a16:creationId xmlns:a16="http://schemas.microsoft.com/office/drawing/2014/main" id="{65DA88BF-BC6F-48F1-A36F-8BFB88FB6505}"/>
              </a:ext>
            </a:extLst>
          </p:cNvPr>
          <p:cNvSpPr/>
          <p:nvPr/>
        </p:nvSpPr>
        <p:spPr>
          <a:xfrm>
            <a:off x="7562851" y="2724150"/>
            <a:ext cx="3067050" cy="1804989"/>
          </a:xfrm>
          <a:prstGeom prst="rect">
            <a:avLst/>
          </a:prstGeom>
          <a:noFill/>
          <a:ln w="285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في حالة الجمع يأذن للأولى ، ويقيم لكل منهما .</a:t>
            </a:r>
          </a:p>
          <a:p>
            <a:pPr algn="ctr"/>
            <a:r>
              <a:rPr lang="ar-SA" sz="3000" dirty="0">
                <a:solidFill>
                  <a:schemeClr val="tx1"/>
                </a:solidFill>
                <a:latin typeface="Sakkal Majalla" panose="02000000000000000000" pitchFamily="2" charset="-78"/>
                <a:cs typeface="Sakkal Majalla" panose="02000000000000000000" pitchFamily="2" charset="-78"/>
              </a:rPr>
              <a:t>سوءًا كان جمع تقديم أو تأخير </a:t>
            </a:r>
          </a:p>
        </p:txBody>
      </p:sp>
      <p:sp>
        <p:nvSpPr>
          <p:cNvPr id="7" name="مستطيل 6">
            <a:extLst>
              <a:ext uri="{FF2B5EF4-FFF2-40B4-BE49-F238E27FC236}">
                <a16:creationId xmlns:a16="http://schemas.microsoft.com/office/drawing/2014/main" id="{B83F3478-0848-4556-8F24-772F790D83CF}"/>
              </a:ext>
            </a:extLst>
          </p:cNvPr>
          <p:cNvSpPr/>
          <p:nvPr/>
        </p:nvSpPr>
        <p:spPr>
          <a:xfrm>
            <a:off x="2667000" y="2724150"/>
            <a:ext cx="3314703" cy="1804989"/>
          </a:xfrm>
          <a:prstGeom prst="rect">
            <a:avLst/>
          </a:prstGeom>
          <a:noFill/>
          <a:ln w="28575">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في حالة القضى أذن للأولى وأقام لكل فريضة من الأولى  وما بعدها  .</a:t>
            </a:r>
          </a:p>
          <a:p>
            <a:pPr algn="ctr"/>
            <a:r>
              <a:rPr lang="ar-SA" sz="3000" dirty="0">
                <a:solidFill>
                  <a:schemeClr val="tx1"/>
                </a:solidFill>
                <a:latin typeface="Sakkal Majalla" panose="02000000000000000000" pitchFamily="2" charset="-78"/>
                <a:cs typeface="Sakkal Majalla" panose="02000000000000000000" pitchFamily="2" charset="-78"/>
              </a:rPr>
              <a:t>واذا كانت واحدة أذن لها وأقام </a:t>
            </a:r>
          </a:p>
        </p:txBody>
      </p:sp>
      <p:pic>
        <p:nvPicPr>
          <p:cNvPr id="8" name="رسم 7" descr="سهم ذو خط: منحنى طفيف">
            <a:extLst>
              <a:ext uri="{FF2B5EF4-FFF2-40B4-BE49-F238E27FC236}">
                <a16:creationId xmlns:a16="http://schemas.microsoft.com/office/drawing/2014/main" id="{38EBA731-277A-4437-8B92-205B319B96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5925149" y="4382100"/>
            <a:ext cx="533400" cy="665550"/>
          </a:xfrm>
          <a:prstGeom prst="rect">
            <a:avLst/>
          </a:prstGeom>
        </p:spPr>
      </p:pic>
      <p:sp>
        <p:nvSpPr>
          <p:cNvPr id="9" name="قوس متوسط مزدوج 8">
            <a:extLst>
              <a:ext uri="{FF2B5EF4-FFF2-40B4-BE49-F238E27FC236}">
                <a16:creationId xmlns:a16="http://schemas.microsoft.com/office/drawing/2014/main" id="{A35326CB-3EBD-410A-B829-CAA9822F8AEC}"/>
              </a:ext>
            </a:extLst>
          </p:cNvPr>
          <p:cNvSpPr/>
          <p:nvPr/>
        </p:nvSpPr>
        <p:spPr>
          <a:xfrm>
            <a:off x="1666875" y="4981575"/>
            <a:ext cx="5457825" cy="1014414"/>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إن خاف من رفع صوته بها تلبيسًا أسر وإلا جهر.</a:t>
            </a:r>
          </a:p>
          <a:p>
            <a:pPr algn="ctr"/>
            <a:r>
              <a:rPr lang="ar-SA" sz="3000" dirty="0">
                <a:latin typeface="Sakkal Majalla" panose="02000000000000000000" pitchFamily="2" charset="-78"/>
                <a:cs typeface="Sakkal Majalla" panose="02000000000000000000" pitchFamily="2" charset="-78"/>
              </a:rPr>
              <a:t>وإن ترك الأذان لها فلا بأس .</a:t>
            </a:r>
          </a:p>
        </p:txBody>
      </p:sp>
    </p:spTree>
    <p:extLst>
      <p:ext uri="{BB962C8B-B14F-4D97-AF65-F5344CB8AC3E}">
        <p14:creationId xmlns:p14="http://schemas.microsoft.com/office/powerpoint/2010/main" val="1185745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88">
            <a:extLst>
              <a:ext uri="{FF2B5EF4-FFF2-40B4-BE49-F238E27FC236}">
                <a16:creationId xmlns:a16="http://schemas.microsoft.com/office/drawing/2014/main" id="{65056FB6-3C76-4287-9F3F-F98E5FDA0B3A}"/>
              </a:ext>
            </a:extLst>
          </p:cNvPr>
          <p:cNvSpPr txBox="1"/>
          <p:nvPr/>
        </p:nvSpPr>
        <p:spPr>
          <a:xfrm>
            <a:off x="5723333" y="327827"/>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يسن لسامع المؤذن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6" name="قوس كبير أيسر 5">
            <a:extLst>
              <a:ext uri="{FF2B5EF4-FFF2-40B4-BE49-F238E27FC236}">
                <a16:creationId xmlns:a16="http://schemas.microsoft.com/office/drawing/2014/main" id="{3B8B461F-8A78-4E7F-81CC-494AF1A957B1}"/>
              </a:ext>
            </a:extLst>
          </p:cNvPr>
          <p:cNvSpPr/>
          <p:nvPr/>
        </p:nvSpPr>
        <p:spPr>
          <a:xfrm rot="5400000">
            <a:off x="5768149" y="-2432875"/>
            <a:ext cx="1027178" cy="9420228"/>
          </a:xfrm>
          <a:prstGeom prst="leftBrace">
            <a:avLst>
              <a:gd name="adj1" fmla="val 101235"/>
              <a:gd name="adj2" fmla="val 50000"/>
            </a:avLst>
          </a:prstGeom>
          <a:ln>
            <a:solidFill>
              <a:srgbClr val="F8B5B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7" name="قوس كبير مزدوج 6">
            <a:extLst>
              <a:ext uri="{FF2B5EF4-FFF2-40B4-BE49-F238E27FC236}">
                <a16:creationId xmlns:a16="http://schemas.microsoft.com/office/drawing/2014/main" id="{3AD30566-59EB-4461-87C8-D716E5ECF5A6}"/>
              </a:ext>
            </a:extLst>
          </p:cNvPr>
          <p:cNvSpPr/>
          <p:nvPr/>
        </p:nvSpPr>
        <p:spPr>
          <a:xfrm>
            <a:off x="3058482" y="918377"/>
            <a:ext cx="6114096" cy="955737"/>
          </a:xfrm>
          <a:prstGeom prst="bracePair">
            <a:avLst>
              <a:gd name="adj" fmla="val 14522"/>
            </a:avLst>
          </a:prstGeom>
          <a:solidFill>
            <a:srgbClr val="F8B5B2"/>
          </a:solidFill>
          <a:ln w="38100">
            <a:solidFill>
              <a:srgbClr val="7AA9FF"/>
            </a:solidFill>
          </a:ln>
        </p:spPr>
        <p:style>
          <a:lnRef idx="1">
            <a:schemeClr val="accent1"/>
          </a:lnRef>
          <a:fillRef idx="0">
            <a:schemeClr val="accent1"/>
          </a:fillRef>
          <a:effectRef idx="0">
            <a:schemeClr val="accent1"/>
          </a:effectRef>
          <a:fontRef idx="minor">
            <a:schemeClr val="tx1"/>
          </a:fontRef>
        </p:style>
        <p:txBody>
          <a:bodyPr rtlCol="1" anchor="ctr"/>
          <a:lstStyle/>
          <a:p>
            <a:r>
              <a:rPr lang="ar-SA" sz="3000" b="1" dirty="0">
                <a:effectLst/>
                <a:latin typeface="Sakkal Majalla" panose="02000000000000000000" pitchFamily="2" charset="-78"/>
                <a:cs typeface="Sakkal Majalla" panose="02000000000000000000" pitchFamily="2" charset="-78"/>
              </a:rPr>
              <a:t>ويسن لسامعه أي لسامع المؤذن أو المقيم ولو أن السامع امرأة أو سمعه ثانيا وثالثا حيث سن : </a:t>
            </a:r>
          </a:p>
        </p:txBody>
      </p:sp>
      <p:sp>
        <p:nvSpPr>
          <p:cNvPr id="2" name="مربع نص 1">
            <a:extLst>
              <a:ext uri="{FF2B5EF4-FFF2-40B4-BE49-F238E27FC236}">
                <a16:creationId xmlns:a16="http://schemas.microsoft.com/office/drawing/2014/main" id="{2503C1F8-117F-46EB-B966-842DF9DF4F02}"/>
              </a:ext>
            </a:extLst>
          </p:cNvPr>
          <p:cNvSpPr txBox="1"/>
          <p:nvPr/>
        </p:nvSpPr>
        <p:spPr>
          <a:xfrm>
            <a:off x="8677276" y="2790828"/>
            <a:ext cx="2847973" cy="1938992"/>
          </a:xfrm>
          <a:prstGeom prst="rect">
            <a:avLst/>
          </a:prstGeom>
          <a:noFill/>
        </p:spPr>
        <p:txBody>
          <a:bodyPr wrap="square" rtlCol="1">
            <a:spAutoFit/>
          </a:bodyPr>
          <a:lstStyle/>
          <a:p>
            <a:r>
              <a:rPr lang="ar-SA" sz="3000" b="1" dirty="0">
                <a:effectLst/>
                <a:latin typeface="Sakkal Majalla" panose="02000000000000000000" pitchFamily="2" charset="-78"/>
                <a:cs typeface="Sakkal Majalla" panose="02000000000000000000" pitchFamily="2" charset="-78"/>
              </a:rPr>
              <a:t>متابعته سرا</a:t>
            </a:r>
          </a:p>
          <a:p>
            <a:r>
              <a:rPr lang="ar-SA" sz="3000" b="1" dirty="0">
                <a:effectLst/>
                <a:latin typeface="Sakkal Majalla" panose="02000000000000000000" pitchFamily="2" charset="-78"/>
                <a:cs typeface="Sakkal Majalla" panose="02000000000000000000" pitchFamily="2" charset="-78"/>
              </a:rPr>
              <a:t> بمثل ما يقول ولو في طواف أو قراءة ويقضيها المصلي والمتخلي.</a:t>
            </a:r>
          </a:p>
        </p:txBody>
      </p:sp>
      <p:sp>
        <p:nvSpPr>
          <p:cNvPr id="4" name="مربع نص 3">
            <a:extLst>
              <a:ext uri="{FF2B5EF4-FFF2-40B4-BE49-F238E27FC236}">
                <a16:creationId xmlns:a16="http://schemas.microsoft.com/office/drawing/2014/main" id="{615517AE-C872-4B51-B66E-525135DE5D17}"/>
              </a:ext>
            </a:extLst>
          </p:cNvPr>
          <p:cNvSpPr txBox="1"/>
          <p:nvPr/>
        </p:nvSpPr>
        <p:spPr>
          <a:xfrm>
            <a:off x="371476" y="2714625"/>
            <a:ext cx="6172199" cy="3600986"/>
          </a:xfrm>
          <a:prstGeom prst="rect">
            <a:avLst/>
          </a:prstGeom>
          <a:noFill/>
        </p:spPr>
        <p:txBody>
          <a:bodyPr wrap="square" rtlCol="1">
            <a:spAutoFit/>
          </a:bodyPr>
          <a:lstStyle/>
          <a:p>
            <a:r>
              <a:rPr lang="ar-SA" sz="3000" b="1" dirty="0">
                <a:effectLst/>
                <a:latin typeface="Sakkal Majalla" panose="02000000000000000000" pitchFamily="2" charset="-78"/>
                <a:cs typeface="Sakkal Majalla" panose="02000000000000000000" pitchFamily="2" charset="-78"/>
              </a:rPr>
              <a:t>و تسن </a:t>
            </a:r>
            <a:r>
              <a:rPr lang="ar-SA" sz="3000" b="1" dirty="0" err="1">
                <a:effectLst/>
                <a:latin typeface="Sakkal Majalla" panose="02000000000000000000" pitchFamily="2" charset="-78"/>
                <a:cs typeface="Sakkal Majalla" panose="02000000000000000000" pitchFamily="2" charset="-78"/>
              </a:rPr>
              <a:t>حوقلته</a:t>
            </a:r>
            <a:r>
              <a:rPr lang="ar-SA" sz="3000" b="1" dirty="0">
                <a:effectLst/>
                <a:latin typeface="Sakkal Majalla" panose="02000000000000000000" pitchFamily="2" charset="-78"/>
                <a:cs typeface="Sakkal Majalla" panose="02000000000000000000" pitchFamily="2" charset="-78"/>
              </a:rPr>
              <a:t> في </a:t>
            </a:r>
            <a:r>
              <a:rPr lang="ar-SA" sz="3000" b="1" dirty="0" err="1">
                <a:effectLst/>
                <a:latin typeface="Sakkal Majalla" panose="02000000000000000000" pitchFamily="2" charset="-78"/>
                <a:cs typeface="Sakkal Majalla" panose="02000000000000000000" pitchFamily="2" charset="-78"/>
              </a:rPr>
              <a:t>الحيعلة</a:t>
            </a:r>
            <a:r>
              <a:rPr lang="ar-SA" sz="3000" b="1" dirty="0">
                <a:effectLst/>
                <a:latin typeface="Sakkal Majalla" panose="02000000000000000000" pitchFamily="2" charset="-78"/>
                <a:cs typeface="Sakkal Majalla" panose="02000000000000000000" pitchFamily="2" charset="-78"/>
              </a:rPr>
              <a:t> أي أن يقول السامع: لا حول ولا قوة إلا بالله، إذا قال المؤذن أو المقيم: حي على الصلاة، حي على الفلاح، وإذا قال: الصلاة خير من النوم - ويسمى التثويب - قال السامع: صدقت وبررت، وإذا قال المقيم: قد قامت الصلاة، قال السامع: أقامها الله وأدامها، وكذا يستحب للمؤذن والمقيم إجابة أنفسهما ليجمعا بين ثواب الأذان والإجابة.</a:t>
            </a:r>
          </a:p>
          <a:p>
            <a:endParaRPr lang="ar-SA" dirty="0"/>
          </a:p>
        </p:txBody>
      </p:sp>
      <p:sp>
        <p:nvSpPr>
          <p:cNvPr id="10" name="شكل بيضاوي 9">
            <a:extLst>
              <a:ext uri="{FF2B5EF4-FFF2-40B4-BE49-F238E27FC236}">
                <a16:creationId xmlns:a16="http://schemas.microsoft.com/office/drawing/2014/main" id="{F5054B23-8887-48AD-930C-F9A0CFBADD8C}"/>
              </a:ext>
            </a:extLst>
          </p:cNvPr>
          <p:cNvSpPr/>
          <p:nvPr/>
        </p:nvSpPr>
        <p:spPr>
          <a:xfrm>
            <a:off x="10744201" y="2277239"/>
            <a:ext cx="514349" cy="5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1</a:t>
            </a:r>
          </a:p>
        </p:txBody>
      </p:sp>
      <p:sp>
        <p:nvSpPr>
          <p:cNvPr id="12" name="شكل بيضاوي 11">
            <a:extLst>
              <a:ext uri="{FF2B5EF4-FFF2-40B4-BE49-F238E27FC236}">
                <a16:creationId xmlns:a16="http://schemas.microsoft.com/office/drawing/2014/main" id="{A2721318-79CB-4AC2-9CCE-6CD4FE906E30}"/>
              </a:ext>
            </a:extLst>
          </p:cNvPr>
          <p:cNvSpPr/>
          <p:nvPr/>
        </p:nvSpPr>
        <p:spPr>
          <a:xfrm>
            <a:off x="1314449" y="2269239"/>
            <a:ext cx="514349" cy="5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2</a:t>
            </a:r>
          </a:p>
        </p:txBody>
      </p:sp>
    </p:spTree>
    <p:extLst>
      <p:ext uri="{BB962C8B-B14F-4D97-AF65-F5344CB8AC3E}">
        <p14:creationId xmlns:p14="http://schemas.microsoft.com/office/powerpoint/2010/main" val="502765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88">
            <a:extLst>
              <a:ext uri="{FF2B5EF4-FFF2-40B4-BE49-F238E27FC236}">
                <a16:creationId xmlns:a16="http://schemas.microsoft.com/office/drawing/2014/main" id="{65056FB6-3C76-4287-9F3F-F98E5FDA0B3A}"/>
              </a:ext>
            </a:extLst>
          </p:cNvPr>
          <p:cNvSpPr txBox="1"/>
          <p:nvPr/>
        </p:nvSpPr>
        <p:spPr>
          <a:xfrm>
            <a:off x="5723333" y="327827"/>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يسن لسامع المؤذن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7" name="قوس كبير مزدوج 6">
            <a:extLst>
              <a:ext uri="{FF2B5EF4-FFF2-40B4-BE49-F238E27FC236}">
                <a16:creationId xmlns:a16="http://schemas.microsoft.com/office/drawing/2014/main" id="{3AD30566-59EB-4461-87C8-D716E5ECF5A6}"/>
              </a:ext>
            </a:extLst>
          </p:cNvPr>
          <p:cNvSpPr/>
          <p:nvPr/>
        </p:nvSpPr>
        <p:spPr>
          <a:xfrm>
            <a:off x="3058482" y="918377"/>
            <a:ext cx="6114096" cy="955737"/>
          </a:xfrm>
          <a:prstGeom prst="bracePair">
            <a:avLst>
              <a:gd name="adj" fmla="val 14522"/>
            </a:avLst>
          </a:prstGeom>
          <a:solidFill>
            <a:srgbClr val="F8B5B2"/>
          </a:solidFill>
          <a:ln w="38100">
            <a:solidFill>
              <a:srgbClr val="7AA9FF"/>
            </a:solidFill>
          </a:ln>
        </p:spPr>
        <p:style>
          <a:lnRef idx="1">
            <a:schemeClr val="accent1"/>
          </a:lnRef>
          <a:fillRef idx="0">
            <a:schemeClr val="accent1"/>
          </a:fillRef>
          <a:effectRef idx="0">
            <a:schemeClr val="accent1"/>
          </a:effectRef>
          <a:fontRef idx="minor">
            <a:schemeClr val="tx1"/>
          </a:fontRef>
        </p:style>
        <p:txBody>
          <a:bodyPr rtlCol="1" anchor="ctr"/>
          <a:lstStyle/>
          <a:p>
            <a:r>
              <a:rPr lang="ar-SA" sz="3000" b="1" dirty="0">
                <a:effectLst/>
                <a:latin typeface="Sakkal Majalla" panose="02000000000000000000" pitchFamily="2" charset="-78"/>
                <a:cs typeface="Sakkal Majalla" panose="02000000000000000000" pitchFamily="2" charset="-78"/>
              </a:rPr>
              <a:t>ويسن لسامعه أي لسامع المؤذن أو المقيم ولو أن السامع امرأة أو سمعه ثانيا وثالثا حيث سن : </a:t>
            </a:r>
          </a:p>
        </p:txBody>
      </p:sp>
      <p:sp>
        <p:nvSpPr>
          <p:cNvPr id="8" name="مربع نص 7">
            <a:extLst>
              <a:ext uri="{FF2B5EF4-FFF2-40B4-BE49-F238E27FC236}">
                <a16:creationId xmlns:a16="http://schemas.microsoft.com/office/drawing/2014/main" id="{2902EB88-C5C9-4E9E-A963-A48C6DBB917D}"/>
              </a:ext>
            </a:extLst>
          </p:cNvPr>
          <p:cNvSpPr txBox="1"/>
          <p:nvPr/>
        </p:nvSpPr>
        <p:spPr>
          <a:xfrm>
            <a:off x="1038226" y="2397825"/>
            <a:ext cx="9144002" cy="3785652"/>
          </a:xfrm>
          <a:prstGeom prst="rect">
            <a:avLst/>
          </a:prstGeom>
          <a:noFill/>
        </p:spPr>
        <p:txBody>
          <a:bodyPr wrap="square" rtlCol="1">
            <a:spAutoFit/>
          </a:bodyPr>
          <a:lstStyle/>
          <a:p>
            <a:r>
              <a:rPr lang="ar-SA" sz="3000" b="1" i="0" dirty="0">
                <a:effectLst/>
                <a:latin typeface="Sakkal Majalla" panose="02000000000000000000" pitchFamily="2" charset="-78"/>
                <a:cs typeface="Sakkal Majalla" panose="02000000000000000000" pitchFamily="2" charset="-78"/>
              </a:rPr>
              <a:t>يسن قوله أي قول المؤذن وسامعه بعد فراغه: اللهم أصله: يا الله، والميم بدل من " يا " قاله الخليل وسيبويه</a:t>
            </a:r>
          </a:p>
          <a:p>
            <a:r>
              <a:rPr lang="ar-SA" sz="3000" b="1" i="0" dirty="0">
                <a:effectLst/>
                <a:latin typeface="Sakkal Majalla" panose="02000000000000000000" pitchFamily="2" charset="-78"/>
                <a:cs typeface="Sakkal Majalla" panose="02000000000000000000" pitchFamily="2" charset="-78"/>
              </a:rPr>
              <a:t> رب هذه الدعوة :بفتح الدال أي دعوة الأذان .</a:t>
            </a:r>
          </a:p>
          <a:p>
            <a:r>
              <a:rPr lang="ar-SA" sz="3000" b="1" i="0" dirty="0">
                <a:effectLst/>
                <a:latin typeface="Sakkal Majalla" panose="02000000000000000000" pitchFamily="2" charset="-78"/>
                <a:cs typeface="Sakkal Majalla" panose="02000000000000000000" pitchFamily="2" charset="-78"/>
              </a:rPr>
              <a:t>التامة أي الكاملة السالمة من نقص يتطرق إليها</a:t>
            </a:r>
          </a:p>
          <a:p>
            <a:r>
              <a:rPr lang="ar-SA" sz="3000" b="1" i="0" dirty="0">
                <a:effectLst/>
                <a:latin typeface="Sakkal Majalla" panose="02000000000000000000" pitchFamily="2" charset="-78"/>
                <a:cs typeface="Sakkal Majalla" panose="02000000000000000000" pitchFamily="2" charset="-78"/>
              </a:rPr>
              <a:t> والصلاة القائمة : التي ستقوم وتفعل بصفاتها .</a:t>
            </a:r>
          </a:p>
          <a:p>
            <a:r>
              <a:rPr lang="ar-SA" sz="3000" b="1" i="0" dirty="0">
                <a:effectLst/>
                <a:latin typeface="Sakkal Majalla" panose="02000000000000000000" pitchFamily="2" charset="-78"/>
                <a:cs typeface="Sakkal Majalla" panose="02000000000000000000" pitchFamily="2" charset="-78"/>
              </a:rPr>
              <a:t>آت محمدا الوسيلة : منزلة في الجنة والفضيلة .</a:t>
            </a:r>
          </a:p>
          <a:p>
            <a:r>
              <a:rPr lang="ar-SA" sz="3000" b="1" i="0" dirty="0">
                <a:effectLst/>
                <a:latin typeface="Sakkal Majalla" panose="02000000000000000000" pitchFamily="2" charset="-78"/>
                <a:cs typeface="Sakkal Majalla" panose="02000000000000000000" pitchFamily="2" charset="-78"/>
              </a:rPr>
              <a:t>وابعثه مقاما محمودا الذي وعدته: أي الشفاعة العظمى في موقف القيامة؛ لأنه يحمده فيه الأولون والآخرون</a:t>
            </a:r>
            <a:endParaRPr lang="ar-SA" sz="3000" dirty="0">
              <a:latin typeface="Sakkal Majalla" panose="02000000000000000000" pitchFamily="2" charset="-78"/>
              <a:cs typeface="Sakkal Majalla" panose="02000000000000000000" pitchFamily="2" charset="-78"/>
            </a:endParaRPr>
          </a:p>
        </p:txBody>
      </p:sp>
      <p:sp>
        <p:nvSpPr>
          <p:cNvPr id="10" name="شكل بيضاوي 9">
            <a:extLst>
              <a:ext uri="{FF2B5EF4-FFF2-40B4-BE49-F238E27FC236}">
                <a16:creationId xmlns:a16="http://schemas.microsoft.com/office/drawing/2014/main" id="{71D1C589-94D3-4435-BD35-12096D6E8E76}"/>
              </a:ext>
            </a:extLst>
          </p:cNvPr>
          <p:cNvSpPr/>
          <p:nvPr/>
        </p:nvSpPr>
        <p:spPr>
          <a:xfrm>
            <a:off x="9910765" y="1874114"/>
            <a:ext cx="514349" cy="5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3</a:t>
            </a:r>
          </a:p>
        </p:txBody>
      </p:sp>
      <p:cxnSp>
        <p:nvCxnSpPr>
          <p:cNvPr id="13" name="رابط كسهم مستقيم 12">
            <a:extLst>
              <a:ext uri="{FF2B5EF4-FFF2-40B4-BE49-F238E27FC236}">
                <a16:creationId xmlns:a16="http://schemas.microsoft.com/office/drawing/2014/main" id="{DA45D537-A7B3-40D3-B39E-BF19452FD9A1}"/>
              </a:ext>
            </a:extLst>
          </p:cNvPr>
          <p:cNvCxnSpPr/>
          <p:nvPr/>
        </p:nvCxnSpPr>
        <p:spPr>
          <a:xfrm>
            <a:off x="6400800" y="1990725"/>
            <a:ext cx="0" cy="407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4017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88">
            <a:extLst>
              <a:ext uri="{FF2B5EF4-FFF2-40B4-BE49-F238E27FC236}">
                <a16:creationId xmlns:a16="http://schemas.microsoft.com/office/drawing/2014/main" id="{65056FB6-3C76-4287-9F3F-F98E5FDA0B3A}"/>
              </a:ext>
            </a:extLst>
          </p:cNvPr>
          <p:cNvSpPr txBox="1"/>
          <p:nvPr/>
        </p:nvSpPr>
        <p:spPr>
          <a:xfrm>
            <a:off x="5723333" y="1213652"/>
            <a:ext cx="6114096"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ما يسن لسامع المؤذن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7" name="قوس كبير مزدوج 6">
            <a:extLst>
              <a:ext uri="{FF2B5EF4-FFF2-40B4-BE49-F238E27FC236}">
                <a16:creationId xmlns:a16="http://schemas.microsoft.com/office/drawing/2014/main" id="{3AD30566-59EB-4461-87C8-D716E5ECF5A6}"/>
              </a:ext>
            </a:extLst>
          </p:cNvPr>
          <p:cNvSpPr/>
          <p:nvPr/>
        </p:nvSpPr>
        <p:spPr>
          <a:xfrm>
            <a:off x="3058482" y="1804202"/>
            <a:ext cx="6114096" cy="955737"/>
          </a:xfrm>
          <a:prstGeom prst="bracePair">
            <a:avLst>
              <a:gd name="adj" fmla="val 14522"/>
            </a:avLst>
          </a:prstGeom>
          <a:solidFill>
            <a:srgbClr val="F8B5B2"/>
          </a:solidFill>
          <a:ln w="38100">
            <a:solidFill>
              <a:srgbClr val="7AA9FF"/>
            </a:solidFill>
          </a:ln>
        </p:spPr>
        <p:style>
          <a:lnRef idx="1">
            <a:schemeClr val="accent1"/>
          </a:lnRef>
          <a:fillRef idx="0">
            <a:schemeClr val="accent1"/>
          </a:fillRef>
          <a:effectRef idx="0">
            <a:schemeClr val="accent1"/>
          </a:effectRef>
          <a:fontRef idx="minor">
            <a:schemeClr val="tx1"/>
          </a:fontRef>
        </p:style>
        <p:txBody>
          <a:bodyPr rtlCol="1" anchor="ctr"/>
          <a:lstStyle/>
          <a:p>
            <a:r>
              <a:rPr lang="ar-SA" sz="3000" b="1" dirty="0">
                <a:effectLst/>
                <a:latin typeface="Sakkal Majalla" panose="02000000000000000000" pitchFamily="2" charset="-78"/>
                <a:cs typeface="Sakkal Majalla" panose="02000000000000000000" pitchFamily="2" charset="-78"/>
              </a:rPr>
              <a:t>ويسن لسامعه أي لسامع المؤذن أو المقيم ولو أن السامع امرأة أو سمعه ثانيا وثالثا حيث سن : </a:t>
            </a:r>
          </a:p>
        </p:txBody>
      </p:sp>
      <p:sp>
        <p:nvSpPr>
          <p:cNvPr id="8" name="مربع نص 7">
            <a:extLst>
              <a:ext uri="{FF2B5EF4-FFF2-40B4-BE49-F238E27FC236}">
                <a16:creationId xmlns:a16="http://schemas.microsoft.com/office/drawing/2014/main" id="{2902EB88-C5C9-4E9E-A963-A48C6DBB917D}"/>
              </a:ext>
            </a:extLst>
          </p:cNvPr>
          <p:cNvSpPr txBox="1"/>
          <p:nvPr/>
        </p:nvSpPr>
        <p:spPr>
          <a:xfrm>
            <a:off x="-2171699" y="3283650"/>
            <a:ext cx="9144002"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ثم يدعوا </a:t>
            </a:r>
          </a:p>
        </p:txBody>
      </p:sp>
      <p:sp>
        <p:nvSpPr>
          <p:cNvPr id="10" name="شكل بيضاوي 9">
            <a:extLst>
              <a:ext uri="{FF2B5EF4-FFF2-40B4-BE49-F238E27FC236}">
                <a16:creationId xmlns:a16="http://schemas.microsoft.com/office/drawing/2014/main" id="{71D1C589-94D3-4435-BD35-12096D6E8E76}"/>
              </a:ext>
            </a:extLst>
          </p:cNvPr>
          <p:cNvSpPr/>
          <p:nvPr/>
        </p:nvSpPr>
        <p:spPr>
          <a:xfrm>
            <a:off x="7948615" y="2876550"/>
            <a:ext cx="514349" cy="58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4</a:t>
            </a:r>
          </a:p>
        </p:txBody>
      </p:sp>
      <p:cxnSp>
        <p:nvCxnSpPr>
          <p:cNvPr id="13" name="رابط كسهم مستقيم 12">
            <a:extLst>
              <a:ext uri="{FF2B5EF4-FFF2-40B4-BE49-F238E27FC236}">
                <a16:creationId xmlns:a16="http://schemas.microsoft.com/office/drawing/2014/main" id="{DA45D537-A7B3-40D3-B39E-BF19452FD9A1}"/>
              </a:ext>
            </a:extLst>
          </p:cNvPr>
          <p:cNvCxnSpPr>
            <a:cxnSpLocks/>
          </p:cNvCxnSpPr>
          <p:nvPr/>
        </p:nvCxnSpPr>
        <p:spPr>
          <a:xfrm>
            <a:off x="6400800" y="2876550"/>
            <a:ext cx="0" cy="407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 name="صورة 1">
            <a:extLst>
              <a:ext uri="{FF2B5EF4-FFF2-40B4-BE49-F238E27FC236}">
                <a16:creationId xmlns:a16="http://schemas.microsoft.com/office/drawing/2014/main" id="{589DDFC9-6B8F-408D-BA81-8FDE8E60D5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382" y="2997996"/>
            <a:ext cx="2980516" cy="1676540"/>
          </a:xfrm>
          <a:custGeom>
            <a:avLst/>
            <a:gdLst>
              <a:gd name="connsiteX0" fmla="*/ 0 w 2980516"/>
              <a:gd name="connsiteY0" fmla="*/ 0 h 1676540"/>
              <a:gd name="connsiteX1" fmla="*/ 2980516 w 2980516"/>
              <a:gd name="connsiteY1" fmla="*/ 0 h 1676540"/>
              <a:gd name="connsiteX2" fmla="*/ 2980516 w 2980516"/>
              <a:gd name="connsiteY2" fmla="*/ 1676540 h 1676540"/>
              <a:gd name="connsiteX3" fmla="*/ 0 w 2980516"/>
              <a:gd name="connsiteY3" fmla="*/ 1676540 h 1676540"/>
              <a:gd name="connsiteX4" fmla="*/ 0 w 2980516"/>
              <a:gd name="connsiteY4" fmla="*/ 0 h 16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516" h="1676540" fill="none" extrusionOk="0">
                <a:moveTo>
                  <a:pt x="0" y="0"/>
                </a:moveTo>
                <a:cubicBezTo>
                  <a:pt x="1427537" y="163385"/>
                  <a:pt x="1716901" y="-152467"/>
                  <a:pt x="2980516" y="0"/>
                </a:cubicBezTo>
                <a:cubicBezTo>
                  <a:pt x="3003982" y="824704"/>
                  <a:pt x="2914378" y="885045"/>
                  <a:pt x="2980516" y="1676540"/>
                </a:cubicBezTo>
                <a:cubicBezTo>
                  <a:pt x="2443254" y="1592917"/>
                  <a:pt x="666237" y="1774373"/>
                  <a:pt x="0" y="1676540"/>
                </a:cubicBezTo>
                <a:cubicBezTo>
                  <a:pt x="34862" y="1489646"/>
                  <a:pt x="-43664" y="241089"/>
                  <a:pt x="0" y="0"/>
                </a:cubicBezTo>
                <a:close/>
              </a:path>
              <a:path w="2980516" h="1676540" stroke="0" extrusionOk="0">
                <a:moveTo>
                  <a:pt x="0" y="0"/>
                </a:moveTo>
                <a:cubicBezTo>
                  <a:pt x="358150" y="-56611"/>
                  <a:pt x="1603932" y="-54865"/>
                  <a:pt x="2980516" y="0"/>
                </a:cubicBezTo>
                <a:cubicBezTo>
                  <a:pt x="2843781" y="559203"/>
                  <a:pt x="3044201" y="1429924"/>
                  <a:pt x="2980516" y="1676540"/>
                </a:cubicBezTo>
                <a:cubicBezTo>
                  <a:pt x="2027932" y="1565794"/>
                  <a:pt x="1041495" y="1666375"/>
                  <a:pt x="0" y="1676540"/>
                </a:cubicBezTo>
                <a:cubicBezTo>
                  <a:pt x="54586" y="950020"/>
                  <a:pt x="134368" y="626884"/>
                  <a:pt x="0" y="0"/>
                </a:cubicBezTo>
                <a:close/>
              </a:path>
            </a:pathLst>
          </a:custGeom>
          <a:ln>
            <a:solidFill>
              <a:schemeClr val="tx1"/>
            </a:solidFill>
            <a:extLst>
              <a:ext uri="{C807C97D-BFC1-408E-A445-0C87EB9F89A2}">
                <ask:lineSketchStyleProps xmlns:ask="http://schemas.microsoft.com/office/drawing/2018/sketchyshapes" sd="997802176">
                  <a:custGeom>
                    <a:avLst/>
                    <a:gdLst>
                      <a:gd name="connsiteX0" fmla="*/ 0 w 2980516"/>
                      <a:gd name="connsiteY0" fmla="*/ 0 h 1676540"/>
                      <a:gd name="connsiteX1" fmla="*/ 2980516 w 2980516"/>
                      <a:gd name="connsiteY1" fmla="*/ 0 h 1676540"/>
                      <a:gd name="connsiteX2" fmla="*/ 2980516 w 2980516"/>
                      <a:gd name="connsiteY2" fmla="*/ 1676540 h 1676540"/>
                      <a:gd name="connsiteX3" fmla="*/ 0 w 2980516"/>
                      <a:gd name="connsiteY3" fmla="*/ 1676540 h 1676540"/>
                      <a:gd name="connsiteX4" fmla="*/ 0 w 2980516"/>
                      <a:gd name="connsiteY4" fmla="*/ 0 h 1676540"/>
                      <a:gd name="connsiteX0" fmla="*/ 0 w 2980516"/>
                      <a:gd name="connsiteY0" fmla="*/ 0 h 1676540"/>
                      <a:gd name="connsiteX1" fmla="*/ 2980516 w 2980516"/>
                      <a:gd name="connsiteY1" fmla="*/ 0 h 1676540"/>
                      <a:gd name="connsiteX2" fmla="*/ 2980516 w 2980516"/>
                      <a:gd name="connsiteY2" fmla="*/ 1676540 h 1676540"/>
                      <a:gd name="connsiteX3" fmla="*/ 0 w 2980516"/>
                      <a:gd name="connsiteY3" fmla="*/ 1676540 h 1676540"/>
                      <a:gd name="connsiteX4" fmla="*/ 0 w 2980516"/>
                      <a:gd name="connsiteY4" fmla="*/ 0 h 16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516" h="1676540" fill="none" extrusionOk="0">
                        <a:moveTo>
                          <a:pt x="0" y="0"/>
                        </a:moveTo>
                        <a:cubicBezTo>
                          <a:pt x="1368415" y="142047"/>
                          <a:pt x="1776587" y="-145505"/>
                          <a:pt x="2980516" y="0"/>
                        </a:cubicBezTo>
                        <a:cubicBezTo>
                          <a:pt x="3008303" y="809039"/>
                          <a:pt x="2909147" y="878942"/>
                          <a:pt x="2980516" y="1676540"/>
                        </a:cubicBezTo>
                        <a:cubicBezTo>
                          <a:pt x="2504715" y="1627643"/>
                          <a:pt x="728583" y="1759285"/>
                          <a:pt x="0" y="1676540"/>
                        </a:cubicBezTo>
                        <a:cubicBezTo>
                          <a:pt x="46793" y="1474775"/>
                          <a:pt x="-75367" y="255441"/>
                          <a:pt x="0" y="0"/>
                        </a:cubicBezTo>
                        <a:close/>
                      </a:path>
                      <a:path w="2980516" h="1676540" stroke="0" extrusionOk="0">
                        <a:moveTo>
                          <a:pt x="0" y="0"/>
                        </a:moveTo>
                        <a:cubicBezTo>
                          <a:pt x="342223" y="175916"/>
                          <a:pt x="1439797" y="-21372"/>
                          <a:pt x="2980516" y="0"/>
                        </a:cubicBezTo>
                        <a:cubicBezTo>
                          <a:pt x="2883609" y="540495"/>
                          <a:pt x="3014032" y="1408482"/>
                          <a:pt x="2980516" y="1676540"/>
                        </a:cubicBezTo>
                        <a:cubicBezTo>
                          <a:pt x="1861747" y="1545697"/>
                          <a:pt x="1090079" y="1767914"/>
                          <a:pt x="0" y="1676540"/>
                        </a:cubicBezTo>
                        <a:cubicBezTo>
                          <a:pt x="-1421" y="973082"/>
                          <a:pt x="176503" y="608141"/>
                          <a:pt x="0" y="0"/>
                        </a:cubicBezTo>
                        <a:close/>
                      </a:path>
                      <a:path w="2980516" h="1676540" fill="none" stroke="0" extrusionOk="0">
                        <a:moveTo>
                          <a:pt x="0" y="0"/>
                        </a:moveTo>
                        <a:cubicBezTo>
                          <a:pt x="1448902" y="207514"/>
                          <a:pt x="1736699" y="-133327"/>
                          <a:pt x="2980516" y="0"/>
                        </a:cubicBezTo>
                        <a:cubicBezTo>
                          <a:pt x="3008934" y="809708"/>
                          <a:pt x="2897811" y="895448"/>
                          <a:pt x="2980516" y="1676540"/>
                        </a:cubicBezTo>
                        <a:cubicBezTo>
                          <a:pt x="2350616" y="1681921"/>
                          <a:pt x="660414" y="1761160"/>
                          <a:pt x="0" y="1676540"/>
                        </a:cubicBezTo>
                        <a:cubicBezTo>
                          <a:pt x="32152" y="1513256"/>
                          <a:pt x="-34183" y="245156"/>
                          <a:pt x="0" y="0"/>
                        </a:cubicBezTo>
                        <a:close/>
                      </a:path>
                    </a:pathLst>
                  </a:custGeom>
                  <ask:type>
                    <ask:lineSketchCurved/>
                  </ask:type>
                </ask:lineSketchStyleProps>
              </a:ext>
            </a:extLst>
          </a:ln>
        </p:spPr>
      </p:pic>
    </p:spTree>
    <p:extLst>
      <p:ext uri="{BB962C8B-B14F-4D97-AF65-F5344CB8AC3E}">
        <p14:creationId xmlns:p14="http://schemas.microsoft.com/office/powerpoint/2010/main" val="1948656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37EB7597-DB97-4146-9643-4C7EF1DBD289}"/>
              </a:ext>
            </a:extLst>
          </p:cNvPr>
          <p:cNvPicPr>
            <a:picLocks noChangeAspect="1"/>
          </p:cNvPicPr>
          <p:nvPr/>
        </p:nvPicPr>
        <p:blipFill>
          <a:blip r:embed="rId2"/>
          <a:stretch>
            <a:fillRect/>
          </a:stretch>
        </p:blipFill>
        <p:spPr>
          <a:xfrm>
            <a:off x="0" y="1990"/>
            <a:ext cx="12192000" cy="6858000"/>
          </a:xfrm>
          <a:prstGeom prst="rect">
            <a:avLst/>
          </a:prstGeom>
        </p:spPr>
      </p:pic>
      <p:sp>
        <p:nvSpPr>
          <p:cNvPr id="2" name="مربع نص 88">
            <a:extLst>
              <a:ext uri="{FF2B5EF4-FFF2-40B4-BE49-F238E27FC236}">
                <a16:creationId xmlns:a16="http://schemas.microsoft.com/office/drawing/2014/main" id="{ECF4129C-DD7C-43AA-852E-EAD44145AB85}"/>
              </a:ext>
            </a:extLst>
          </p:cNvPr>
          <p:cNvSpPr txBox="1"/>
          <p:nvPr/>
        </p:nvSpPr>
        <p:spPr>
          <a:xfrm>
            <a:off x="4267200" y="628859"/>
            <a:ext cx="7646429"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الخروج بعد الأذان لمن وجبت عليه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6" name="مربع نص 5">
            <a:extLst>
              <a:ext uri="{FF2B5EF4-FFF2-40B4-BE49-F238E27FC236}">
                <a16:creationId xmlns:a16="http://schemas.microsoft.com/office/drawing/2014/main" id="{3F26521B-94C7-40E0-8719-5D8B9DFB0EA5}"/>
              </a:ext>
            </a:extLst>
          </p:cNvPr>
          <p:cNvSpPr txBox="1"/>
          <p:nvPr/>
        </p:nvSpPr>
        <p:spPr>
          <a:xfrm>
            <a:off x="2266950" y="1666933"/>
            <a:ext cx="8277225" cy="1569660"/>
          </a:xfrm>
          <a:prstGeom prst="rect">
            <a:avLst/>
          </a:prstGeom>
          <a:noFill/>
        </p:spPr>
        <p:txBody>
          <a:bodyPr wrap="square" rtlCol="1">
            <a:spAutoFit/>
          </a:bodyPr>
          <a:lstStyle/>
          <a:p>
            <a:r>
              <a:rPr lang="ar-SA" sz="3000" b="1" dirty="0">
                <a:effectLst/>
                <a:latin typeface="Sakkal Majalla" panose="02000000000000000000" pitchFamily="2" charset="-78"/>
                <a:cs typeface="Sakkal Majalla" panose="02000000000000000000" pitchFamily="2" charset="-78"/>
              </a:rPr>
              <a:t>ويحرم خروج من وجبت عليه الصلاة بعد الأذان في الوقت من مسجد</a:t>
            </a:r>
          </a:p>
          <a:p>
            <a:r>
              <a:rPr lang="ar-SA" sz="3000" b="1" dirty="0">
                <a:effectLst/>
                <a:latin typeface="Sakkal Majalla" panose="02000000000000000000" pitchFamily="2" charset="-78"/>
                <a:cs typeface="Sakkal Majalla" panose="02000000000000000000" pitchFamily="2" charset="-78"/>
              </a:rPr>
              <a:t> بلا عذر أو نية رجوع.</a:t>
            </a:r>
          </a:p>
          <a:p>
            <a:br>
              <a:rPr lang="ar-SA" b="1" i="0" dirty="0">
                <a:solidFill>
                  <a:srgbClr val="707070"/>
                </a:solidFill>
                <a:effectLst/>
                <a:latin typeface="Naskh"/>
              </a:rPr>
            </a:br>
            <a:endParaRPr lang="ar-SA" dirty="0"/>
          </a:p>
        </p:txBody>
      </p:sp>
      <p:sp>
        <p:nvSpPr>
          <p:cNvPr id="7" name="مربع نص 6">
            <a:extLst>
              <a:ext uri="{FF2B5EF4-FFF2-40B4-BE49-F238E27FC236}">
                <a16:creationId xmlns:a16="http://schemas.microsoft.com/office/drawing/2014/main" id="{55B27CC3-22AA-460A-8773-3F9107E079E6}"/>
              </a:ext>
            </a:extLst>
          </p:cNvPr>
          <p:cNvSpPr txBox="1"/>
          <p:nvPr/>
        </p:nvSpPr>
        <p:spPr>
          <a:xfrm>
            <a:off x="10670942" y="1809726"/>
            <a:ext cx="1076186" cy="553998"/>
          </a:xfrm>
          <a:prstGeom prst="rect">
            <a:avLst/>
          </a:prstGeom>
          <a:solidFill>
            <a:srgbClr val="7AA9FF"/>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pic>
        <p:nvPicPr>
          <p:cNvPr id="9" name="صورة 8">
            <a:extLst>
              <a:ext uri="{FF2B5EF4-FFF2-40B4-BE49-F238E27FC236}">
                <a16:creationId xmlns:a16="http://schemas.microsoft.com/office/drawing/2014/main" id="{259BE191-8DC2-4594-9AAC-8BE01E9418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7025" y="2702880"/>
            <a:ext cx="4295274" cy="2800519"/>
          </a:xfrm>
          <a:custGeom>
            <a:avLst/>
            <a:gdLst>
              <a:gd name="connsiteX0" fmla="*/ 0 w 4295274"/>
              <a:gd name="connsiteY0" fmla="*/ 0 h 2800519"/>
              <a:gd name="connsiteX1" fmla="*/ 4295274 w 4295274"/>
              <a:gd name="connsiteY1" fmla="*/ 0 h 2800519"/>
              <a:gd name="connsiteX2" fmla="*/ 4295274 w 4295274"/>
              <a:gd name="connsiteY2" fmla="*/ 2800519 h 2800519"/>
              <a:gd name="connsiteX3" fmla="*/ 0 w 4295274"/>
              <a:gd name="connsiteY3" fmla="*/ 2800519 h 2800519"/>
              <a:gd name="connsiteX4" fmla="*/ 0 w 4295274"/>
              <a:gd name="connsiteY4" fmla="*/ 0 h 280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274" h="2800519" fill="none" extrusionOk="0">
                <a:moveTo>
                  <a:pt x="0" y="0"/>
                </a:moveTo>
                <a:cubicBezTo>
                  <a:pt x="434400" y="163385"/>
                  <a:pt x="2895711" y="-152467"/>
                  <a:pt x="4295274" y="0"/>
                </a:cubicBezTo>
                <a:cubicBezTo>
                  <a:pt x="4376863" y="815421"/>
                  <a:pt x="4258182" y="2021963"/>
                  <a:pt x="4295274" y="2800519"/>
                </a:cubicBezTo>
                <a:cubicBezTo>
                  <a:pt x="2666422" y="2716896"/>
                  <a:pt x="451387" y="2898352"/>
                  <a:pt x="0" y="2800519"/>
                </a:cubicBezTo>
                <a:cubicBezTo>
                  <a:pt x="-117183" y="1426778"/>
                  <a:pt x="-159315" y="1193886"/>
                  <a:pt x="0" y="0"/>
                </a:cubicBezTo>
                <a:close/>
              </a:path>
              <a:path w="4295274" h="2800519" stroke="0" extrusionOk="0">
                <a:moveTo>
                  <a:pt x="0" y="0"/>
                </a:moveTo>
                <a:cubicBezTo>
                  <a:pt x="919032" y="-56611"/>
                  <a:pt x="2840063" y="-54865"/>
                  <a:pt x="4295274" y="0"/>
                </a:cubicBezTo>
                <a:cubicBezTo>
                  <a:pt x="4396549" y="1191687"/>
                  <a:pt x="4376336" y="1711132"/>
                  <a:pt x="4295274" y="2800519"/>
                </a:cubicBezTo>
                <a:cubicBezTo>
                  <a:pt x="2653750" y="2689773"/>
                  <a:pt x="2019849" y="2790354"/>
                  <a:pt x="0" y="2800519"/>
                </a:cubicBezTo>
                <a:cubicBezTo>
                  <a:pt x="-88061" y="1406667"/>
                  <a:pt x="-112605" y="432624"/>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Tree>
    <p:extLst>
      <p:ext uri="{BB962C8B-B14F-4D97-AF65-F5344CB8AC3E}">
        <p14:creationId xmlns:p14="http://schemas.microsoft.com/office/powerpoint/2010/main" val="54852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C56C4278-A6D7-41D6-9552-09104EDE4071}"/>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1">
            <a:extLst>
              <a:ext uri="{FF2B5EF4-FFF2-40B4-BE49-F238E27FC236}">
                <a16:creationId xmlns:a16="http://schemas.microsoft.com/office/drawing/2014/main" id="{9493C67D-A90C-4EE9-A429-D2C5FA265C3C}"/>
              </a:ext>
            </a:extLst>
          </p:cNvPr>
          <p:cNvSpPr/>
          <p:nvPr/>
        </p:nvSpPr>
        <p:spPr>
          <a:xfrm>
            <a:off x="2228850" y="590549"/>
            <a:ext cx="8496300"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الأسئلة :</a:t>
            </a:r>
          </a:p>
        </p:txBody>
      </p:sp>
      <p:graphicFrame>
        <p:nvGraphicFramePr>
          <p:cNvPr id="5" name="جدول 5">
            <a:extLst>
              <a:ext uri="{FF2B5EF4-FFF2-40B4-BE49-F238E27FC236}">
                <a16:creationId xmlns:a16="http://schemas.microsoft.com/office/drawing/2014/main" id="{7E1EC509-7CEA-4847-80FD-5E76687E363A}"/>
              </a:ext>
            </a:extLst>
          </p:cNvPr>
          <p:cNvGraphicFramePr>
            <a:graphicFrameLocks noGrp="1"/>
          </p:cNvGraphicFramePr>
          <p:nvPr/>
        </p:nvGraphicFramePr>
        <p:xfrm>
          <a:off x="2228850" y="2581273"/>
          <a:ext cx="8467725" cy="2128839"/>
        </p:xfrm>
        <a:graphic>
          <a:graphicData uri="http://schemas.openxmlformats.org/drawingml/2006/table">
            <a:tbl>
              <a:tblPr rtl="1" firstRow="1" bandRow="1">
                <a:tableStyleId>{69CF1AB2-1976-4502-BF36-3FF5EA218861}</a:tableStyleId>
              </a:tblPr>
              <a:tblGrid>
                <a:gridCol w="7355904">
                  <a:extLst>
                    <a:ext uri="{9D8B030D-6E8A-4147-A177-3AD203B41FA5}">
                      <a16:colId xmlns:a16="http://schemas.microsoft.com/office/drawing/2014/main" val="3166293068"/>
                    </a:ext>
                  </a:extLst>
                </a:gridCol>
                <a:gridCol w="1111821">
                  <a:extLst>
                    <a:ext uri="{9D8B030D-6E8A-4147-A177-3AD203B41FA5}">
                      <a16:colId xmlns:a16="http://schemas.microsoft.com/office/drawing/2014/main" val="3741812863"/>
                    </a:ext>
                  </a:extLst>
                </a:gridCol>
              </a:tblGrid>
              <a:tr h="709613">
                <a:tc>
                  <a:txBody>
                    <a:bodyPr/>
                    <a:lstStyle/>
                    <a:p>
                      <a:pPr rtl="1"/>
                      <a:r>
                        <a:rPr lang="ar-SA" sz="3000" b="0" dirty="0">
                          <a:solidFill>
                            <a:schemeClr val="tx1"/>
                          </a:solidFill>
                          <a:latin typeface="Sakkal Majalla" panose="02000000000000000000" pitchFamily="2" charset="-78"/>
                          <a:cs typeface="Sakkal Majalla" panose="02000000000000000000" pitchFamily="2" charset="-78"/>
                        </a:rPr>
                        <a:t>الاذان في اللغة الدعاء </a:t>
                      </a:r>
                    </a:p>
                  </a:txBody>
                  <a:tcPr>
                    <a:solidFill>
                      <a:srgbClr val="FACACA"/>
                    </a:solidFill>
                  </a:tcPr>
                </a:tc>
                <a:tc>
                  <a:txBody>
                    <a:bodyPr/>
                    <a:lstStyle/>
                    <a:p>
                      <a:pPr rtl="1"/>
                      <a:endParaRPr lang="ar-SA" dirty="0"/>
                    </a:p>
                  </a:txBody>
                  <a:tcPr>
                    <a:solidFill>
                      <a:srgbClr val="7AA9FF"/>
                    </a:solidFill>
                  </a:tcPr>
                </a:tc>
                <a:extLst>
                  <a:ext uri="{0D108BD9-81ED-4DB2-BD59-A6C34878D82A}">
                    <a16:rowId xmlns:a16="http://schemas.microsoft.com/office/drawing/2014/main" val="2361695220"/>
                  </a:ext>
                </a:extLst>
              </a:tr>
              <a:tr h="709613">
                <a:tc>
                  <a:txBody>
                    <a:bodyPr/>
                    <a:lstStyle/>
                    <a:p>
                      <a:pPr rtl="1"/>
                      <a:r>
                        <a:rPr lang="ar-SA" sz="3000" dirty="0">
                          <a:solidFill>
                            <a:schemeClr val="tx1"/>
                          </a:solidFill>
                          <a:latin typeface="Sakkal Majalla" panose="02000000000000000000" pitchFamily="2" charset="-78"/>
                          <a:cs typeface="Sakkal Majalla" panose="02000000000000000000" pitchFamily="2" charset="-78"/>
                        </a:rPr>
                        <a:t>لا يجزئ الأذان قبل الوقت ؛ لأنه شرعَ للإعلام بدخوله </a:t>
                      </a:r>
                      <a:endParaRPr lang="ar-SA" sz="3000" b="0" dirty="0">
                        <a:solidFill>
                          <a:schemeClr val="tx1"/>
                        </a:solidFill>
                        <a:latin typeface="Sakkal Majalla" panose="02000000000000000000" pitchFamily="2" charset="-78"/>
                        <a:cs typeface="Sakkal Majalla" panose="02000000000000000000" pitchFamily="2" charset="-78"/>
                      </a:endParaRPr>
                    </a:p>
                  </a:txBody>
                  <a:tcPr>
                    <a:solidFill>
                      <a:srgbClr val="7AA9FF"/>
                    </a:solidFill>
                  </a:tcPr>
                </a:tc>
                <a:tc>
                  <a:txBody>
                    <a:bodyPr/>
                    <a:lstStyle/>
                    <a:p>
                      <a:pPr rtl="1"/>
                      <a:endParaRPr lang="ar-SA"/>
                    </a:p>
                  </a:txBody>
                  <a:tcPr>
                    <a:solidFill>
                      <a:srgbClr val="FACACA"/>
                    </a:solidFill>
                  </a:tcPr>
                </a:tc>
                <a:extLst>
                  <a:ext uri="{0D108BD9-81ED-4DB2-BD59-A6C34878D82A}">
                    <a16:rowId xmlns:a16="http://schemas.microsoft.com/office/drawing/2014/main" val="3901075332"/>
                  </a:ext>
                </a:extLst>
              </a:tr>
              <a:tr h="709613">
                <a:tc>
                  <a:txBody>
                    <a:bodyPr/>
                    <a:lstStyle/>
                    <a:p>
                      <a:pPr rtl="1"/>
                      <a:r>
                        <a:rPr lang="ar-SA" sz="3000" b="0" i="0" dirty="0">
                          <a:solidFill>
                            <a:schemeClr val="tx1"/>
                          </a:solidFill>
                          <a:effectLst/>
                          <a:latin typeface="Sakkal Majalla" panose="02000000000000000000" pitchFamily="2" charset="-78"/>
                          <a:cs typeface="Sakkal Majalla" panose="02000000000000000000" pitchFamily="2" charset="-78"/>
                        </a:rPr>
                        <a:t>عدد جمل الاذان 20 جملة </a:t>
                      </a:r>
                      <a:endParaRPr lang="ar-SA" sz="3000" b="0" dirty="0">
                        <a:solidFill>
                          <a:schemeClr val="tx1"/>
                        </a:solidFill>
                        <a:latin typeface="Sakkal Majalla" panose="02000000000000000000" pitchFamily="2" charset="-78"/>
                        <a:cs typeface="Sakkal Majalla" panose="02000000000000000000" pitchFamily="2" charset="-78"/>
                      </a:endParaRPr>
                    </a:p>
                  </a:txBody>
                  <a:tcPr>
                    <a:solidFill>
                      <a:srgbClr val="FACACA"/>
                    </a:solidFill>
                  </a:tcPr>
                </a:tc>
                <a:tc>
                  <a:txBody>
                    <a:bodyPr/>
                    <a:lstStyle/>
                    <a:p>
                      <a:pPr rtl="1"/>
                      <a:endParaRPr lang="ar-SA" dirty="0"/>
                    </a:p>
                  </a:txBody>
                  <a:tcPr>
                    <a:lnR w="12700" cmpd="sng">
                      <a:noFill/>
                    </a:lnR>
                    <a:solidFill>
                      <a:srgbClr val="7AA9FF"/>
                    </a:solidFill>
                  </a:tcPr>
                </a:tc>
                <a:extLst>
                  <a:ext uri="{0D108BD9-81ED-4DB2-BD59-A6C34878D82A}">
                    <a16:rowId xmlns:a16="http://schemas.microsoft.com/office/drawing/2014/main" val="156466357"/>
                  </a:ext>
                </a:extLst>
              </a:tr>
            </a:tbl>
          </a:graphicData>
        </a:graphic>
      </p:graphicFrame>
      <p:sp>
        <p:nvSpPr>
          <p:cNvPr id="6" name="مربع نص 5">
            <a:extLst>
              <a:ext uri="{FF2B5EF4-FFF2-40B4-BE49-F238E27FC236}">
                <a16:creationId xmlns:a16="http://schemas.microsoft.com/office/drawing/2014/main" id="{3AE71E08-FAFB-454C-9821-2838E5253A9E}"/>
              </a:ext>
            </a:extLst>
          </p:cNvPr>
          <p:cNvSpPr txBox="1"/>
          <p:nvPr/>
        </p:nvSpPr>
        <p:spPr>
          <a:xfrm>
            <a:off x="5334000" y="1675252"/>
            <a:ext cx="5810250"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ضع علامة              أو            :</a:t>
            </a:r>
          </a:p>
        </p:txBody>
      </p:sp>
      <p:pic>
        <p:nvPicPr>
          <p:cNvPr id="8" name="رسم 7" descr="إغلاق">
            <a:extLst>
              <a:ext uri="{FF2B5EF4-FFF2-40B4-BE49-F238E27FC236}">
                <a16:creationId xmlns:a16="http://schemas.microsoft.com/office/drawing/2014/main" id="{CFDC6EF5-0746-41B0-B111-3F2CC4E41B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654" y="1666131"/>
            <a:ext cx="630942" cy="630942"/>
          </a:xfrm>
          <a:prstGeom prst="rect">
            <a:avLst/>
          </a:prstGeom>
        </p:spPr>
      </p:pic>
      <p:pic>
        <p:nvPicPr>
          <p:cNvPr id="10" name="رسم 9" descr="علامة تحديد">
            <a:extLst>
              <a:ext uri="{FF2B5EF4-FFF2-40B4-BE49-F238E27FC236}">
                <a16:creationId xmlns:a16="http://schemas.microsoft.com/office/drawing/2014/main" id="{3EA2D01E-D485-4CDE-A153-193625E323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79783" y="1666131"/>
            <a:ext cx="630942" cy="630942"/>
          </a:xfrm>
          <a:prstGeom prst="rect">
            <a:avLst/>
          </a:prstGeom>
        </p:spPr>
      </p:pic>
    </p:spTree>
    <p:extLst>
      <p:ext uri="{BB962C8B-B14F-4D97-AF65-F5344CB8AC3E}">
        <p14:creationId xmlns:p14="http://schemas.microsoft.com/office/powerpoint/2010/main" val="3417473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C56C4278-A6D7-41D6-9552-09104EDE4071}"/>
              </a:ext>
            </a:extLst>
          </p:cNvPr>
          <p:cNvPicPr>
            <a:picLocks noChangeAspect="1"/>
          </p:cNvPicPr>
          <p:nvPr/>
        </p:nvPicPr>
        <p:blipFill>
          <a:blip r:embed="rId2"/>
          <a:stretch>
            <a:fillRect/>
          </a:stretch>
        </p:blipFill>
        <p:spPr>
          <a:xfrm>
            <a:off x="0" y="876"/>
            <a:ext cx="12192000" cy="6858000"/>
          </a:xfrm>
          <a:prstGeom prst="rect">
            <a:avLst/>
          </a:prstGeom>
        </p:spPr>
      </p:pic>
      <p:sp>
        <p:nvSpPr>
          <p:cNvPr id="5" name="مستطيل 4">
            <a:extLst>
              <a:ext uri="{FF2B5EF4-FFF2-40B4-BE49-F238E27FC236}">
                <a16:creationId xmlns:a16="http://schemas.microsoft.com/office/drawing/2014/main" id="{1A5C29B8-2ECF-4D9C-BE43-011CCAE2E5EF}"/>
              </a:ext>
            </a:extLst>
          </p:cNvPr>
          <p:cNvSpPr/>
          <p:nvPr/>
        </p:nvSpPr>
        <p:spPr>
          <a:xfrm>
            <a:off x="2228850" y="590549"/>
            <a:ext cx="8496300"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الأسئلة :</a:t>
            </a:r>
          </a:p>
        </p:txBody>
      </p:sp>
      <p:sp>
        <p:nvSpPr>
          <p:cNvPr id="6" name="مربع نص 5">
            <a:extLst>
              <a:ext uri="{FF2B5EF4-FFF2-40B4-BE49-F238E27FC236}">
                <a16:creationId xmlns:a16="http://schemas.microsoft.com/office/drawing/2014/main" id="{6DC98EA4-BBD2-4964-A79D-005662104E55}"/>
              </a:ext>
            </a:extLst>
          </p:cNvPr>
          <p:cNvSpPr txBox="1"/>
          <p:nvPr/>
        </p:nvSpPr>
        <p:spPr>
          <a:xfrm>
            <a:off x="5772150" y="1675252"/>
            <a:ext cx="5391150"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اختر الإجابة الصحيحة ؟</a:t>
            </a:r>
          </a:p>
        </p:txBody>
      </p:sp>
      <p:sp>
        <p:nvSpPr>
          <p:cNvPr id="8" name="مربع نص 7">
            <a:extLst>
              <a:ext uri="{FF2B5EF4-FFF2-40B4-BE49-F238E27FC236}">
                <a16:creationId xmlns:a16="http://schemas.microsoft.com/office/drawing/2014/main" id="{43F3B80E-292E-429B-B9CC-161B5927DF60}"/>
              </a:ext>
            </a:extLst>
          </p:cNvPr>
          <p:cNvSpPr txBox="1"/>
          <p:nvPr/>
        </p:nvSpPr>
        <p:spPr>
          <a:xfrm>
            <a:off x="3128962" y="2959733"/>
            <a:ext cx="706755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حكم الاذان :</a:t>
            </a:r>
          </a:p>
        </p:txBody>
      </p:sp>
      <p:sp>
        <p:nvSpPr>
          <p:cNvPr id="9" name="شكل بيضاوي 8">
            <a:extLst>
              <a:ext uri="{FF2B5EF4-FFF2-40B4-BE49-F238E27FC236}">
                <a16:creationId xmlns:a16="http://schemas.microsoft.com/office/drawing/2014/main" id="{29793393-63D8-4361-837E-466FD9E25B11}"/>
              </a:ext>
            </a:extLst>
          </p:cNvPr>
          <p:cNvSpPr/>
          <p:nvPr/>
        </p:nvSpPr>
        <p:spPr>
          <a:xfrm>
            <a:off x="5467350" y="2552902"/>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واجب </a:t>
            </a:r>
          </a:p>
        </p:txBody>
      </p:sp>
      <p:sp>
        <p:nvSpPr>
          <p:cNvPr id="11" name="شكل بيضاوي 10">
            <a:extLst>
              <a:ext uri="{FF2B5EF4-FFF2-40B4-BE49-F238E27FC236}">
                <a16:creationId xmlns:a16="http://schemas.microsoft.com/office/drawing/2014/main" id="{995F3515-32D9-485F-8B83-D57FFD22B050}"/>
              </a:ext>
            </a:extLst>
          </p:cNvPr>
          <p:cNvSpPr/>
          <p:nvPr/>
        </p:nvSpPr>
        <p:spPr>
          <a:xfrm>
            <a:off x="3128962" y="2552902"/>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فرض كفاية </a:t>
            </a:r>
          </a:p>
        </p:txBody>
      </p:sp>
      <p:sp>
        <p:nvSpPr>
          <p:cNvPr id="17" name="مربع نص 16">
            <a:extLst>
              <a:ext uri="{FF2B5EF4-FFF2-40B4-BE49-F238E27FC236}">
                <a16:creationId xmlns:a16="http://schemas.microsoft.com/office/drawing/2014/main" id="{26A9AB4F-7D9A-41A2-8B89-5635AA3BA8FA}"/>
              </a:ext>
            </a:extLst>
          </p:cNvPr>
          <p:cNvSpPr txBox="1"/>
          <p:nvPr/>
        </p:nvSpPr>
        <p:spPr>
          <a:xfrm>
            <a:off x="3162302" y="5070103"/>
            <a:ext cx="706755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ما يبطل الاذان :</a:t>
            </a:r>
          </a:p>
        </p:txBody>
      </p:sp>
      <p:sp>
        <p:nvSpPr>
          <p:cNvPr id="19" name="شكل بيضاوي 18">
            <a:extLst>
              <a:ext uri="{FF2B5EF4-FFF2-40B4-BE49-F238E27FC236}">
                <a16:creationId xmlns:a16="http://schemas.microsoft.com/office/drawing/2014/main" id="{0E52C133-39DB-49EB-91F5-D17A8FF636A2}"/>
              </a:ext>
            </a:extLst>
          </p:cNvPr>
          <p:cNvSpPr/>
          <p:nvPr/>
        </p:nvSpPr>
        <p:spPr>
          <a:xfrm>
            <a:off x="5467349" y="4716811"/>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كلام يسير محرم </a:t>
            </a:r>
          </a:p>
        </p:txBody>
      </p:sp>
      <p:sp>
        <p:nvSpPr>
          <p:cNvPr id="21" name="شكل بيضاوي 20">
            <a:extLst>
              <a:ext uri="{FF2B5EF4-FFF2-40B4-BE49-F238E27FC236}">
                <a16:creationId xmlns:a16="http://schemas.microsoft.com/office/drawing/2014/main" id="{2A0C744B-E8EB-41A8-B76D-25B693D4A4F7}"/>
              </a:ext>
            </a:extLst>
          </p:cNvPr>
          <p:cNvSpPr/>
          <p:nvPr/>
        </p:nvSpPr>
        <p:spPr>
          <a:xfrm>
            <a:off x="3128962" y="4705889"/>
            <a:ext cx="1743075" cy="1398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a:solidFill>
                  <a:schemeClr val="tx1"/>
                </a:solidFill>
                <a:latin typeface="Sakkal Majalla" panose="02000000000000000000" pitchFamily="2" charset="-78"/>
                <a:cs typeface="Sakkal Majalla" panose="02000000000000000000" pitchFamily="2" charset="-78"/>
              </a:rPr>
              <a:t>السكوت </a:t>
            </a:r>
            <a:endParaRPr lang="ar-SA" sz="3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52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pic>
        <p:nvPicPr>
          <p:cNvPr id="6" name="صورة 5" descr="صورة تحتوي على قبعة&#10;&#10;تم إنشاء الوصف تلقائياً">
            <a:extLst>
              <a:ext uri="{FF2B5EF4-FFF2-40B4-BE49-F238E27FC236}">
                <a16:creationId xmlns:a16="http://schemas.microsoft.com/office/drawing/2014/main" id="{C144B8C3-DAF4-4DE8-AF16-93FDF12813F9}"/>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446209" y="2094073"/>
            <a:ext cx="3212122" cy="2409092"/>
          </a:xfrm>
          <a:custGeom>
            <a:avLst/>
            <a:gdLst>
              <a:gd name="connsiteX0" fmla="*/ 0 w 3212122"/>
              <a:gd name="connsiteY0" fmla="*/ 0 h 2409092"/>
              <a:gd name="connsiteX1" fmla="*/ 3212122 w 3212122"/>
              <a:gd name="connsiteY1" fmla="*/ 0 h 2409092"/>
              <a:gd name="connsiteX2" fmla="*/ 3212122 w 3212122"/>
              <a:gd name="connsiteY2" fmla="*/ 2409092 h 2409092"/>
              <a:gd name="connsiteX3" fmla="*/ 0 w 3212122"/>
              <a:gd name="connsiteY3" fmla="*/ 2409092 h 2409092"/>
              <a:gd name="connsiteX4" fmla="*/ 0 w 3212122"/>
              <a:gd name="connsiteY4" fmla="*/ 0 h 240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122" h="2409092" fill="none" extrusionOk="0">
                <a:moveTo>
                  <a:pt x="0" y="0"/>
                </a:moveTo>
                <a:cubicBezTo>
                  <a:pt x="1562475" y="163385"/>
                  <a:pt x="1934730" y="-152467"/>
                  <a:pt x="3212122" y="0"/>
                </a:cubicBezTo>
                <a:cubicBezTo>
                  <a:pt x="3293711" y="354893"/>
                  <a:pt x="3175030" y="1474348"/>
                  <a:pt x="3212122" y="2409092"/>
                </a:cubicBezTo>
                <a:cubicBezTo>
                  <a:pt x="1904950" y="2325469"/>
                  <a:pt x="616813" y="2506925"/>
                  <a:pt x="0" y="2409092"/>
                </a:cubicBezTo>
                <a:cubicBezTo>
                  <a:pt x="-117183" y="1899363"/>
                  <a:pt x="-159315" y="604453"/>
                  <a:pt x="0" y="0"/>
                </a:cubicBezTo>
                <a:close/>
              </a:path>
              <a:path w="3212122" h="2409092" stroke="0" extrusionOk="0">
                <a:moveTo>
                  <a:pt x="0" y="0"/>
                </a:moveTo>
                <a:cubicBezTo>
                  <a:pt x="1120424" y="-56611"/>
                  <a:pt x="2162155" y="-54865"/>
                  <a:pt x="3212122" y="0"/>
                </a:cubicBezTo>
                <a:cubicBezTo>
                  <a:pt x="3313397" y="742353"/>
                  <a:pt x="3293184" y="1889511"/>
                  <a:pt x="3212122" y="2409092"/>
                </a:cubicBezTo>
                <a:cubicBezTo>
                  <a:pt x="2129476" y="2298346"/>
                  <a:pt x="672559" y="2398927"/>
                  <a:pt x="0" y="2409092"/>
                </a:cubicBezTo>
                <a:cubicBezTo>
                  <a:pt x="-88061" y="1805184"/>
                  <a:pt x="-112605" y="434463"/>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
        <p:nvSpPr>
          <p:cNvPr id="7" name="مربع نص 88">
            <a:extLst>
              <a:ext uri="{FF2B5EF4-FFF2-40B4-BE49-F238E27FC236}">
                <a16:creationId xmlns:a16="http://schemas.microsoft.com/office/drawing/2014/main" id="{44464688-D169-4C0C-BDCE-C295316BD84A}"/>
              </a:ext>
            </a:extLst>
          </p:cNvPr>
          <p:cNvSpPr txBox="1"/>
          <p:nvPr/>
        </p:nvSpPr>
        <p:spPr>
          <a:xfrm>
            <a:off x="5438629" y="1028030"/>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سبب تسمية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8" name="مربع نص 7">
            <a:extLst>
              <a:ext uri="{FF2B5EF4-FFF2-40B4-BE49-F238E27FC236}">
                <a16:creationId xmlns:a16="http://schemas.microsoft.com/office/drawing/2014/main" id="{49DCC15A-8D95-41B0-86FE-B2456D722B68}"/>
              </a:ext>
            </a:extLst>
          </p:cNvPr>
          <p:cNvSpPr txBox="1"/>
          <p:nvPr/>
        </p:nvSpPr>
        <p:spPr>
          <a:xfrm>
            <a:off x="1756264" y="1755978"/>
            <a:ext cx="9780709" cy="1708160"/>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لاشتمالها على الدعاء .</a:t>
            </a:r>
          </a:p>
          <a:p>
            <a:r>
              <a:rPr lang="ar-SA" sz="3500" dirty="0">
                <a:latin typeface="Sakkal Majalla" panose="02000000000000000000" pitchFamily="2" charset="-78"/>
                <a:cs typeface="Sakkal Majalla" panose="02000000000000000000" pitchFamily="2" charset="-78"/>
              </a:rPr>
              <a:t>مشتقة من </a:t>
            </a:r>
            <a:r>
              <a:rPr lang="ar-SA" sz="3500" dirty="0" err="1">
                <a:latin typeface="Sakkal Majalla" panose="02000000000000000000" pitchFamily="2" charset="-78"/>
                <a:cs typeface="Sakkal Majalla" panose="02000000000000000000" pitchFamily="2" charset="-78"/>
              </a:rPr>
              <a:t>الصلوين</a:t>
            </a:r>
            <a:r>
              <a:rPr lang="ar-SA" sz="3500" dirty="0">
                <a:latin typeface="Sakkal Majalla" panose="02000000000000000000" pitchFamily="2" charset="-78"/>
                <a:cs typeface="Sakkal Majalla" panose="02000000000000000000" pitchFamily="2" charset="-78"/>
              </a:rPr>
              <a:t> وهما عرقان من جانبي الذنب،</a:t>
            </a:r>
          </a:p>
          <a:p>
            <a:r>
              <a:rPr lang="ar-SA" sz="3500" dirty="0">
                <a:latin typeface="Sakkal Majalla" panose="02000000000000000000" pitchFamily="2" charset="-78"/>
                <a:cs typeface="Sakkal Majalla" panose="02000000000000000000" pitchFamily="2" charset="-78"/>
              </a:rPr>
              <a:t> وقيل: عظمان ينحنيان في الركوع والسجود</a:t>
            </a:r>
          </a:p>
        </p:txBody>
      </p:sp>
      <p:sp>
        <p:nvSpPr>
          <p:cNvPr id="2" name="مربع نص 88">
            <a:extLst>
              <a:ext uri="{FF2B5EF4-FFF2-40B4-BE49-F238E27FC236}">
                <a16:creationId xmlns:a16="http://schemas.microsoft.com/office/drawing/2014/main" id="{CC552920-150B-437B-9E63-63F81EC82866}"/>
              </a:ext>
            </a:extLst>
          </p:cNvPr>
          <p:cNvSpPr txBox="1"/>
          <p:nvPr/>
        </p:nvSpPr>
        <p:spPr>
          <a:xfrm>
            <a:off x="5059827" y="3764882"/>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وقت فرض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74F9A4E0-C70C-4776-B8A1-E5E988629D2B}"/>
              </a:ext>
            </a:extLst>
          </p:cNvPr>
          <p:cNvSpPr txBox="1"/>
          <p:nvPr/>
        </p:nvSpPr>
        <p:spPr>
          <a:xfrm>
            <a:off x="6096000" y="4619625"/>
            <a:ext cx="3886200" cy="630942"/>
          </a:xfrm>
          <a:prstGeom prst="rect">
            <a:avLst/>
          </a:prstGeom>
          <a:noFill/>
        </p:spPr>
        <p:txBody>
          <a:bodyPr wrap="square" rtlCol="1">
            <a:spAutoFit/>
          </a:bodyPr>
          <a:lstStyle/>
          <a:p>
            <a:r>
              <a:rPr kumimoji="0" lang="ar-SA" sz="35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وفُرضت ليلة الاسراء</a:t>
            </a:r>
            <a:endParaRPr lang="ar-SA" dirty="0"/>
          </a:p>
        </p:txBody>
      </p:sp>
    </p:spTree>
    <p:extLst>
      <p:ext uri="{BB962C8B-B14F-4D97-AF65-F5344CB8AC3E}">
        <p14:creationId xmlns:p14="http://schemas.microsoft.com/office/powerpoint/2010/main" val="2164842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descr="صورة تحتوي على غرفة&#10;&#10;تم إنشاء الوصف تلقائياً">
            <a:extLst>
              <a:ext uri="{FF2B5EF4-FFF2-40B4-BE49-F238E27FC236}">
                <a16:creationId xmlns:a16="http://schemas.microsoft.com/office/drawing/2014/main" id="{1D32109E-4ACE-4E99-B013-D5ED94675BE7}"/>
              </a:ext>
            </a:extLst>
          </p:cNvPr>
          <p:cNvPicPr>
            <a:picLocks noChangeAspect="1"/>
          </p:cNvPicPr>
          <p:nvPr/>
        </p:nvPicPr>
        <p:blipFill>
          <a:blip r:embed="rId2"/>
          <a:stretch>
            <a:fillRect/>
          </a:stretch>
        </p:blipFill>
        <p:spPr>
          <a:xfrm>
            <a:off x="22125" y="11212"/>
            <a:ext cx="12169875" cy="6846788"/>
          </a:xfrm>
          <a:prstGeom prst="rect">
            <a:avLst/>
          </a:prstGeom>
        </p:spPr>
      </p:pic>
      <p:sp>
        <p:nvSpPr>
          <p:cNvPr id="2" name="مربع نص 1">
            <a:extLst>
              <a:ext uri="{FF2B5EF4-FFF2-40B4-BE49-F238E27FC236}">
                <a16:creationId xmlns:a16="http://schemas.microsoft.com/office/drawing/2014/main" id="{E8E60039-8C24-4061-81AE-85AB56BC7B06}"/>
              </a:ext>
            </a:extLst>
          </p:cNvPr>
          <p:cNvSpPr txBox="1"/>
          <p:nvPr/>
        </p:nvSpPr>
        <p:spPr>
          <a:xfrm>
            <a:off x="5638800" y="2971800"/>
            <a:ext cx="914400" cy="914400"/>
          </a:xfrm>
          <a:prstGeom prst="rect">
            <a:avLst/>
          </a:prstGeom>
          <a:noFill/>
        </p:spPr>
        <p:txBody>
          <a:bodyPr wrap="square" rtlCol="1">
            <a:spAutoFit/>
          </a:bodyPr>
          <a:lstStyle/>
          <a:p>
            <a:endParaRPr lang="ar-SA" dirty="0"/>
          </a:p>
        </p:txBody>
      </p:sp>
      <p:sp>
        <p:nvSpPr>
          <p:cNvPr id="3" name="مربع نص 2">
            <a:extLst>
              <a:ext uri="{FF2B5EF4-FFF2-40B4-BE49-F238E27FC236}">
                <a16:creationId xmlns:a16="http://schemas.microsoft.com/office/drawing/2014/main" id="{DC4C1E8E-206B-4832-94EA-6A5F7001BEA7}"/>
              </a:ext>
            </a:extLst>
          </p:cNvPr>
          <p:cNvSpPr txBox="1"/>
          <p:nvPr/>
        </p:nvSpPr>
        <p:spPr>
          <a:xfrm>
            <a:off x="523875" y="5295900"/>
            <a:ext cx="3924300" cy="630942"/>
          </a:xfrm>
          <a:prstGeom prst="rect">
            <a:avLst/>
          </a:prstGeom>
          <a:noFill/>
        </p:spPr>
        <p:txBody>
          <a:bodyPr wrap="square" rtlCol="1">
            <a:spAutoFit/>
          </a:bodyPr>
          <a:lstStyle/>
          <a:p>
            <a:r>
              <a:rPr lang="ar-SA" sz="3500" dirty="0">
                <a:latin typeface="Arial Rounded MT Bold" panose="020F0704030504030204" pitchFamily="34" charset="0"/>
              </a:rPr>
              <a:t>- باب شروط الصلاة  -</a:t>
            </a:r>
          </a:p>
        </p:txBody>
      </p:sp>
    </p:spTree>
    <p:extLst>
      <p:ext uri="{BB962C8B-B14F-4D97-AF65-F5344CB8AC3E}">
        <p14:creationId xmlns:p14="http://schemas.microsoft.com/office/powerpoint/2010/main" val="1260572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2" descr="صورة تحتوي على لقطة شاشة, منضدة&#10;&#10;تم إنشاء الوصف تلقائياً">
            <a:extLst>
              <a:ext uri="{FF2B5EF4-FFF2-40B4-BE49-F238E27FC236}">
                <a16:creationId xmlns:a16="http://schemas.microsoft.com/office/drawing/2014/main" id="{701948F4-AC99-4223-94C4-E0A6EC5DFFC3}"/>
              </a:ext>
            </a:extLst>
          </p:cNvPr>
          <p:cNvPicPr>
            <a:picLocks noChangeAspect="1"/>
          </p:cNvPicPr>
          <p:nvPr/>
        </p:nvPicPr>
        <p:blipFill>
          <a:blip r:embed="rId2"/>
          <a:stretch>
            <a:fillRect/>
          </a:stretch>
        </p:blipFill>
        <p:spPr>
          <a:xfrm>
            <a:off x="76200" y="142875"/>
            <a:ext cx="12192000" cy="6858000"/>
          </a:xfrm>
          <a:prstGeom prst="rect">
            <a:avLst/>
          </a:prstGeom>
        </p:spPr>
      </p:pic>
      <p:sp>
        <p:nvSpPr>
          <p:cNvPr id="11" name="مستطيل 10">
            <a:hlinkClick r:id="rId3" action="ppaction://hlinksldjump"/>
            <a:extLst>
              <a:ext uri="{FF2B5EF4-FFF2-40B4-BE49-F238E27FC236}">
                <a16:creationId xmlns:a16="http://schemas.microsoft.com/office/drawing/2014/main" id="{B6190079-2A87-4FF3-8949-110E18D80D1A}"/>
              </a:ext>
            </a:extLst>
          </p:cNvPr>
          <p:cNvSpPr/>
          <p:nvPr/>
        </p:nvSpPr>
        <p:spPr>
          <a:xfrm>
            <a:off x="9224491" y="162199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1.تعريف الشرط</a:t>
            </a:r>
          </a:p>
        </p:txBody>
      </p:sp>
      <p:sp>
        <p:nvSpPr>
          <p:cNvPr id="13" name="مستطيل 12">
            <a:hlinkClick r:id="rId4" action="ppaction://hlinksldjump"/>
            <a:extLst>
              <a:ext uri="{FF2B5EF4-FFF2-40B4-BE49-F238E27FC236}">
                <a16:creationId xmlns:a16="http://schemas.microsoft.com/office/drawing/2014/main" id="{052E8AA5-E047-46B1-BA75-B8003F2C4B4B}"/>
              </a:ext>
            </a:extLst>
          </p:cNvPr>
          <p:cNvSpPr/>
          <p:nvPr/>
        </p:nvSpPr>
        <p:spPr>
          <a:xfrm>
            <a:off x="9224491" y="2515822"/>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 الطهارة من الحدث </a:t>
            </a:r>
          </a:p>
        </p:txBody>
      </p:sp>
      <p:sp>
        <p:nvSpPr>
          <p:cNvPr id="15" name="مستطيل 14">
            <a:hlinkClick r:id="rId5" action="ppaction://hlinksldjump"/>
            <a:extLst>
              <a:ext uri="{FF2B5EF4-FFF2-40B4-BE49-F238E27FC236}">
                <a16:creationId xmlns:a16="http://schemas.microsoft.com/office/drawing/2014/main" id="{9E274B44-C745-4053-A2FA-0FDE144ED96F}"/>
              </a:ext>
            </a:extLst>
          </p:cNvPr>
          <p:cNvSpPr/>
          <p:nvPr/>
        </p:nvSpPr>
        <p:spPr>
          <a:xfrm>
            <a:off x="9224491" y="342900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9. وقت صلاة المغرب </a:t>
            </a:r>
          </a:p>
        </p:txBody>
      </p:sp>
      <p:sp>
        <p:nvSpPr>
          <p:cNvPr id="17" name="مستطيل 16">
            <a:hlinkClick r:id="rId6" action="ppaction://hlinksldjump"/>
            <a:extLst>
              <a:ext uri="{FF2B5EF4-FFF2-40B4-BE49-F238E27FC236}">
                <a16:creationId xmlns:a16="http://schemas.microsoft.com/office/drawing/2014/main" id="{59A864AF-F243-4AC9-9E3D-6D4C90235073}"/>
              </a:ext>
            </a:extLst>
          </p:cNvPr>
          <p:cNvSpPr/>
          <p:nvPr/>
        </p:nvSpPr>
        <p:spPr>
          <a:xfrm>
            <a:off x="6274523" y="162199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 شروط الصلاة </a:t>
            </a:r>
          </a:p>
        </p:txBody>
      </p:sp>
      <p:sp>
        <p:nvSpPr>
          <p:cNvPr id="19" name="مستطيل 18">
            <a:hlinkClick r:id="rId7" action="ppaction://hlinksldjump"/>
            <a:extLst>
              <a:ext uri="{FF2B5EF4-FFF2-40B4-BE49-F238E27FC236}">
                <a16:creationId xmlns:a16="http://schemas.microsoft.com/office/drawing/2014/main" id="{D65E2084-831B-44A1-8F96-41D4D2FA7642}"/>
              </a:ext>
            </a:extLst>
          </p:cNvPr>
          <p:cNvSpPr/>
          <p:nvPr/>
        </p:nvSpPr>
        <p:spPr>
          <a:xfrm>
            <a:off x="9243644" y="431561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13. حكم العمل بغلبة الظن في دخول الوقت </a:t>
            </a:r>
          </a:p>
        </p:txBody>
      </p:sp>
      <p:sp>
        <p:nvSpPr>
          <p:cNvPr id="21" name="مستطيل 20">
            <a:hlinkClick r:id="rId8" action="ppaction://hlinksldjump"/>
            <a:extLst>
              <a:ext uri="{FF2B5EF4-FFF2-40B4-BE49-F238E27FC236}">
                <a16:creationId xmlns:a16="http://schemas.microsoft.com/office/drawing/2014/main" id="{10ECF4A1-40B4-4C4C-ADD8-6DBE9029B794}"/>
              </a:ext>
            </a:extLst>
          </p:cNvPr>
          <p:cNvSpPr/>
          <p:nvPr/>
        </p:nvSpPr>
        <p:spPr>
          <a:xfrm>
            <a:off x="6276137" y="342900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10.وقت العشاء </a:t>
            </a:r>
          </a:p>
        </p:txBody>
      </p:sp>
      <p:sp>
        <p:nvSpPr>
          <p:cNvPr id="23" name="مستطيل 22">
            <a:hlinkClick r:id="rId9" action="ppaction://hlinksldjump"/>
            <a:extLst>
              <a:ext uri="{FF2B5EF4-FFF2-40B4-BE49-F238E27FC236}">
                <a16:creationId xmlns:a16="http://schemas.microsoft.com/office/drawing/2014/main" id="{BF5F5C6E-3CF9-4A95-8D8D-493567ACE974}"/>
              </a:ext>
            </a:extLst>
          </p:cNvPr>
          <p:cNvSpPr/>
          <p:nvPr/>
        </p:nvSpPr>
        <p:spPr>
          <a:xfrm>
            <a:off x="6274524" y="250967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 أوقات الصلاة</a:t>
            </a:r>
          </a:p>
        </p:txBody>
      </p:sp>
      <p:sp>
        <p:nvSpPr>
          <p:cNvPr id="25" name="مستطيل 24">
            <a:hlinkClick r:id="rId10" action="ppaction://hlinksldjump"/>
            <a:extLst>
              <a:ext uri="{FF2B5EF4-FFF2-40B4-BE49-F238E27FC236}">
                <a16:creationId xmlns:a16="http://schemas.microsoft.com/office/drawing/2014/main" id="{25E3847D-6D8F-4054-84DE-F974546B4124}"/>
              </a:ext>
            </a:extLst>
          </p:cNvPr>
          <p:cNvSpPr/>
          <p:nvPr/>
        </p:nvSpPr>
        <p:spPr>
          <a:xfrm>
            <a:off x="6304867" y="431561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14. حكم صلاة من أحرم باجتهاد </a:t>
            </a:r>
          </a:p>
        </p:txBody>
      </p:sp>
      <p:sp>
        <p:nvSpPr>
          <p:cNvPr id="27" name="مستطيل 26">
            <a:hlinkClick r:id="rId11" action="ppaction://hlinksldjump"/>
            <a:extLst>
              <a:ext uri="{FF2B5EF4-FFF2-40B4-BE49-F238E27FC236}">
                <a16:creationId xmlns:a16="http://schemas.microsoft.com/office/drawing/2014/main" id="{657B899F-D181-4FEA-9300-E81558CBE6D2}"/>
              </a:ext>
            </a:extLst>
          </p:cNvPr>
          <p:cNvSpPr/>
          <p:nvPr/>
        </p:nvSpPr>
        <p:spPr>
          <a:xfrm>
            <a:off x="3271324" y="162306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3.شرط الإسلام والعقل والتمييز </a:t>
            </a:r>
          </a:p>
        </p:txBody>
      </p:sp>
      <p:sp>
        <p:nvSpPr>
          <p:cNvPr id="29" name="مستطيل 28">
            <a:hlinkClick r:id="rId12" action="ppaction://hlinksldjump"/>
            <a:extLst>
              <a:ext uri="{FF2B5EF4-FFF2-40B4-BE49-F238E27FC236}">
                <a16:creationId xmlns:a16="http://schemas.microsoft.com/office/drawing/2014/main" id="{DFA20CEB-5C3D-4418-AF15-9DB24ED692FE}"/>
              </a:ext>
            </a:extLst>
          </p:cNvPr>
          <p:cNvSpPr/>
          <p:nvPr/>
        </p:nvSpPr>
        <p:spPr>
          <a:xfrm>
            <a:off x="3327783" y="3404590"/>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11. وقت الفجر </a:t>
            </a:r>
          </a:p>
        </p:txBody>
      </p:sp>
      <p:sp>
        <p:nvSpPr>
          <p:cNvPr id="31" name="مستطيل 30">
            <a:hlinkClick r:id="rId13" action="ppaction://hlinksldjump"/>
            <a:extLst>
              <a:ext uri="{FF2B5EF4-FFF2-40B4-BE49-F238E27FC236}">
                <a16:creationId xmlns:a16="http://schemas.microsoft.com/office/drawing/2014/main" id="{EA16374A-F2F5-473F-A06C-1129B55B8DF8}"/>
              </a:ext>
            </a:extLst>
          </p:cNvPr>
          <p:cNvSpPr/>
          <p:nvPr/>
        </p:nvSpPr>
        <p:spPr>
          <a:xfrm>
            <a:off x="3271324" y="250967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7.حكم تعجيل صلاة الظهر </a:t>
            </a:r>
          </a:p>
        </p:txBody>
      </p:sp>
      <p:sp>
        <p:nvSpPr>
          <p:cNvPr id="33" name="مستطيل 32">
            <a:hlinkClick r:id="rId14" action="ppaction://hlinksldjump"/>
            <a:extLst>
              <a:ext uri="{FF2B5EF4-FFF2-40B4-BE49-F238E27FC236}">
                <a16:creationId xmlns:a16="http://schemas.microsoft.com/office/drawing/2014/main" id="{D9A50C55-85DA-445D-B5B3-2EEBA55E2CE0}"/>
              </a:ext>
            </a:extLst>
          </p:cNvPr>
          <p:cNvSpPr/>
          <p:nvPr/>
        </p:nvSpPr>
        <p:spPr>
          <a:xfrm>
            <a:off x="3327783" y="430229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15.حكم من طرأ عليه مانع بعد الدخول </a:t>
            </a:r>
          </a:p>
        </p:txBody>
      </p:sp>
      <p:sp>
        <p:nvSpPr>
          <p:cNvPr id="35" name="مستطيل 34">
            <a:hlinkClick r:id="rId15" action="ppaction://hlinksldjump"/>
            <a:extLst>
              <a:ext uri="{FF2B5EF4-FFF2-40B4-BE49-F238E27FC236}">
                <a16:creationId xmlns:a16="http://schemas.microsoft.com/office/drawing/2014/main" id="{8D9B6410-5855-4ECE-B990-3D9AF63D8565}"/>
              </a:ext>
            </a:extLst>
          </p:cNvPr>
          <p:cNvSpPr/>
          <p:nvPr/>
        </p:nvSpPr>
        <p:spPr>
          <a:xfrm>
            <a:off x="322970" y="162199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4.شرط الوقت </a:t>
            </a:r>
          </a:p>
        </p:txBody>
      </p:sp>
      <p:sp>
        <p:nvSpPr>
          <p:cNvPr id="37" name="مستطيل 36">
            <a:hlinkClick r:id="rId16" action="ppaction://hlinksldjump"/>
            <a:extLst>
              <a:ext uri="{FF2B5EF4-FFF2-40B4-BE49-F238E27FC236}">
                <a16:creationId xmlns:a16="http://schemas.microsoft.com/office/drawing/2014/main" id="{66BF7A92-A83E-49ED-A838-F3C860E219A3}"/>
              </a:ext>
            </a:extLst>
          </p:cNvPr>
          <p:cNvSpPr/>
          <p:nvPr/>
        </p:nvSpPr>
        <p:spPr>
          <a:xfrm>
            <a:off x="322970" y="250967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8. وقت صلاة العصر </a:t>
            </a:r>
          </a:p>
        </p:txBody>
      </p:sp>
      <p:sp>
        <p:nvSpPr>
          <p:cNvPr id="39" name="مستطيل 38">
            <a:hlinkClick r:id="rId17" action="ppaction://hlinksldjump"/>
            <a:extLst>
              <a:ext uri="{FF2B5EF4-FFF2-40B4-BE49-F238E27FC236}">
                <a16:creationId xmlns:a16="http://schemas.microsoft.com/office/drawing/2014/main" id="{7FB80953-C958-4BA2-9EEF-DF54043E3750}"/>
              </a:ext>
            </a:extLst>
          </p:cNvPr>
          <p:cNvSpPr/>
          <p:nvPr/>
        </p:nvSpPr>
        <p:spPr>
          <a:xfrm>
            <a:off x="322970" y="3404589"/>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12. ما يدرك به وقت الصلاة</a:t>
            </a:r>
          </a:p>
        </p:txBody>
      </p:sp>
      <p:sp>
        <p:nvSpPr>
          <p:cNvPr id="41" name="مستطيل 40">
            <a:hlinkClick r:id="rId18" action="ppaction://hlinksldjump"/>
            <a:extLst>
              <a:ext uri="{FF2B5EF4-FFF2-40B4-BE49-F238E27FC236}">
                <a16:creationId xmlns:a16="http://schemas.microsoft.com/office/drawing/2014/main" id="{32385DE8-5FEA-4BEC-B3E0-67A013FDAF21}"/>
              </a:ext>
            </a:extLst>
          </p:cNvPr>
          <p:cNvSpPr/>
          <p:nvPr/>
        </p:nvSpPr>
        <p:spPr>
          <a:xfrm>
            <a:off x="322970" y="428569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16.من صار اهلا لوجوب الصلاة </a:t>
            </a:r>
          </a:p>
        </p:txBody>
      </p:sp>
      <p:sp>
        <p:nvSpPr>
          <p:cNvPr id="43" name="مستطيل 42">
            <a:hlinkClick r:id="rId19" action="ppaction://hlinksldjump"/>
            <a:extLst>
              <a:ext uri="{FF2B5EF4-FFF2-40B4-BE49-F238E27FC236}">
                <a16:creationId xmlns:a16="http://schemas.microsoft.com/office/drawing/2014/main" id="{A56A5AA9-961E-4915-A62D-1C1301498A10}"/>
              </a:ext>
            </a:extLst>
          </p:cNvPr>
          <p:cNvSpPr/>
          <p:nvPr/>
        </p:nvSpPr>
        <p:spPr>
          <a:xfrm>
            <a:off x="6274523" y="520879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17. حكم قضاء </a:t>
            </a:r>
            <a:r>
              <a:rPr lang="ar-SA" sz="2300" b="1" dirty="0" err="1">
                <a:latin typeface="Sakkal Majalla" panose="02000000000000000000" pitchFamily="2" charset="-78"/>
                <a:cs typeface="Sakkal Majalla" panose="02000000000000000000" pitchFamily="2" charset="-78"/>
              </a:rPr>
              <a:t>الفوائت</a:t>
            </a:r>
            <a:r>
              <a:rPr lang="ar-SA" sz="2300" b="1" dirty="0">
                <a:latin typeface="Sakkal Majalla" panose="02000000000000000000" pitchFamily="2" charset="-78"/>
                <a:cs typeface="Sakkal Majalla" panose="02000000000000000000" pitchFamily="2" charset="-78"/>
              </a:rPr>
              <a:t> وصفته .</a:t>
            </a:r>
          </a:p>
        </p:txBody>
      </p:sp>
      <p:sp>
        <p:nvSpPr>
          <p:cNvPr id="45" name="مستطيل 44">
            <a:hlinkClick r:id="rId20" action="ppaction://hlinksldjump"/>
            <a:extLst>
              <a:ext uri="{FF2B5EF4-FFF2-40B4-BE49-F238E27FC236}">
                <a16:creationId xmlns:a16="http://schemas.microsoft.com/office/drawing/2014/main" id="{166D59E5-061F-4EDE-88B0-E275EC597288}"/>
              </a:ext>
            </a:extLst>
          </p:cNvPr>
          <p:cNvSpPr/>
          <p:nvPr/>
        </p:nvSpPr>
        <p:spPr>
          <a:xfrm>
            <a:off x="3271324" y="519999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18. ما يسقط الترتيب </a:t>
            </a:r>
          </a:p>
        </p:txBody>
      </p:sp>
      <p:sp>
        <p:nvSpPr>
          <p:cNvPr id="9" name="مربع نص 8">
            <a:extLst>
              <a:ext uri="{FF2B5EF4-FFF2-40B4-BE49-F238E27FC236}">
                <a16:creationId xmlns:a16="http://schemas.microsoft.com/office/drawing/2014/main" id="{BF5A2A86-31D6-4348-800A-E1265F01E0FD}"/>
              </a:ext>
            </a:extLst>
          </p:cNvPr>
          <p:cNvSpPr txBox="1"/>
          <p:nvPr/>
        </p:nvSpPr>
        <p:spPr>
          <a:xfrm>
            <a:off x="5361933" y="503632"/>
            <a:ext cx="2170786" cy="553998"/>
          </a:xfrm>
          <a:prstGeom prst="rect">
            <a:avLst/>
          </a:prstGeom>
          <a:noFill/>
          <a:ln w="6350">
            <a:noFill/>
          </a:ln>
        </p:spPr>
        <p:txBody>
          <a:bodyPr wrap="none" rtlCol="1">
            <a:spAutoFit/>
          </a:bodyPr>
          <a:lstStyle/>
          <a:p>
            <a:r>
              <a:rPr lang="ar-SA" sz="3000" dirty="0">
                <a:cs typeface="PT Bold Heading" panose="02010400000000000000" pitchFamily="2" charset="-78"/>
              </a:rPr>
              <a:t>محاور العرض:</a:t>
            </a:r>
          </a:p>
        </p:txBody>
      </p:sp>
    </p:spTree>
    <p:extLst>
      <p:ext uri="{BB962C8B-B14F-4D97-AF65-F5344CB8AC3E}">
        <p14:creationId xmlns:p14="http://schemas.microsoft.com/office/powerpoint/2010/main" val="1905272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2" descr="صورة تحتوي على لقطة شاشة, منضدة&#10;&#10;تم إنشاء الوصف تلقائياً">
            <a:extLst>
              <a:ext uri="{FF2B5EF4-FFF2-40B4-BE49-F238E27FC236}">
                <a16:creationId xmlns:a16="http://schemas.microsoft.com/office/drawing/2014/main" id="{701948F4-AC99-4223-94C4-E0A6EC5DFFC3}"/>
              </a:ext>
            </a:extLst>
          </p:cNvPr>
          <p:cNvPicPr>
            <a:picLocks noChangeAspect="1"/>
          </p:cNvPicPr>
          <p:nvPr/>
        </p:nvPicPr>
        <p:blipFill>
          <a:blip r:embed="rId2"/>
          <a:stretch>
            <a:fillRect/>
          </a:stretch>
        </p:blipFill>
        <p:spPr>
          <a:xfrm>
            <a:off x="0" y="0"/>
            <a:ext cx="12192000" cy="6858000"/>
          </a:xfrm>
          <a:prstGeom prst="rect">
            <a:avLst/>
          </a:prstGeom>
        </p:spPr>
      </p:pic>
      <p:sp>
        <p:nvSpPr>
          <p:cNvPr id="11" name="مستطيل 10">
            <a:hlinkClick r:id="rId3" action="ppaction://hlinksldjump"/>
            <a:extLst>
              <a:ext uri="{FF2B5EF4-FFF2-40B4-BE49-F238E27FC236}">
                <a16:creationId xmlns:a16="http://schemas.microsoft.com/office/drawing/2014/main" id="{B6190079-2A87-4FF3-8949-110E18D80D1A}"/>
              </a:ext>
            </a:extLst>
          </p:cNvPr>
          <p:cNvSpPr/>
          <p:nvPr/>
        </p:nvSpPr>
        <p:spPr>
          <a:xfrm>
            <a:off x="9224492" y="153060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19. من شك فيما عليه من الصلوات </a:t>
            </a:r>
          </a:p>
        </p:txBody>
      </p:sp>
      <p:sp>
        <p:nvSpPr>
          <p:cNvPr id="13" name="مستطيل 12">
            <a:hlinkClick r:id="rId4" action="ppaction://hlinksldjump"/>
            <a:extLst>
              <a:ext uri="{FF2B5EF4-FFF2-40B4-BE49-F238E27FC236}">
                <a16:creationId xmlns:a16="http://schemas.microsoft.com/office/drawing/2014/main" id="{052E8AA5-E047-46B1-BA75-B8003F2C4B4B}"/>
              </a:ext>
            </a:extLst>
          </p:cNvPr>
          <p:cNvSpPr/>
          <p:nvPr/>
        </p:nvSpPr>
        <p:spPr>
          <a:xfrm>
            <a:off x="9243643" y="245571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23.من انكشف بعض عورته في الصلاة </a:t>
            </a:r>
          </a:p>
        </p:txBody>
      </p:sp>
      <p:sp>
        <p:nvSpPr>
          <p:cNvPr id="15" name="مستطيل 14">
            <a:hlinkClick r:id="rId5" action="ppaction://hlinksldjump"/>
            <a:extLst>
              <a:ext uri="{FF2B5EF4-FFF2-40B4-BE49-F238E27FC236}">
                <a16:creationId xmlns:a16="http://schemas.microsoft.com/office/drawing/2014/main" id="{9E274B44-C745-4053-A2FA-0FDE144ED96F}"/>
              </a:ext>
            </a:extLst>
          </p:cNvPr>
          <p:cNvSpPr/>
          <p:nvPr/>
        </p:nvSpPr>
        <p:spPr>
          <a:xfrm>
            <a:off x="9224491" y="335857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27.كيفية صلاة العاري العاجز عن تحصيل السترة </a:t>
            </a:r>
          </a:p>
        </p:txBody>
      </p:sp>
      <p:sp>
        <p:nvSpPr>
          <p:cNvPr id="17" name="مستطيل 16">
            <a:hlinkClick r:id="rId3" action="ppaction://hlinksldjump"/>
            <a:extLst>
              <a:ext uri="{FF2B5EF4-FFF2-40B4-BE49-F238E27FC236}">
                <a16:creationId xmlns:a16="http://schemas.microsoft.com/office/drawing/2014/main" id="{59A864AF-F243-4AC9-9E3D-6D4C90235073}"/>
              </a:ext>
            </a:extLst>
          </p:cNvPr>
          <p:cNvSpPr/>
          <p:nvPr/>
        </p:nvSpPr>
        <p:spPr>
          <a:xfrm>
            <a:off x="6182220" y="153060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20. شرط ستر العورة </a:t>
            </a:r>
          </a:p>
        </p:txBody>
      </p:sp>
      <p:sp>
        <p:nvSpPr>
          <p:cNvPr id="19" name="مستطيل 18">
            <a:hlinkClick r:id="rId6" action="ppaction://hlinksldjump"/>
            <a:extLst>
              <a:ext uri="{FF2B5EF4-FFF2-40B4-BE49-F238E27FC236}">
                <a16:creationId xmlns:a16="http://schemas.microsoft.com/office/drawing/2014/main" id="{D65E2084-831B-44A1-8F96-41D4D2FA7642}"/>
              </a:ext>
            </a:extLst>
          </p:cNvPr>
          <p:cNvSpPr/>
          <p:nvPr/>
        </p:nvSpPr>
        <p:spPr>
          <a:xfrm>
            <a:off x="9243643" y="426143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31.  حكم استعمال المنسوخ او المموه بذهب او فضة </a:t>
            </a:r>
          </a:p>
        </p:txBody>
      </p:sp>
      <p:sp>
        <p:nvSpPr>
          <p:cNvPr id="21" name="مستطيل 20">
            <a:hlinkClick r:id="rId7" action="ppaction://hlinksldjump"/>
            <a:extLst>
              <a:ext uri="{FF2B5EF4-FFF2-40B4-BE49-F238E27FC236}">
                <a16:creationId xmlns:a16="http://schemas.microsoft.com/office/drawing/2014/main" id="{10ECF4A1-40B4-4C4C-ADD8-6DBE9029B794}"/>
              </a:ext>
            </a:extLst>
          </p:cNvPr>
          <p:cNvSpPr/>
          <p:nvPr/>
        </p:nvSpPr>
        <p:spPr>
          <a:xfrm>
            <a:off x="6219677" y="335857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28. ما يكره في الصلاة</a:t>
            </a:r>
          </a:p>
        </p:txBody>
      </p:sp>
      <p:sp>
        <p:nvSpPr>
          <p:cNvPr id="23" name="مستطيل 22">
            <a:hlinkClick r:id="rId8" action="ppaction://hlinksldjump"/>
            <a:extLst>
              <a:ext uri="{FF2B5EF4-FFF2-40B4-BE49-F238E27FC236}">
                <a16:creationId xmlns:a16="http://schemas.microsoft.com/office/drawing/2014/main" id="{BF5F5C6E-3CF9-4A95-8D8D-493567ACE974}"/>
              </a:ext>
            </a:extLst>
          </p:cNvPr>
          <p:cNvSpPr/>
          <p:nvPr/>
        </p:nvSpPr>
        <p:spPr>
          <a:xfrm>
            <a:off x="6229257" y="243291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24.حكم صلاة المحبوس في محل مغصوب أو نجس </a:t>
            </a:r>
          </a:p>
        </p:txBody>
      </p:sp>
      <p:sp>
        <p:nvSpPr>
          <p:cNvPr id="25" name="مستطيل 24">
            <a:hlinkClick r:id="rId9" action="ppaction://hlinksldjump"/>
            <a:extLst>
              <a:ext uri="{FF2B5EF4-FFF2-40B4-BE49-F238E27FC236}">
                <a16:creationId xmlns:a16="http://schemas.microsoft.com/office/drawing/2014/main" id="{25E3847D-6D8F-4054-84DE-F974546B4124}"/>
              </a:ext>
            </a:extLst>
          </p:cNvPr>
          <p:cNvSpPr/>
          <p:nvPr/>
        </p:nvSpPr>
        <p:spPr>
          <a:xfrm>
            <a:off x="6219677" y="426143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32. ضوابط تحريم لبس الحرير</a:t>
            </a:r>
          </a:p>
        </p:txBody>
      </p:sp>
      <p:sp>
        <p:nvSpPr>
          <p:cNvPr id="27" name="مستطيل 26">
            <a:hlinkClick r:id="rId10" action="ppaction://hlinksldjump"/>
            <a:extLst>
              <a:ext uri="{FF2B5EF4-FFF2-40B4-BE49-F238E27FC236}">
                <a16:creationId xmlns:a16="http://schemas.microsoft.com/office/drawing/2014/main" id="{657B899F-D181-4FEA-9300-E81558CBE6D2}"/>
              </a:ext>
            </a:extLst>
          </p:cNvPr>
          <p:cNvSpPr/>
          <p:nvPr/>
        </p:nvSpPr>
        <p:spPr>
          <a:xfrm>
            <a:off x="3271322" y="152768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21. ما يكفي الرجل ستره في الصلاة </a:t>
            </a:r>
          </a:p>
        </p:txBody>
      </p:sp>
      <p:sp>
        <p:nvSpPr>
          <p:cNvPr id="29" name="مستطيل 28">
            <a:hlinkClick r:id="rId11" action="ppaction://hlinksldjump"/>
            <a:extLst>
              <a:ext uri="{FF2B5EF4-FFF2-40B4-BE49-F238E27FC236}">
                <a16:creationId xmlns:a16="http://schemas.microsoft.com/office/drawing/2014/main" id="{DFA20CEB-5C3D-4418-AF15-9DB24ED692FE}"/>
              </a:ext>
            </a:extLst>
          </p:cNvPr>
          <p:cNvSpPr/>
          <p:nvPr/>
        </p:nvSpPr>
        <p:spPr>
          <a:xfrm>
            <a:off x="3271349" y="335257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29. حكم الخيلاء </a:t>
            </a:r>
          </a:p>
        </p:txBody>
      </p:sp>
      <p:sp>
        <p:nvSpPr>
          <p:cNvPr id="31" name="مستطيل 30">
            <a:hlinkClick r:id="rId12" action="ppaction://hlinksldjump"/>
            <a:extLst>
              <a:ext uri="{FF2B5EF4-FFF2-40B4-BE49-F238E27FC236}">
                <a16:creationId xmlns:a16="http://schemas.microsoft.com/office/drawing/2014/main" id="{EA16374A-F2F5-473F-A06C-1129B55B8DF8}"/>
              </a:ext>
            </a:extLst>
          </p:cNvPr>
          <p:cNvSpPr/>
          <p:nvPr/>
        </p:nvSpPr>
        <p:spPr>
          <a:xfrm>
            <a:off x="3271349" y="243291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25.الأولى بالستر لمن لم يجد كفاية </a:t>
            </a:r>
          </a:p>
        </p:txBody>
      </p:sp>
      <p:sp>
        <p:nvSpPr>
          <p:cNvPr id="33" name="مستطيل 32">
            <a:hlinkClick r:id="rId13" action="ppaction://hlinksldjump"/>
            <a:extLst>
              <a:ext uri="{FF2B5EF4-FFF2-40B4-BE49-F238E27FC236}">
                <a16:creationId xmlns:a16="http://schemas.microsoft.com/office/drawing/2014/main" id="{D9A50C55-85DA-445D-B5B3-2EEBA55E2CE0}"/>
              </a:ext>
            </a:extLst>
          </p:cNvPr>
          <p:cNvSpPr/>
          <p:nvPr/>
        </p:nvSpPr>
        <p:spPr>
          <a:xfrm>
            <a:off x="3271322" y="427223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33. ما يباح لبسه من الحرير </a:t>
            </a:r>
          </a:p>
        </p:txBody>
      </p:sp>
      <p:sp>
        <p:nvSpPr>
          <p:cNvPr id="35" name="مستطيل 34">
            <a:hlinkClick r:id="rId14" action="ppaction://hlinksldjump"/>
            <a:extLst>
              <a:ext uri="{FF2B5EF4-FFF2-40B4-BE49-F238E27FC236}">
                <a16:creationId xmlns:a16="http://schemas.microsoft.com/office/drawing/2014/main" id="{8D9B6410-5855-4ECE-B990-3D9AF63D8565}"/>
              </a:ext>
            </a:extLst>
          </p:cNvPr>
          <p:cNvSpPr/>
          <p:nvPr/>
        </p:nvSpPr>
        <p:spPr>
          <a:xfrm>
            <a:off x="322970" y="154313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22.ما يكفي المرأة سترها في الصلاة </a:t>
            </a:r>
          </a:p>
        </p:txBody>
      </p:sp>
      <p:sp>
        <p:nvSpPr>
          <p:cNvPr id="37" name="مستطيل 36">
            <a:hlinkClick r:id="rId15" action="ppaction://hlinksldjump"/>
            <a:extLst>
              <a:ext uri="{FF2B5EF4-FFF2-40B4-BE49-F238E27FC236}">
                <a16:creationId xmlns:a16="http://schemas.microsoft.com/office/drawing/2014/main" id="{66BF7A92-A83E-49ED-A838-F3C860E219A3}"/>
              </a:ext>
            </a:extLst>
          </p:cNvPr>
          <p:cNvSpPr/>
          <p:nvPr/>
        </p:nvSpPr>
        <p:spPr>
          <a:xfrm>
            <a:off x="322970" y="2432913"/>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26. ما يلزم العريان لتحصيل </a:t>
            </a:r>
            <a:r>
              <a:rPr lang="ar-SA" sz="2300" b="1" dirty="0" err="1">
                <a:latin typeface="Sakkal Majalla" panose="02000000000000000000" pitchFamily="2" charset="-78"/>
                <a:cs typeface="Sakkal Majalla" panose="02000000000000000000" pitchFamily="2" charset="-78"/>
              </a:rPr>
              <a:t>الستره</a:t>
            </a:r>
            <a:r>
              <a:rPr lang="ar-SA" sz="2300" b="1" dirty="0">
                <a:latin typeface="Sakkal Majalla" panose="02000000000000000000" pitchFamily="2" charset="-78"/>
                <a:cs typeface="Sakkal Majalla" panose="02000000000000000000" pitchFamily="2" charset="-78"/>
              </a:rPr>
              <a:t> </a:t>
            </a:r>
          </a:p>
        </p:txBody>
      </p:sp>
      <p:sp>
        <p:nvSpPr>
          <p:cNvPr id="39" name="مستطيل 38">
            <a:hlinkClick r:id="rId16" action="ppaction://hlinksldjump"/>
            <a:extLst>
              <a:ext uri="{FF2B5EF4-FFF2-40B4-BE49-F238E27FC236}">
                <a16:creationId xmlns:a16="http://schemas.microsoft.com/office/drawing/2014/main" id="{7FB80953-C958-4BA2-9EEF-DF54043E3750}"/>
              </a:ext>
            </a:extLst>
          </p:cNvPr>
          <p:cNvSpPr/>
          <p:nvPr/>
        </p:nvSpPr>
        <p:spPr>
          <a:xfrm>
            <a:off x="322970" y="335257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30. حكم التصوير </a:t>
            </a:r>
          </a:p>
        </p:txBody>
      </p:sp>
      <p:sp>
        <p:nvSpPr>
          <p:cNvPr id="41" name="مستطيل 40">
            <a:hlinkClick r:id="rId17" action="ppaction://hlinksldjump"/>
            <a:extLst>
              <a:ext uri="{FF2B5EF4-FFF2-40B4-BE49-F238E27FC236}">
                <a16:creationId xmlns:a16="http://schemas.microsoft.com/office/drawing/2014/main" id="{32385DE8-5FEA-4BEC-B3E0-67A013FDAF21}"/>
              </a:ext>
            </a:extLst>
          </p:cNvPr>
          <p:cNvSpPr/>
          <p:nvPr/>
        </p:nvSpPr>
        <p:spPr>
          <a:xfrm>
            <a:off x="322970" y="4264121"/>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34.بعض ما يحرم في البس </a:t>
            </a:r>
          </a:p>
        </p:txBody>
      </p:sp>
      <p:sp>
        <p:nvSpPr>
          <p:cNvPr id="43" name="مستطيل 42">
            <a:hlinkClick r:id="rId18" action="ppaction://hlinksldjump"/>
            <a:extLst>
              <a:ext uri="{FF2B5EF4-FFF2-40B4-BE49-F238E27FC236}">
                <a16:creationId xmlns:a16="http://schemas.microsoft.com/office/drawing/2014/main" id="{A56A5AA9-961E-4915-A62D-1C1301498A10}"/>
              </a:ext>
            </a:extLst>
          </p:cNvPr>
          <p:cNvSpPr/>
          <p:nvPr/>
        </p:nvSpPr>
        <p:spPr>
          <a:xfrm>
            <a:off x="6182219" y="526016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34. ما يباح استعماله من الحرير </a:t>
            </a:r>
          </a:p>
        </p:txBody>
      </p:sp>
      <p:sp>
        <p:nvSpPr>
          <p:cNvPr id="45" name="مستطيل 44">
            <a:hlinkClick r:id="rId19" action="ppaction://hlinksldjump"/>
            <a:extLst>
              <a:ext uri="{FF2B5EF4-FFF2-40B4-BE49-F238E27FC236}">
                <a16:creationId xmlns:a16="http://schemas.microsoft.com/office/drawing/2014/main" id="{166D59E5-061F-4EDE-88B0-E275EC597288}"/>
              </a:ext>
            </a:extLst>
          </p:cNvPr>
          <p:cNvSpPr/>
          <p:nvPr/>
        </p:nvSpPr>
        <p:spPr>
          <a:xfrm>
            <a:off x="3271322" y="526016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190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35.مايكره لبسه </a:t>
            </a:r>
          </a:p>
        </p:txBody>
      </p:sp>
      <p:sp>
        <p:nvSpPr>
          <p:cNvPr id="9" name="مربع نص 8">
            <a:extLst>
              <a:ext uri="{FF2B5EF4-FFF2-40B4-BE49-F238E27FC236}">
                <a16:creationId xmlns:a16="http://schemas.microsoft.com/office/drawing/2014/main" id="{BF5A2A86-31D6-4348-800A-E1265F01E0FD}"/>
              </a:ext>
            </a:extLst>
          </p:cNvPr>
          <p:cNvSpPr txBox="1"/>
          <p:nvPr/>
        </p:nvSpPr>
        <p:spPr>
          <a:xfrm>
            <a:off x="5361933" y="503632"/>
            <a:ext cx="2170786" cy="553998"/>
          </a:xfrm>
          <a:prstGeom prst="rect">
            <a:avLst/>
          </a:prstGeom>
          <a:noFill/>
          <a:ln w="6350">
            <a:noFill/>
          </a:ln>
        </p:spPr>
        <p:txBody>
          <a:bodyPr wrap="none" rtlCol="1">
            <a:spAutoFit/>
          </a:bodyPr>
          <a:lstStyle/>
          <a:p>
            <a:r>
              <a:rPr lang="ar-SA" sz="3000" dirty="0">
                <a:cs typeface="PT Bold Heading" panose="02010400000000000000" pitchFamily="2" charset="-78"/>
              </a:rPr>
              <a:t>محاور العرض:</a:t>
            </a:r>
          </a:p>
        </p:txBody>
      </p:sp>
    </p:spTree>
    <p:extLst>
      <p:ext uri="{BB962C8B-B14F-4D97-AF65-F5344CB8AC3E}">
        <p14:creationId xmlns:p14="http://schemas.microsoft.com/office/powerpoint/2010/main" val="2827740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2" descr="صورة تحتوي على لقطة شاشة, منضدة&#10;&#10;تم إنشاء الوصف تلقائياً">
            <a:extLst>
              <a:ext uri="{FF2B5EF4-FFF2-40B4-BE49-F238E27FC236}">
                <a16:creationId xmlns:a16="http://schemas.microsoft.com/office/drawing/2014/main" id="{701948F4-AC99-4223-94C4-E0A6EC5DFFC3}"/>
              </a:ext>
            </a:extLst>
          </p:cNvPr>
          <p:cNvPicPr>
            <a:picLocks noChangeAspect="1"/>
          </p:cNvPicPr>
          <p:nvPr/>
        </p:nvPicPr>
        <p:blipFill>
          <a:blip r:embed="rId2"/>
          <a:stretch>
            <a:fillRect/>
          </a:stretch>
        </p:blipFill>
        <p:spPr>
          <a:xfrm>
            <a:off x="0" y="0"/>
            <a:ext cx="12192000" cy="6858000"/>
          </a:xfrm>
          <a:prstGeom prst="rect">
            <a:avLst/>
          </a:prstGeom>
        </p:spPr>
      </p:pic>
      <p:sp>
        <p:nvSpPr>
          <p:cNvPr id="11" name="مستطيل 10">
            <a:hlinkClick r:id="rId3" action="ppaction://hlinksldjump"/>
            <a:extLst>
              <a:ext uri="{FF2B5EF4-FFF2-40B4-BE49-F238E27FC236}">
                <a16:creationId xmlns:a16="http://schemas.microsoft.com/office/drawing/2014/main" id="{B6190079-2A87-4FF3-8949-110E18D80D1A}"/>
              </a:ext>
            </a:extLst>
          </p:cNvPr>
          <p:cNvSpPr/>
          <p:nvPr/>
        </p:nvSpPr>
        <p:spPr>
          <a:xfrm>
            <a:off x="9224492" y="147997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36.شرط اجتناب النجاسة </a:t>
            </a:r>
          </a:p>
        </p:txBody>
      </p:sp>
      <p:sp>
        <p:nvSpPr>
          <p:cNvPr id="13" name="مستطيل 12">
            <a:hlinkClick r:id="rId4" action="ppaction://hlinksldjump"/>
            <a:extLst>
              <a:ext uri="{FF2B5EF4-FFF2-40B4-BE49-F238E27FC236}">
                <a16:creationId xmlns:a16="http://schemas.microsoft.com/office/drawing/2014/main" id="{052E8AA5-E047-46B1-BA75-B8003F2C4B4B}"/>
              </a:ext>
            </a:extLst>
          </p:cNvPr>
          <p:cNvSpPr/>
          <p:nvPr/>
        </p:nvSpPr>
        <p:spPr>
          <a:xfrm>
            <a:off x="9224491" y="2391532"/>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40. حكم وصل شعر المرأة </a:t>
            </a:r>
          </a:p>
        </p:txBody>
      </p:sp>
      <p:sp>
        <p:nvSpPr>
          <p:cNvPr id="15" name="مستطيل 14">
            <a:hlinkClick r:id="rId5" action="ppaction://hlinksldjump"/>
            <a:extLst>
              <a:ext uri="{FF2B5EF4-FFF2-40B4-BE49-F238E27FC236}">
                <a16:creationId xmlns:a16="http://schemas.microsoft.com/office/drawing/2014/main" id="{9E274B44-C745-4053-A2FA-0FDE144ED96F}"/>
              </a:ext>
            </a:extLst>
          </p:cNvPr>
          <p:cNvSpPr/>
          <p:nvPr/>
        </p:nvSpPr>
        <p:spPr>
          <a:xfrm>
            <a:off x="9224491" y="330460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44. من تصح صلاته من غير استقبال القبلة </a:t>
            </a:r>
          </a:p>
        </p:txBody>
      </p:sp>
      <p:sp>
        <p:nvSpPr>
          <p:cNvPr id="17" name="مستطيل 16">
            <a:hlinkClick r:id="rId6" action="ppaction://hlinksldjump"/>
            <a:extLst>
              <a:ext uri="{FF2B5EF4-FFF2-40B4-BE49-F238E27FC236}">
                <a16:creationId xmlns:a16="http://schemas.microsoft.com/office/drawing/2014/main" id="{59A864AF-F243-4AC9-9E3D-6D4C90235073}"/>
              </a:ext>
            </a:extLst>
          </p:cNvPr>
          <p:cNvSpPr/>
          <p:nvPr/>
        </p:nvSpPr>
        <p:spPr>
          <a:xfrm>
            <a:off x="6182220" y="149371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37. حكم  الاعتماد على ما هو نجس </a:t>
            </a:r>
          </a:p>
        </p:txBody>
      </p:sp>
      <p:sp>
        <p:nvSpPr>
          <p:cNvPr id="19" name="مستطيل 18">
            <a:hlinkClick r:id="rId7" action="ppaction://hlinksldjump"/>
            <a:extLst>
              <a:ext uri="{FF2B5EF4-FFF2-40B4-BE49-F238E27FC236}">
                <a16:creationId xmlns:a16="http://schemas.microsoft.com/office/drawing/2014/main" id="{D65E2084-831B-44A1-8F96-41D4D2FA7642}"/>
              </a:ext>
            </a:extLst>
          </p:cNvPr>
          <p:cNvSpPr/>
          <p:nvPr/>
        </p:nvSpPr>
        <p:spPr>
          <a:xfrm>
            <a:off x="9229375" y="420362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48. حكم ما اذا اختلاف المجتهدان في جهة القبلة </a:t>
            </a:r>
          </a:p>
        </p:txBody>
      </p:sp>
      <p:sp>
        <p:nvSpPr>
          <p:cNvPr id="21" name="مستطيل 20">
            <a:hlinkClick r:id="rId8" action="ppaction://hlinksldjump"/>
            <a:extLst>
              <a:ext uri="{FF2B5EF4-FFF2-40B4-BE49-F238E27FC236}">
                <a16:creationId xmlns:a16="http://schemas.microsoft.com/office/drawing/2014/main" id="{10ECF4A1-40B4-4C4C-ADD8-6DBE9029B794}"/>
              </a:ext>
            </a:extLst>
          </p:cNvPr>
          <p:cNvSpPr/>
          <p:nvPr/>
        </p:nvSpPr>
        <p:spPr>
          <a:xfrm>
            <a:off x="6210102" y="330729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45.حكم عدول المركوب او المصلي عن جهة سيره</a:t>
            </a:r>
          </a:p>
        </p:txBody>
      </p:sp>
      <p:sp>
        <p:nvSpPr>
          <p:cNvPr id="23" name="مستطيل 22">
            <a:hlinkClick r:id="rId9" action="ppaction://hlinksldjump"/>
            <a:extLst>
              <a:ext uri="{FF2B5EF4-FFF2-40B4-BE49-F238E27FC236}">
                <a16:creationId xmlns:a16="http://schemas.microsoft.com/office/drawing/2014/main" id="{BF5F5C6E-3CF9-4A95-8D8D-493567ACE974}"/>
              </a:ext>
            </a:extLst>
          </p:cNvPr>
          <p:cNvSpPr/>
          <p:nvPr/>
        </p:nvSpPr>
        <p:spPr>
          <a:xfrm>
            <a:off x="6229257" y="2391532"/>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41.المواضع التي لا تصح فيها الصلاة</a:t>
            </a:r>
          </a:p>
        </p:txBody>
      </p:sp>
      <p:sp>
        <p:nvSpPr>
          <p:cNvPr id="25" name="مستطيل 24">
            <a:hlinkClick r:id="rId10" action="ppaction://hlinksldjump"/>
            <a:extLst>
              <a:ext uri="{FF2B5EF4-FFF2-40B4-BE49-F238E27FC236}">
                <a16:creationId xmlns:a16="http://schemas.microsoft.com/office/drawing/2014/main" id="{25E3847D-6D8F-4054-84DE-F974546B4124}"/>
              </a:ext>
            </a:extLst>
          </p:cNvPr>
          <p:cNvSpPr/>
          <p:nvPr/>
        </p:nvSpPr>
        <p:spPr>
          <a:xfrm>
            <a:off x="6219678" y="422990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49. شرط النية </a:t>
            </a:r>
          </a:p>
        </p:txBody>
      </p:sp>
      <p:sp>
        <p:nvSpPr>
          <p:cNvPr id="27" name="مستطيل 26">
            <a:hlinkClick r:id="rId11" action="ppaction://hlinksldjump"/>
            <a:extLst>
              <a:ext uri="{FF2B5EF4-FFF2-40B4-BE49-F238E27FC236}">
                <a16:creationId xmlns:a16="http://schemas.microsoft.com/office/drawing/2014/main" id="{657B899F-D181-4FEA-9300-E81558CBE6D2}"/>
              </a:ext>
            </a:extLst>
          </p:cNvPr>
          <p:cNvSpPr/>
          <p:nvPr/>
        </p:nvSpPr>
        <p:spPr>
          <a:xfrm>
            <a:off x="3271324" y="150403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38.حكم الصلاة على طاهر اتصلت به النجاسة </a:t>
            </a:r>
          </a:p>
        </p:txBody>
      </p:sp>
      <p:sp>
        <p:nvSpPr>
          <p:cNvPr id="29" name="مستطيل 28">
            <a:hlinkClick r:id="rId12" action="ppaction://hlinksldjump"/>
            <a:extLst>
              <a:ext uri="{FF2B5EF4-FFF2-40B4-BE49-F238E27FC236}">
                <a16:creationId xmlns:a16="http://schemas.microsoft.com/office/drawing/2014/main" id="{DFA20CEB-5C3D-4418-AF15-9DB24ED692FE}"/>
              </a:ext>
            </a:extLst>
          </p:cNvPr>
          <p:cNvSpPr/>
          <p:nvPr/>
        </p:nvSpPr>
        <p:spPr>
          <a:xfrm>
            <a:off x="3271324" y="330387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46.مايجب على من قرب من الكعبة </a:t>
            </a:r>
          </a:p>
        </p:txBody>
      </p:sp>
      <p:sp>
        <p:nvSpPr>
          <p:cNvPr id="31" name="مستطيل 30">
            <a:hlinkClick r:id="rId13" action="ppaction://hlinksldjump"/>
            <a:extLst>
              <a:ext uri="{FF2B5EF4-FFF2-40B4-BE49-F238E27FC236}">
                <a16:creationId xmlns:a16="http://schemas.microsoft.com/office/drawing/2014/main" id="{EA16374A-F2F5-473F-A06C-1129B55B8DF8}"/>
              </a:ext>
            </a:extLst>
          </p:cNvPr>
          <p:cNvSpPr/>
          <p:nvPr/>
        </p:nvSpPr>
        <p:spPr>
          <a:xfrm>
            <a:off x="3261747" y="239730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42. حكم الصلاة في الكعبة </a:t>
            </a:r>
          </a:p>
        </p:txBody>
      </p:sp>
      <p:sp>
        <p:nvSpPr>
          <p:cNvPr id="33" name="مستطيل 32">
            <a:hlinkClick r:id="rId10" action="ppaction://hlinksldjump"/>
            <a:extLst>
              <a:ext uri="{FF2B5EF4-FFF2-40B4-BE49-F238E27FC236}">
                <a16:creationId xmlns:a16="http://schemas.microsoft.com/office/drawing/2014/main" id="{D9A50C55-85DA-445D-B5B3-2EEBA55E2CE0}"/>
              </a:ext>
            </a:extLst>
          </p:cNvPr>
          <p:cNvSpPr/>
          <p:nvPr/>
        </p:nvSpPr>
        <p:spPr>
          <a:xfrm>
            <a:off x="3261747" y="422953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50. ما يجب ان ينويه </a:t>
            </a:r>
          </a:p>
        </p:txBody>
      </p:sp>
      <p:sp>
        <p:nvSpPr>
          <p:cNvPr id="35" name="مستطيل 34">
            <a:hlinkClick r:id="rId14" action="ppaction://hlinksldjump"/>
            <a:extLst>
              <a:ext uri="{FF2B5EF4-FFF2-40B4-BE49-F238E27FC236}">
                <a16:creationId xmlns:a16="http://schemas.microsoft.com/office/drawing/2014/main" id="{8D9B6410-5855-4ECE-B990-3D9AF63D8565}"/>
              </a:ext>
            </a:extLst>
          </p:cNvPr>
          <p:cNvSpPr/>
          <p:nvPr/>
        </p:nvSpPr>
        <p:spPr>
          <a:xfrm>
            <a:off x="348497" y="1504036"/>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39.حكم ما سقط من الآدمي من الأعضاء </a:t>
            </a:r>
          </a:p>
        </p:txBody>
      </p:sp>
      <p:sp>
        <p:nvSpPr>
          <p:cNvPr id="37" name="مستطيل 36">
            <a:hlinkClick r:id="rId5" action="ppaction://hlinksldjump"/>
            <a:extLst>
              <a:ext uri="{FF2B5EF4-FFF2-40B4-BE49-F238E27FC236}">
                <a16:creationId xmlns:a16="http://schemas.microsoft.com/office/drawing/2014/main" id="{66BF7A92-A83E-49ED-A838-F3C860E219A3}"/>
              </a:ext>
            </a:extLst>
          </p:cNvPr>
          <p:cNvSpPr/>
          <p:nvPr/>
        </p:nvSpPr>
        <p:spPr>
          <a:xfrm>
            <a:off x="348497" y="2391532"/>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43. استقبال القبلة </a:t>
            </a:r>
          </a:p>
        </p:txBody>
      </p:sp>
      <p:sp>
        <p:nvSpPr>
          <p:cNvPr id="39" name="مستطيل 38">
            <a:hlinkClick r:id="rId15" action="ppaction://hlinksldjump"/>
            <a:extLst>
              <a:ext uri="{FF2B5EF4-FFF2-40B4-BE49-F238E27FC236}">
                <a16:creationId xmlns:a16="http://schemas.microsoft.com/office/drawing/2014/main" id="{7FB80953-C958-4BA2-9EEF-DF54043E3750}"/>
              </a:ext>
            </a:extLst>
          </p:cNvPr>
          <p:cNvSpPr/>
          <p:nvPr/>
        </p:nvSpPr>
        <p:spPr>
          <a:xfrm>
            <a:off x="305292" y="3312735"/>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47. طرق معرفة القبلة </a:t>
            </a:r>
          </a:p>
        </p:txBody>
      </p:sp>
      <p:sp>
        <p:nvSpPr>
          <p:cNvPr id="41" name="مستطيل 40">
            <a:hlinkClick r:id="rId16" action="ppaction://hlinksldjump"/>
            <a:extLst>
              <a:ext uri="{FF2B5EF4-FFF2-40B4-BE49-F238E27FC236}">
                <a16:creationId xmlns:a16="http://schemas.microsoft.com/office/drawing/2014/main" id="{32385DE8-5FEA-4BEC-B3E0-67A013FDAF21}"/>
              </a:ext>
            </a:extLst>
          </p:cNvPr>
          <p:cNvSpPr/>
          <p:nvPr/>
        </p:nvSpPr>
        <p:spPr>
          <a:xfrm>
            <a:off x="348496" y="422953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51.مالايشترط في النية  </a:t>
            </a:r>
          </a:p>
        </p:txBody>
      </p:sp>
      <p:sp>
        <p:nvSpPr>
          <p:cNvPr id="43" name="مستطيل 42">
            <a:hlinkClick r:id="rId17" action="ppaction://hlinksldjump"/>
            <a:extLst>
              <a:ext uri="{FF2B5EF4-FFF2-40B4-BE49-F238E27FC236}">
                <a16:creationId xmlns:a16="http://schemas.microsoft.com/office/drawing/2014/main" id="{A56A5AA9-961E-4915-A62D-1C1301498A10}"/>
              </a:ext>
            </a:extLst>
          </p:cNvPr>
          <p:cNvSpPr/>
          <p:nvPr/>
        </p:nvSpPr>
        <p:spPr>
          <a:xfrm>
            <a:off x="6219678" y="525862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52.وقت النية</a:t>
            </a:r>
          </a:p>
        </p:txBody>
      </p:sp>
      <p:sp>
        <p:nvSpPr>
          <p:cNvPr id="45" name="مستطيل 44">
            <a:hlinkClick r:id="rId18" action="ppaction://hlinksldjump"/>
            <a:extLst>
              <a:ext uri="{FF2B5EF4-FFF2-40B4-BE49-F238E27FC236}">
                <a16:creationId xmlns:a16="http://schemas.microsoft.com/office/drawing/2014/main" id="{166D59E5-061F-4EDE-88B0-E275EC597288}"/>
              </a:ext>
            </a:extLst>
          </p:cNvPr>
          <p:cNvSpPr/>
          <p:nvPr/>
        </p:nvSpPr>
        <p:spPr>
          <a:xfrm>
            <a:off x="3271324" y="525862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53. مبطلات النية </a:t>
            </a:r>
          </a:p>
        </p:txBody>
      </p:sp>
      <p:sp>
        <p:nvSpPr>
          <p:cNvPr id="9" name="مربع نص 8">
            <a:extLst>
              <a:ext uri="{FF2B5EF4-FFF2-40B4-BE49-F238E27FC236}">
                <a16:creationId xmlns:a16="http://schemas.microsoft.com/office/drawing/2014/main" id="{BF5A2A86-31D6-4348-800A-E1265F01E0FD}"/>
              </a:ext>
            </a:extLst>
          </p:cNvPr>
          <p:cNvSpPr txBox="1"/>
          <p:nvPr/>
        </p:nvSpPr>
        <p:spPr>
          <a:xfrm>
            <a:off x="5361933" y="503632"/>
            <a:ext cx="2170786" cy="553998"/>
          </a:xfrm>
          <a:prstGeom prst="rect">
            <a:avLst/>
          </a:prstGeom>
          <a:noFill/>
          <a:ln w="6350">
            <a:noFill/>
          </a:ln>
        </p:spPr>
        <p:txBody>
          <a:bodyPr wrap="none" rtlCol="1">
            <a:spAutoFit/>
          </a:bodyPr>
          <a:lstStyle/>
          <a:p>
            <a:r>
              <a:rPr lang="ar-SA" sz="3000" dirty="0">
                <a:cs typeface="PT Bold Heading" panose="02010400000000000000" pitchFamily="2" charset="-78"/>
              </a:rPr>
              <a:t>محاور العرض:</a:t>
            </a:r>
          </a:p>
        </p:txBody>
      </p:sp>
    </p:spTree>
    <p:extLst>
      <p:ext uri="{BB962C8B-B14F-4D97-AF65-F5344CB8AC3E}">
        <p14:creationId xmlns:p14="http://schemas.microsoft.com/office/powerpoint/2010/main" val="3359955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2" descr="صورة تحتوي على لقطة شاشة, منضدة&#10;&#10;تم إنشاء الوصف تلقائياً">
            <a:extLst>
              <a:ext uri="{FF2B5EF4-FFF2-40B4-BE49-F238E27FC236}">
                <a16:creationId xmlns:a16="http://schemas.microsoft.com/office/drawing/2014/main" id="{701948F4-AC99-4223-94C4-E0A6EC5DFFC3}"/>
              </a:ext>
            </a:extLst>
          </p:cNvPr>
          <p:cNvPicPr>
            <a:picLocks noChangeAspect="1"/>
          </p:cNvPicPr>
          <p:nvPr/>
        </p:nvPicPr>
        <p:blipFill>
          <a:blip r:embed="rId2"/>
          <a:stretch>
            <a:fillRect/>
          </a:stretch>
        </p:blipFill>
        <p:spPr>
          <a:xfrm>
            <a:off x="0" y="0"/>
            <a:ext cx="12192000" cy="6858000"/>
          </a:xfrm>
          <a:prstGeom prst="rect">
            <a:avLst/>
          </a:prstGeom>
        </p:spPr>
      </p:pic>
      <p:sp>
        <p:nvSpPr>
          <p:cNvPr id="11" name="مستطيل 10">
            <a:hlinkClick r:id="rId3" action="ppaction://hlinksldjump"/>
            <a:extLst>
              <a:ext uri="{FF2B5EF4-FFF2-40B4-BE49-F238E27FC236}">
                <a16:creationId xmlns:a16="http://schemas.microsoft.com/office/drawing/2014/main" id="{B6190079-2A87-4FF3-8949-110E18D80D1A}"/>
              </a:ext>
            </a:extLst>
          </p:cNvPr>
          <p:cNvSpPr/>
          <p:nvPr/>
        </p:nvSpPr>
        <p:spPr>
          <a:xfrm>
            <a:off x="9224493" y="170692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54. حكم من شك في النية او التحريمة </a:t>
            </a:r>
          </a:p>
        </p:txBody>
      </p:sp>
      <p:sp>
        <p:nvSpPr>
          <p:cNvPr id="13" name="مستطيل 12">
            <a:hlinkClick r:id="rId4" action="ppaction://hlinksldjump"/>
            <a:extLst>
              <a:ext uri="{FF2B5EF4-FFF2-40B4-BE49-F238E27FC236}">
                <a16:creationId xmlns:a16="http://schemas.microsoft.com/office/drawing/2014/main" id="{052E8AA5-E047-46B1-BA75-B8003F2C4B4B}"/>
              </a:ext>
            </a:extLst>
          </p:cNvPr>
          <p:cNvSpPr/>
          <p:nvPr/>
        </p:nvSpPr>
        <p:spPr>
          <a:xfrm>
            <a:off x="9224493" y="266925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58.من تفسد صلاته بنية الإمامة </a:t>
            </a:r>
            <a:r>
              <a:rPr lang="ar-SA" sz="2300" b="1" dirty="0" err="1">
                <a:latin typeface="Sakkal Majalla" panose="02000000000000000000" pitchFamily="2" charset="-78"/>
                <a:cs typeface="Sakkal Majalla" panose="02000000000000000000" pitchFamily="2" charset="-78"/>
              </a:rPr>
              <a:t>والائتمام</a:t>
            </a:r>
            <a:endParaRPr lang="ar-SA" sz="2300" b="1" dirty="0">
              <a:latin typeface="Sakkal Majalla" panose="02000000000000000000" pitchFamily="2" charset="-78"/>
              <a:cs typeface="Sakkal Majalla" panose="02000000000000000000" pitchFamily="2" charset="-78"/>
            </a:endParaRPr>
          </a:p>
        </p:txBody>
      </p:sp>
      <p:sp>
        <p:nvSpPr>
          <p:cNvPr id="15" name="مستطيل 14">
            <a:hlinkClick r:id="rId5" action="ppaction://hlinksldjump"/>
            <a:extLst>
              <a:ext uri="{FF2B5EF4-FFF2-40B4-BE49-F238E27FC236}">
                <a16:creationId xmlns:a16="http://schemas.microsoft.com/office/drawing/2014/main" id="{9E274B44-C745-4053-A2FA-0FDE144ED96F}"/>
              </a:ext>
            </a:extLst>
          </p:cNvPr>
          <p:cNvSpPr/>
          <p:nvPr/>
        </p:nvSpPr>
        <p:spPr>
          <a:xfrm>
            <a:off x="9224492" y="3648649"/>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62. حكم صلاة المأموم اذا صلاة الامام</a:t>
            </a:r>
          </a:p>
        </p:txBody>
      </p:sp>
      <p:sp>
        <p:nvSpPr>
          <p:cNvPr id="17" name="مستطيل 16">
            <a:hlinkClick r:id="rId6" action="ppaction://hlinksldjump"/>
            <a:extLst>
              <a:ext uri="{FF2B5EF4-FFF2-40B4-BE49-F238E27FC236}">
                <a16:creationId xmlns:a16="http://schemas.microsoft.com/office/drawing/2014/main" id="{59A864AF-F243-4AC9-9E3D-6D4C90235073}"/>
              </a:ext>
            </a:extLst>
          </p:cNvPr>
          <p:cNvSpPr/>
          <p:nvPr/>
        </p:nvSpPr>
        <p:spPr>
          <a:xfrm>
            <a:off x="6182220" y="174359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55. حكم تغيير النية </a:t>
            </a:r>
          </a:p>
        </p:txBody>
      </p:sp>
      <p:sp>
        <p:nvSpPr>
          <p:cNvPr id="21" name="مستطيل 20">
            <a:hlinkClick r:id="rId7" action="ppaction://hlinksldjump"/>
            <a:extLst>
              <a:ext uri="{FF2B5EF4-FFF2-40B4-BE49-F238E27FC236}">
                <a16:creationId xmlns:a16="http://schemas.microsoft.com/office/drawing/2014/main" id="{10ECF4A1-40B4-4C4C-ADD8-6DBE9029B794}"/>
              </a:ext>
            </a:extLst>
          </p:cNvPr>
          <p:cNvSpPr/>
          <p:nvPr/>
        </p:nvSpPr>
        <p:spPr>
          <a:xfrm>
            <a:off x="6219677" y="366837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63. حكم ما اذا احرم الامام الراتب بمن احرم لهم نائبه </a:t>
            </a:r>
          </a:p>
        </p:txBody>
      </p:sp>
      <p:sp>
        <p:nvSpPr>
          <p:cNvPr id="23" name="مستطيل 22">
            <a:hlinkClick r:id="rId8" action="ppaction://hlinksldjump"/>
            <a:extLst>
              <a:ext uri="{FF2B5EF4-FFF2-40B4-BE49-F238E27FC236}">
                <a16:creationId xmlns:a16="http://schemas.microsoft.com/office/drawing/2014/main" id="{BF5F5C6E-3CF9-4A95-8D8D-493567ACE974}"/>
              </a:ext>
            </a:extLst>
          </p:cNvPr>
          <p:cNvSpPr/>
          <p:nvPr/>
        </p:nvSpPr>
        <p:spPr>
          <a:xfrm>
            <a:off x="6219678" y="2678094"/>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59. نية المنفرد </a:t>
            </a:r>
            <a:r>
              <a:rPr lang="ar-SA" sz="2300" b="1" dirty="0" err="1">
                <a:latin typeface="Sakkal Majalla" panose="02000000000000000000" pitchFamily="2" charset="-78"/>
                <a:cs typeface="Sakkal Majalla" panose="02000000000000000000" pitchFamily="2" charset="-78"/>
              </a:rPr>
              <a:t>الائتمام</a:t>
            </a:r>
            <a:r>
              <a:rPr lang="ar-SA" sz="2300" b="1" dirty="0">
                <a:latin typeface="Sakkal Majalla" panose="02000000000000000000" pitchFamily="2" charset="-78"/>
                <a:cs typeface="Sakkal Majalla" panose="02000000000000000000" pitchFamily="2" charset="-78"/>
              </a:rPr>
              <a:t> اثناء الصلاة </a:t>
            </a:r>
          </a:p>
        </p:txBody>
      </p:sp>
      <p:sp>
        <p:nvSpPr>
          <p:cNvPr id="27" name="مستطيل 26">
            <a:hlinkClick r:id="rId9" action="ppaction://hlinksldjump"/>
            <a:extLst>
              <a:ext uri="{FF2B5EF4-FFF2-40B4-BE49-F238E27FC236}">
                <a16:creationId xmlns:a16="http://schemas.microsoft.com/office/drawing/2014/main" id="{657B899F-D181-4FEA-9300-E81558CBE6D2}"/>
              </a:ext>
            </a:extLst>
          </p:cNvPr>
          <p:cNvSpPr/>
          <p:nvPr/>
        </p:nvSpPr>
        <p:spPr>
          <a:xfrm>
            <a:off x="3271325" y="1743599"/>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56.انقلب نبة الفرض الى نفل اذا بان عدمه</a:t>
            </a:r>
          </a:p>
        </p:txBody>
      </p:sp>
      <p:sp>
        <p:nvSpPr>
          <p:cNvPr id="29" name="مستطيل 28">
            <a:hlinkClick r:id="rId10" action="ppaction://hlinksldjump"/>
            <a:extLst>
              <a:ext uri="{FF2B5EF4-FFF2-40B4-BE49-F238E27FC236}">
                <a16:creationId xmlns:a16="http://schemas.microsoft.com/office/drawing/2014/main" id="{DFA20CEB-5C3D-4418-AF15-9DB24ED692FE}"/>
              </a:ext>
            </a:extLst>
          </p:cNvPr>
          <p:cNvSpPr/>
          <p:nvPr/>
        </p:nvSpPr>
        <p:spPr>
          <a:xfrm>
            <a:off x="3271324" y="369910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64. حكم </a:t>
            </a:r>
            <a:r>
              <a:rPr lang="ar-SA" sz="2300" b="1" dirty="0" err="1">
                <a:latin typeface="Sakkal Majalla" panose="02000000000000000000" pitchFamily="2" charset="-78"/>
                <a:cs typeface="Sakkal Majalla" panose="02000000000000000000" pitchFamily="2" charset="-78"/>
              </a:rPr>
              <a:t>ائتمام</a:t>
            </a:r>
            <a:r>
              <a:rPr lang="ar-SA" sz="2300" b="1" dirty="0">
                <a:latin typeface="Sakkal Majalla" panose="02000000000000000000" pitchFamily="2" charset="-78"/>
                <a:cs typeface="Sakkal Majalla" panose="02000000000000000000" pitchFamily="2" charset="-78"/>
              </a:rPr>
              <a:t> المسبوق بمثله</a:t>
            </a:r>
          </a:p>
        </p:txBody>
      </p:sp>
      <p:sp>
        <p:nvSpPr>
          <p:cNvPr id="31" name="مستطيل 30">
            <a:hlinkClick r:id="rId11" action="ppaction://hlinksldjump"/>
            <a:extLst>
              <a:ext uri="{FF2B5EF4-FFF2-40B4-BE49-F238E27FC236}">
                <a16:creationId xmlns:a16="http://schemas.microsoft.com/office/drawing/2014/main" id="{EA16374A-F2F5-473F-A06C-1129B55B8DF8}"/>
              </a:ext>
            </a:extLst>
          </p:cNvPr>
          <p:cNvSpPr/>
          <p:nvPr/>
        </p:nvSpPr>
        <p:spPr>
          <a:xfrm>
            <a:off x="3261748" y="266925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60.نية المنفرد </a:t>
            </a:r>
            <a:r>
              <a:rPr lang="ar-SA" sz="2300" b="1" dirty="0" err="1">
                <a:latin typeface="Sakkal Majalla" panose="02000000000000000000" pitchFamily="2" charset="-78"/>
                <a:cs typeface="Sakkal Majalla" panose="02000000000000000000" pitchFamily="2" charset="-78"/>
              </a:rPr>
              <a:t>الإمامه</a:t>
            </a:r>
            <a:r>
              <a:rPr lang="ar-SA" sz="2300" b="1" dirty="0">
                <a:latin typeface="Sakkal Majalla" panose="02000000000000000000" pitchFamily="2" charset="-78"/>
                <a:cs typeface="Sakkal Majalla" panose="02000000000000000000" pitchFamily="2" charset="-78"/>
              </a:rPr>
              <a:t> اثناء الصلاة </a:t>
            </a:r>
          </a:p>
        </p:txBody>
      </p:sp>
      <p:sp>
        <p:nvSpPr>
          <p:cNvPr id="35" name="مستطيل 34">
            <a:hlinkClick r:id="rId12" action="ppaction://hlinksldjump"/>
            <a:extLst>
              <a:ext uri="{FF2B5EF4-FFF2-40B4-BE49-F238E27FC236}">
                <a16:creationId xmlns:a16="http://schemas.microsoft.com/office/drawing/2014/main" id="{8D9B6410-5855-4ECE-B990-3D9AF63D8565}"/>
              </a:ext>
            </a:extLst>
          </p:cNvPr>
          <p:cNvSpPr/>
          <p:nvPr/>
        </p:nvSpPr>
        <p:spPr>
          <a:xfrm>
            <a:off x="322971" y="174359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57.احكام نية </a:t>
            </a:r>
            <a:r>
              <a:rPr lang="ar-SA" sz="2300" b="1" dirty="0" err="1">
                <a:latin typeface="Sakkal Majalla" panose="02000000000000000000" pitchFamily="2" charset="-78"/>
                <a:cs typeface="Sakkal Majalla" panose="02000000000000000000" pitchFamily="2" charset="-78"/>
              </a:rPr>
              <a:t>الإمامه</a:t>
            </a:r>
            <a:r>
              <a:rPr lang="ar-SA" sz="2300" b="1" dirty="0">
                <a:latin typeface="Sakkal Majalla" panose="02000000000000000000" pitchFamily="2" charset="-78"/>
                <a:cs typeface="Sakkal Majalla" panose="02000000000000000000" pitchFamily="2" charset="-78"/>
              </a:rPr>
              <a:t> </a:t>
            </a:r>
            <a:r>
              <a:rPr lang="ar-SA" sz="2300" b="1" dirty="0" err="1">
                <a:latin typeface="Sakkal Majalla" panose="02000000000000000000" pitchFamily="2" charset="-78"/>
                <a:cs typeface="Sakkal Majalla" panose="02000000000000000000" pitchFamily="2" charset="-78"/>
              </a:rPr>
              <a:t>والائتمام</a:t>
            </a:r>
            <a:endParaRPr lang="ar-SA" sz="2300" b="1" dirty="0">
              <a:latin typeface="Sakkal Majalla" panose="02000000000000000000" pitchFamily="2" charset="-78"/>
              <a:cs typeface="Sakkal Majalla" panose="02000000000000000000" pitchFamily="2" charset="-78"/>
            </a:endParaRPr>
          </a:p>
        </p:txBody>
      </p:sp>
      <p:sp>
        <p:nvSpPr>
          <p:cNvPr id="37" name="مستطيل 36">
            <a:hlinkClick r:id="rId13" action="ppaction://hlinksldjump"/>
            <a:extLst>
              <a:ext uri="{FF2B5EF4-FFF2-40B4-BE49-F238E27FC236}">
                <a16:creationId xmlns:a16="http://schemas.microsoft.com/office/drawing/2014/main" id="{66BF7A92-A83E-49ED-A838-F3C860E219A3}"/>
              </a:ext>
            </a:extLst>
          </p:cNvPr>
          <p:cNvSpPr/>
          <p:nvPr/>
        </p:nvSpPr>
        <p:spPr>
          <a:xfrm>
            <a:off x="322971" y="2669258"/>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61. حكم نية الانفراد </a:t>
            </a:r>
            <a:r>
              <a:rPr lang="ar-SA" sz="2300" b="1" dirty="0" err="1">
                <a:latin typeface="Sakkal Majalla" panose="02000000000000000000" pitchFamily="2" charset="-78"/>
                <a:cs typeface="Sakkal Majalla" panose="02000000000000000000" pitchFamily="2" charset="-78"/>
              </a:rPr>
              <a:t>للمؤتم</a:t>
            </a:r>
            <a:endParaRPr lang="ar-SA" sz="2300" b="1" dirty="0">
              <a:latin typeface="Sakkal Majalla" panose="02000000000000000000" pitchFamily="2" charset="-78"/>
              <a:cs typeface="Sakkal Majalla" panose="02000000000000000000" pitchFamily="2" charset="-78"/>
            </a:endParaRPr>
          </a:p>
        </p:txBody>
      </p:sp>
      <p:sp>
        <p:nvSpPr>
          <p:cNvPr id="39" name="مستطيل 38">
            <a:hlinkClick r:id="rId14" action="ppaction://hlinksldjump"/>
            <a:extLst>
              <a:ext uri="{FF2B5EF4-FFF2-40B4-BE49-F238E27FC236}">
                <a16:creationId xmlns:a16="http://schemas.microsoft.com/office/drawing/2014/main" id="{7FB80953-C958-4BA2-9EEF-DF54043E3750}"/>
              </a:ext>
            </a:extLst>
          </p:cNvPr>
          <p:cNvSpPr/>
          <p:nvPr/>
        </p:nvSpPr>
        <p:spPr>
          <a:xfrm>
            <a:off x="322970" y="3688977"/>
            <a:ext cx="2700997" cy="689317"/>
          </a:xfrm>
          <a:custGeom>
            <a:avLst/>
            <a:gdLst>
              <a:gd name="connsiteX0" fmla="*/ 0 w 2700997"/>
              <a:gd name="connsiteY0" fmla="*/ 0 h 689317"/>
              <a:gd name="connsiteX1" fmla="*/ 2700997 w 2700997"/>
              <a:gd name="connsiteY1" fmla="*/ 0 h 689317"/>
              <a:gd name="connsiteX2" fmla="*/ 2700997 w 2700997"/>
              <a:gd name="connsiteY2" fmla="*/ 689317 h 689317"/>
              <a:gd name="connsiteX3" fmla="*/ 0 w 2700997"/>
              <a:gd name="connsiteY3" fmla="*/ 689317 h 689317"/>
              <a:gd name="connsiteX4" fmla="*/ 0 w 2700997"/>
              <a:gd name="connsiteY4" fmla="*/ 0 h 68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689317" fill="none" extrusionOk="0">
                <a:moveTo>
                  <a:pt x="0" y="0"/>
                </a:moveTo>
                <a:cubicBezTo>
                  <a:pt x="1177682" y="92772"/>
                  <a:pt x="1641565" y="-159028"/>
                  <a:pt x="2700997" y="0"/>
                </a:cubicBezTo>
                <a:cubicBezTo>
                  <a:pt x="2753990" y="312434"/>
                  <a:pt x="2649186" y="395422"/>
                  <a:pt x="2700997" y="689317"/>
                </a:cubicBezTo>
                <a:cubicBezTo>
                  <a:pt x="2357990" y="819757"/>
                  <a:pt x="348904" y="619724"/>
                  <a:pt x="0" y="689317"/>
                </a:cubicBezTo>
                <a:cubicBezTo>
                  <a:pt x="50808" y="485657"/>
                  <a:pt x="-37898" y="78110"/>
                  <a:pt x="0" y="0"/>
                </a:cubicBezTo>
                <a:close/>
              </a:path>
              <a:path w="2700997" h="689317" stroke="0" extrusionOk="0">
                <a:moveTo>
                  <a:pt x="0" y="0"/>
                </a:moveTo>
                <a:cubicBezTo>
                  <a:pt x="1279284" y="-38391"/>
                  <a:pt x="2369636" y="-2710"/>
                  <a:pt x="2700997" y="0"/>
                </a:cubicBezTo>
                <a:cubicBezTo>
                  <a:pt x="2646496" y="116145"/>
                  <a:pt x="2660053" y="429839"/>
                  <a:pt x="2700997" y="689317"/>
                </a:cubicBezTo>
                <a:cubicBezTo>
                  <a:pt x="1860348" y="643844"/>
                  <a:pt x="759327" y="658085"/>
                  <a:pt x="0" y="689317"/>
                </a:cubicBezTo>
                <a:cubicBezTo>
                  <a:pt x="5075" y="352025"/>
                  <a:pt x="47868" y="257125"/>
                  <a:pt x="0" y="0"/>
                </a:cubicBezTo>
                <a:close/>
              </a:path>
            </a:pathLst>
          </a:custGeom>
          <a:solidFill>
            <a:srgbClr val="87A4D8"/>
          </a:solidFill>
          <a:ln w="6350">
            <a:solidFill>
              <a:srgbClr val="FCDCDB"/>
            </a:solidFill>
            <a:extLst>
              <a:ext uri="{C807C97D-BFC1-408E-A445-0C87EB9F89A2}">
                <ask:lineSketchStyleProps xmlns:ask="http://schemas.microsoft.com/office/drawing/2018/sketchyshape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300" b="1" dirty="0">
                <a:latin typeface="Sakkal Majalla" panose="02000000000000000000" pitchFamily="2" charset="-78"/>
                <a:cs typeface="Sakkal Majalla" panose="02000000000000000000" pitchFamily="2" charset="-78"/>
              </a:rPr>
              <a:t>65. الأسئلة </a:t>
            </a:r>
          </a:p>
        </p:txBody>
      </p:sp>
      <p:sp>
        <p:nvSpPr>
          <p:cNvPr id="9" name="مربع نص 8">
            <a:extLst>
              <a:ext uri="{FF2B5EF4-FFF2-40B4-BE49-F238E27FC236}">
                <a16:creationId xmlns:a16="http://schemas.microsoft.com/office/drawing/2014/main" id="{BF5A2A86-31D6-4348-800A-E1265F01E0FD}"/>
              </a:ext>
            </a:extLst>
          </p:cNvPr>
          <p:cNvSpPr txBox="1"/>
          <p:nvPr/>
        </p:nvSpPr>
        <p:spPr>
          <a:xfrm>
            <a:off x="5361933" y="503632"/>
            <a:ext cx="2170786" cy="553998"/>
          </a:xfrm>
          <a:prstGeom prst="rect">
            <a:avLst/>
          </a:prstGeom>
          <a:noFill/>
          <a:ln w="6350">
            <a:noFill/>
          </a:ln>
        </p:spPr>
        <p:txBody>
          <a:bodyPr wrap="none" rtlCol="1">
            <a:spAutoFit/>
          </a:bodyPr>
          <a:lstStyle/>
          <a:p>
            <a:r>
              <a:rPr lang="ar-SA" sz="3000" dirty="0">
                <a:cs typeface="PT Bold Heading" panose="02010400000000000000" pitchFamily="2" charset="-78"/>
              </a:rPr>
              <a:t>محاور العرض:</a:t>
            </a:r>
          </a:p>
        </p:txBody>
      </p:sp>
    </p:spTree>
    <p:extLst>
      <p:ext uri="{BB962C8B-B14F-4D97-AF65-F5344CB8AC3E}">
        <p14:creationId xmlns:p14="http://schemas.microsoft.com/office/powerpoint/2010/main" val="3733615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10" name="مستطيل: زوايا مستديرة 9">
            <a:extLst>
              <a:ext uri="{FF2B5EF4-FFF2-40B4-BE49-F238E27FC236}">
                <a16:creationId xmlns:a16="http://schemas.microsoft.com/office/drawing/2014/main" id="{8A4EF38A-3FB6-4E86-B2D5-948B70528838}"/>
              </a:ext>
            </a:extLst>
          </p:cNvPr>
          <p:cNvSpPr/>
          <p:nvPr/>
        </p:nvSpPr>
        <p:spPr>
          <a:xfrm>
            <a:off x="1276351" y="549176"/>
            <a:ext cx="7772400" cy="1171575"/>
          </a:xfrm>
          <a:prstGeom prst="roundRect">
            <a:avLst/>
          </a:prstGeom>
          <a:solidFill>
            <a:srgbClr val="FCDCDB"/>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ربع نص 10">
            <a:extLst>
              <a:ext uri="{FF2B5EF4-FFF2-40B4-BE49-F238E27FC236}">
                <a16:creationId xmlns:a16="http://schemas.microsoft.com/office/drawing/2014/main" id="{0A061FF8-1A76-432A-ABCF-F505C2E91408}"/>
              </a:ext>
            </a:extLst>
          </p:cNvPr>
          <p:cNvSpPr txBox="1"/>
          <p:nvPr/>
        </p:nvSpPr>
        <p:spPr>
          <a:xfrm>
            <a:off x="762001" y="866061"/>
            <a:ext cx="8286750" cy="1184940"/>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 ما لا يوجد المشروط مع عدمه، ولا يلزم أن يوجد عند وجوده.</a:t>
            </a:r>
          </a:p>
          <a:p>
            <a:br>
              <a:rPr lang="ar-SA" dirty="0"/>
            </a:br>
            <a:endParaRPr lang="ar-SA" dirty="0"/>
          </a:p>
        </p:txBody>
      </p:sp>
      <p:sp>
        <p:nvSpPr>
          <p:cNvPr id="13" name="قوس متوسط أيمن 12">
            <a:extLst>
              <a:ext uri="{FF2B5EF4-FFF2-40B4-BE49-F238E27FC236}">
                <a16:creationId xmlns:a16="http://schemas.microsoft.com/office/drawing/2014/main" id="{23162843-3936-42AA-8025-1F16AE583A4F}"/>
              </a:ext>
            </a:extLst>
          </p:cNvPr>
          <p:cNvSpPr/>
          <p:nvPr/>
        </p:nvSpPr>
        <p:spPr>
          <a:xfrm>
            <a:off x="7478783" y="2381250"/>
            <a:ext cx="3989317" cy="2305050"/>
          </a:xfrm>
          <a:prstGeom prst="rightBracket">
            <a:avLst/>
          </a:prstGeom>
          <a:noFill/>
          <a:ln w="76200">
            <a:solidFill>
              <a:srgbClr val="848A98"/>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4" name="مربع نص 13">
            <a:extLst>
              <a:ext uri="{FF2B5EF4-FFF2-40B4-BE49-F238E27FC236}">
                <a16:creationId xmlns:a16="http://schemas.microsoft.com/office/drawing/2014/main" id="{0487EE26-992F-4D9B-BDB4-A308204F4249}"/>
              </a:ext>
            </a:extLst>
          </p:cNvPr>
          <p:cNvSpPr txBox="1"/>
          <p:nvPr/>
        </p:nvSpPr>
        <p:spPr>
          <a:xfrm>
            <a:off x="1053549" y="2862591"/>
            <a:ext cx="9866242" cy="1569660"/>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شروطها أي ما يجب لها قبلَهَا أي تتقدم عليها وتسبقها -إلا النية فالأفضل مقارنتها </a:t>
            </a:r>
            <a:r>
              <a:rPr lang="ar-SA" sz="3000" dirty="0" err="1">
                <a:latin typeface="Sakkal Majalla" panose="02000000000000000000" pitchFamily="2" charset="-78"/>
                <a:cs typeface="Sakkal Majalla" panose="02000000000000000000" pitchFamily="2" charset="-78"/>
              </a:rPr>
              <a:t>للتحريمة</a:t>
            </a:r>
            <a:r>
              <a:rPr lang="ar-SA" sz="3000" dirty="0">
                <a:latin typeface="Sakkal Majalla" panose="02000000000000000000" pitchFamily="2" charset="-78"/>
                <a:cs typeface="Sakkal Majalla" panose="02000000000000000000" pitchFamily="2" charset="-78"/>
              </a:rPr>
              <a:t>- ويجب استمرارها -أي الشروط-  فيها وبهذا المعنى فارقت الأركان.</a:t>
            </a:r>
          </a:p>
          <a:p>
            <a:pPr algn="ctr"/>
            <a:br>
              <a:rPr lang="ar-SA" dirty="0"/>
            </a:br>
            <a:endParaRPr lang="ar-SA" dirty="0"/>
          </a:p>
        </p:txBody>
      </p:sp>
      <p:sp>
        <p:nvSpPr>
          <p:cNvPr id="16" name="قوس متوسط أيمن 15">
            <a:extLst>
              <a:ext uri="{FF2B5EF4-FFF2-40B4-BE49-F238E27FC236}">
                <a16:creationId xmlns:a16="http://schemas.microsoft.com/office/drawing/2014/main" id="{B865DCF5-253D-4F67-B582-2965E031F8CD}"/>
              </a:ext>
            </a:extLst>
          </p:cNvPr>
          <p:cNvSpPr/>
          <p:nvPr/>
        </p:nvSpPr>
        <p:spPr>
          <a:xfrm rot="10800000">
            <a:off x="569842" y="2381250"/>
            <a:ext cx="3544957" cy="2305050"/>
          </a:xfrm>
          <a:prstGeom prst="rightBracket">
            <a:avLst/>
          </a:prstGeom>
          <a:noFill/>
          <a:ln w="76200">
            <a:solidFill>
              <a:srgbClr val="848A98"/>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3" name="مربع نص 2">
            <a:extLst>
              <a:ext uri="{FF2B5EF4-FFF2-40B4-BE49-F238E27FC236}">
                <a16:creationId xmlns:a16="http://schemas.microsoft.com/office/drawing/2014/main" id="{B5CE97C6-E1E4-4DCC-A4DE-86E67C516FD2}"/>
              </a:ext>
            </a:extLst>
          </p:cNvPr>
          <p:cNvSpPr txBox="1"/>
          <p:nvPr/>
        </p:nvSpPr>
        <p:spPr>
          <a:xfrm>
            <a:off x="5777182" y="848052"/>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الشرط اصطلاحًا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2940752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4" name="مستطيل: زوايا مستديرة 3">
            <a:extLst>
              <a:ext uri="{FF2B5EF4-FFF2-40B4-BE49-F238E27FC236}">
                <a16:creationId xmlns:a16="http://schemas.microsoft.com/office/drawing/2014/main" id="{CE36D31F-9F1F-44A4-95EF-FE188698A4D2}"/>
              </a:ext>
            </a:extLst>
          </p:cNvPr>
          <p:cNvSpPr/>
          <p:nvPr/>
        </p:nvSpPr>
        <p:spPr>
          <a:xfrm>
            <a:off x="2438401" y="602397"/>
            <a:ext cx="7772400" cy="1171575"/>
          </a:xfrm>
          <a:prstGeom prst="roundRect">
            <a:avLst/>
          </a:prstGeom>
          <a:solidFill>
            <a:srgbClr val="FCDCDB"/>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cs typeface="PT Bold Heading" panose="02010400000000000000" pitchFamily="2" charset="-78"/>
            </a:endParaRPr>
          </a:p>
        </p:txBody>
      </p:sp>
      <p:sp>
        <p:nvSpPr>
          <p:cNvPr id="5" name="قوس كبير أيسر 4">
            <a:extLst>
              <a:ext uri="{FF2B5EF4-FFF2-40B4-BE49-F238E27FC236}">
                <a16:creationId xmlns:a16="http://schemas.microsoft.com/office/drawing/2014/main" id="{2C72CF15-E5B7-4A3C-BFD3-5D4EC9D299B2}"/>
              </a:ext>
            </a:extLst>
          </p:cNvPr>
          <p:cNvSpPr/>
          <p:nvPr/>
        </p:nvSpPr>
        <p:spPr>
          <a:xfrm rot="5400000">
            <a:off x="5922167" y="-1633597"/>
            <a:ext cx="661989" cy="7477127"/>
          </a:xfrm>
          <a:prstGeom prst="leftBrace">
            <a:avLst>
              <a:gd name="adj1" fmla="val 8333"/>
              <a:gd name="adj2" fmla="val 4898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sp>
        <p:nvSpPr>
          <p:cNvPr id="7" name="قوس متوسط أيمن 6">
            <a:extLst>
              <a:ext uri="{FF2B5EF4-FFF2-40B4-BE49-F238E27FC236}">
                <a16:creationId xmlns:a16="http://schemas.microsoft.com/office/drawing/2014/main" id="{596298AD-0D17-4561-9319-B91BF80687CC}"/>
              </a:ext>
            </a:extLst>
          </p:cNvPr>
          <p:cNvSpPr/>
          <p:nvPr/>
        </p:nvSpPr>
        <p:spPr>
          <a:xfrm rot="16200000">
            <a:off x="6265100" y="259465"/>
            <a:ext cx="271404" cy="3962403"/>
          </a:xfrm>
          <a:prstGeom prst="rightBracket">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E4C0E06B-6F54-4B7C-8854-9C4F0785920B}"/>
              </a:ext>
            </a:extLst>
          </p:cNvPr>
          <p:cNvSpPr/>
          <p:nvPr/>
        </p:nvSpPr>
        <p:spPr>
          <a:xfrm>
            <a:off x="5562601" y="2549988"/>
            <a:ext cx="1523999"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Sakkal Majalla" panose="02000000000000000000" pitchFamily="2" charset="-78"/>
                <a:cs typeface="Sakkal Majalla" panose="02000000000000000000" pitchFamily="2" charset="-78"/>
              </a:rPr>
              <a:t>التمييز</a:t>
            </a:r>
            <a:endParaRPr lang="ar-SA" dirty="0">
              <a:solidFill>
                <a:schemeClr val="tx1"/>
              </a:solidFill>
              <a:latin typeface="Sakkal Majalla" panose="02000000000000000000" pitchFamily="2" charset="-78"/>
              <a:cs typeface="Sakkal Majalla" panose="02000000000000000000" pitchFamily="2" charset="-78"/>
            </a:endParaRPr>
          </a:p>
        </p:txBody>
      </p:sp>
      <p:sp>
        <p:nvSpPr>
          <p:cNvPr id="11" name="شكل بيضاوي 10">
            <a:extLst>
              <a:ext uri="{FF2B5EF4-FFF2-40B4-BE49-F238E27FC236}">
                <a16:creationId xmlns:a16="http://schemas.microsoft.com/office/drawing/2014/main" id="{33F297B0-2E13-46F3-B32E-D5CFE744152F}"/>
              </a:ext>
            </a:extLst>
          </p:cNvPr>
          <p:cNvSpPr/>
          <p:nvPr/>
        </p:nvSpPr>
        <p:spPr>
          <a:xfrm>
            <a:off x="3542926" y="2589444"/>
            <a:ext cx="1523999"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الوقت</a:t>
            </a:r>
            <a:r>
              <a:rPr lang="ar-SA" dirty="0"/>
              <a:t> </a:t>
            </a:r>
          </a:p>
        </p:txBody>
      </p:sp>
      <p:sp>
        <p:nvSpPr>
          <p:cNvPr id="13" name="شكل بيضاوي 12">
            <a:extLst>
              <a:ext uri="{FF2B5EF4-FFF2-40B4-BE49-F238E27FC236}">
                <a16:creationId xmlns:a16="http://schemas.microsoft.com/office/drawing/2014/main" id="{1949BEB9-8617-4C88-A631-9C714E6BD359}"/>
              </a:ext>
            </a:extLst>
          </p:cNvPr>
          <p:cNvSpPr/>
          <p:nvPr/>
        </p:nvSpPr>
        <p:spPr>
          <a:xfrm>
            <a:off x="1661884" y="2589444"/>
            <a:ext cx="1523999"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Sakkal Majalla" panose="02000000000000000000" pitchFamily="2" charset="-78"/>
                <a:cs typeface="Sakkal Majalla" panose="02000000000000000000" pitchFamily="2" charset="-78"/>
              </a:rPr>
              <a:t>الطهارة من الحدث </a:t>
            </a:r>
          </a:p>
        </p:txBody>
      </p:sp>
      <p:sp>
        <p:nvSpPr>
          <p:cNvPr id="15" name="شكل بيضاوي 14">
            <a:extLst>
              <a:ext uri="{FF2B5EF4-FFF2-40B4-BE49-F238E27FC236}">
                <a16:creationId xmlns:a16="http://schemas.microsoft.com/office/drawing/2014/main" id="{12454332-FB61-4B8D-8BA6-68630252976F}"/>
              </a:ext>
            </a:extLst>
          </p:cNvPr>
          <p:cNvSpPr/>
          <p:nvPr/>
        </p:nvSpPr>
        <p:spPr>
          <a:xfrm>
            <a:off x="7443643" y="2549988"/>
            <a:ext cx="1523999"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Sakkal Majalla" panose="02000000000000000000" pitchFamily="2" charset="-78"/>
                <a:cs typeface="Sakkal Majalla" panose="02000000000000000000" pitchFamily="2" charset="-78"/>
              </a:rPr>
              <a:t>العقل</a:t>
            </a:r>
          </a:p>
        </p:txBody>
      </p:sp>
      <p:sp>
        <p:nvSpPr>
          <p:cNvPr id="17" name="شكل بيضاوي 16">
            <a:extLst>
              <a:ext uri="{FF2B5EF4-FFF2-40B4-BE49-F238E27FC236}">
                <a16:creationId xmlns:a16="http://schemas.microsoft.com/office/drawing/2014/main" id="{FF98129F-123E-41E4-A1A8-416A636EED4A}"/>
              </a:ext>
            </a:extLst>
          </p:cNvPr>
          <p:cNvSpPr/>
          <p:nvPr/>
        </p:nvSpPr>
        <p:spPr>
          <a:xfrm>
            <a:off x="9262831" y="2589444"/>
            <a:ext cx="1523999"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Sakkal Majalla" panose="02000000000000000000" pitchFamily="2" charset="-78"/>
                <a:cs typeface="Sakkal Majalla" panose="02000000000000000000" pitchFamily="2" charset="-78"/>
              </a:rPr>
              <a:t>الإسلام</a:t>
            </a:r>
          </a:p>
        </p:txBody>
      </p:sp>
      <p:cxnSp>
        <p:nvCxnSpPr>
          <p:cNvPr id="6" name="رابط كسهم مستقيم 5">
            <a:extLst>
              <a:ext uri="{FF2B5EF4-FFF2-40B4-BE49-F238E27FC236}">
                <a16:creationId xmlns:a16="http://schemas.microsoft.com/office/drawing/2014/main" id="{59272915-757D-4582-9FE0-D718A283EE41}"/>
              </a:ext>
            </a:extLst>
          </p:cNvPr>
          <p:cNvCxnSpPr/>
          <p:nvPr/>
        </p:nvCxnSpPr>
        <p:spPr>
          <a:xfrm>
            <a:off x="9093200" y="2113280"/>
            <a:ext cx="0" cy="2036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شكل بيضاوي 7">
            <a:extLst>
              <a:ext uri="{FF2B5EF4-FFF2-40B4-BE49-F238E27FC236}">
                <a16:creationId xmlns:a16="http://schemas.microsoft.com/office/drawing/2014/main" id="{E00E2B4F-DB72-4B06-BCE8-886001752FCB}"/>
              </a:ext>
            </a:extLst>
          </p:cNvPr>
          <p:cNvSpPr/>
          <p:nvPr/>
        </p:nvSpPr>
        <p:spPr>
          <a:xfrm>
            <a:off x="8331200" y="4224301"/>
            <a:ext cx="1523999"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Sakkal Majalla" panose="02000000000000000000" pitchFamily="2" charset="-78"/>
                <a:cs typeface="Sakkal Majalla" panose="02000000000000000000" pitchFamily="2" charset="-78"/>
              </a:rPr>
              <a:t>ستر العورة</a:t>
            </a:r>
          </a:p>
        </p:txBody>
      </p:sp>
      <p:sp>
        <p:nvSpPr>
          <p:cNvPr id="3" name="مربع نص 2">
            <a:extLst>
              <a:ext uri="{FF2B5EF4-FFF2-40B4-BE49-F238E27FC236}">
                <a16:creationId xmlns:a16="http://schemas.microsoft.com/office/drawing/2014/main" id="{F02AF7E5-30E5-430A-BE01-416184F7EEAA}"/>
              </a:ext>
            </a:extLst>
          </p:cNvPr>
          <p:cNvSpPr txBox="1"/>
          <p:nvPr/>
        </p:nvSpPr>
        <p:spPr>
          <a:xfrm>
            <a:off x="1370428" y="885962"/>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14" name="رابط كسهم مستقيم 13">
            <a:extLst>
              <a:ext uri="{FF2B5EF4-FFF2-40B4-BE49-F238E27FC236}">
                <a16:creationId xmlns:a16="http://schemas.microsoft.com/office/drawing/2014/main" id="{E0850965-06DF-4897-8DFB-14C943B9E750}"/>
              </a:ext>
            </a:extLst>
          </p:cNvPr>
          <p:cNvCxnSpPr/>
          <p:nvPr/>
        </p:nvCxnSpPr>
        <p:spPr>
          <a:xfrm>
            <a:off x="7245350" y="2104964"/>
            <a:ext cx="0" cy="2036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شكل بيضاوي 9">
            <a:extLst>
              <a:ext uri="{FF2B5EF4-FFF2-40B4-BE49-F238E27FC236}">
                <a16:creationId xmlns:a16="http://schemas.microsoft.com/office/drawing/2014/main" id="{2B716E33-41F3-4D9D-8701-F7FA90A3EEF8}"/>
              </a:ext>
            </a:extLst>
          </p:cNvPr>
          <p:cNvSpPr/>
          <p:nvPr/>
        </p:nvSpPr>
        <p:spPr>
          <a:xfrm>
            <a:off x="6343660" y="4224301"/>
            <a:ext cx="1663690"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a:solidFill>
                  <a:schemeClr val="tx1"/>
                </a:solidFill>
                <a:latin typeface="Sakkal Majalla" panose="02000000000000000000" pitchFamily="2" charset="-78"/>
                <a:cs typeface="Sakkal Majalla" panose="02000000000000000000" pitchFamily="2" charset="-78"/>
              </a:rPr>
              <a:t>ازالة </a:t>
            </a:r>
            <a:r>
              <a:rPr lang="ar-SA" sz="3200" dirty="0">
                <a:solidFill>
                  <a:schemeClr val="tx1"/>
                </a:solidFill>
                <a:latin typeface="Sakkal Majalla" panose="02000000000000000000" pitchFamily="2" charset="-78"/>
                <a:cs typeface="Sakkal Majalla" panose="02000000000000000000" pitchFamily="2" charset="-78"/>
              </a:rPr>
              <a:t>النجاسة </a:t>
            </a:r>
          </a:p>
        </p:txBody>
      </p:sp>
      <p:sp>
        <p:nvSpPr>
          <p:cNvPr id="12" name="شكل بيضاوي 11">
            <a:extLst>
              <a:ext uri="{FF2B5EF4-FFF2-40B4-BE49-F238E27FC236}">
                <a16:creationId xmlns:a16="http://schemas.microsoft.com/office/drawing/2014/main" id="{DB0C5E98-BAE0-432C-AD39-D021205C69C4}"/>
              </a:ext>
            </a:extLst>
          </p:cNvPr>
          <p:cNvSpPr/>
          <p:nvPr/>
        </p:nvSpPr>
        <p:spPr>
          <a:xfrm>
            <a:off x="4304925" y="4224301"/>
            <a:ext cx="1663690"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Sakkal Majalla" panose="02000000000000000000" pitchFamily="2" charset="-78"/>
                <a:cs typeface="Sakkal Majalla" panose="02000000000000000000" pitchFamily="2" charset="-78"/>
              </a:rPr>
              <a:t>استقبال القبلة </a:t>
            </a:r>
          </a:p>
        </p:txBody>
      </p:sp>
      <p:cxnSp>
        <p:nvCxnSpPr>
          <p:cNvPr id="19" name="رابط كسهم مستقيم 18">
            <a:extLst>
              <a:ext uri="{FF2B5EF4-FFF2-40B4-BE49-F238E27FC236}">
                <a16:creationId xmlns:a16="http://schemas.microsoft.com/office/drawing/2014/main" id="{A30B96B2-2271-417E-90D2-5B741EB968FD}"/>
              </a:ext>
            </a:extLst>
          </p:cNvPr>
          <p:cNvCxnSpPr/>
          <p:nvPr/>
        </p:nvCxnSpPr>
        <p:spPr>
          <a:xfrm>
            <a:off x="5349875" y="2113280"/>
            <a:ext cx="0" cy="2036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رابط كسهم مستقيم 19">
            <a:extLst>
              <a:ext uri="{FF2B5EF4-FFF2-40B4-BE49-F238E27FC236}">
                <a16:creationId xmlns:a16="http://schemas.microsoft.com/office/drawing/2014/main" id="{EF6C38B0-E95B-4A20-825E-D4AC0E87C469}"/>
              </a:ext>
            </a:extLst>
          </p:cNvPr>
          <p:cNvCxnSpPr/>
          <p:nvPr/>
        </p:nvCxnSpPr>
        <p:spPr>
          <a:xfrm>
            <a:off x="3311525" y="2113280"/>
            <a:ext cx="0" cy="2036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شكل بيضاوي 21">
            <a:extLst>
              <a:ext uri="{FF2B5EF4-FFF2-40B4-BE49-F238E27FC236}">
                <a16:creationId xmlns:a16="http://schemas.microsoft.com/office/drawing/2014/main" id="{CF39EE87-2171-4532-8ED9-D6AFB862224D}"/>
              </a:ext>
            </a:extLst>
          </p:cNvPr>
          <p:cNvSpPr/>
          <p:nvPr/>
        </p:nvSpPr>
        <p:spPr>
          <a:xfrm>
            <a:off x="2423883" y="4293688"/>
            <a:ext cx="1663690" cy="1560286"/>
          </a:xfrm>
          <a:prstGeom prst="ellipse">
            <a:avLst/>
          </a:prstGeom>
          <a:solidFill>
            <a:srgbClr val="848A98"/>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Sakkal Majalla" panose="02000000000000000000" pitchFamily="2" charset="-78"/>
                <a:cs typeface="Sakkal Majalla" panose="02000000000000000000" pitchFamily="2" charset="-78"/>
              </a:rPr>
              <a:t>النية </a:t>
            </a:r>
          </a:p>
        </p:txBody>
      </p:sp>
    </p:spTree>
    <p:extLst>
      <p:ext uri="{BB962C8B-B14F-4D97-AF65-F5344CB8AC3E}">
        <p14:creationId xmlns:p14="http://schemas.microsoft.com/office/powerpoint/2010/main" val="2699750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ستطيل 2">
            <a:extLst>
              <a:ext uri="{FF2B5EF4-FFF2-40B4-BE49-F238E27FC236}">
                <a16:creationId xmlns:a16="http://schemas.microsoft.com/office/drawing/2014/main" id="{3C197164-CD8C-4080-95DE-E9B918A9B13C}"/>
              </a:ext>
            </a:extLst>
          </p:cNvPr>
          <p:cNvSpPr/>
          <p:nvPr/>
        </p:nvSpPr>
        <p:spPr>
          <a:xfrm>
            <a:off x="4158586" y="2181445"/>
            <a:ext cx="6677025" cy="907941"/>
          </a:xfrm>
          <a:prstGeom prst="rect">
            <a:avLst/>
          </a:prstGeom>
        </p:spPr>
        <p:txBody>
          <a:bodyPr wrap="square">
            <a:spAutoFit/>
          </a:bodyPr>
          <a:lstStyle/>
          <a:p>
            <a:r>
              <a:rPr lang="ar-SA" sz="3500" dirty="0">
                <a:latin typeface="Sakkal Majalla" panose="02000000000000000000" pitchFamily="2" charset="-78"/>
                <a:cs typeface="Sakkal Majalla" panose="02000000000000000000" pitchFamily="2" charset="-78"/>
              </a:rPr>
              <a:t>الإسلام     والعقل   والتمييز</a:t>
            </a:r>
            <a:br>
              <a:rPr lang="ar-SA" dirty="0"/>
            </a:br>
            <a:endParaRPr lang="ar-SA" dirty="0"/>
          </a:p>
        </p:txBody>
      </p:sp>
      <p:sp>
        <p:nvSpPr>
          <p:cNvPr id="5" name="قوس متوسط أيمن 4">
            <a:extLst>
              <a:ext uri="{FF2B5EF4-FFF2-40B4-BE49-F238E27FC236}">
                <a16:creationId xmlns:a16="http://schemas.microsoft.com/office/drawing/2014/main" id="{F246A1D0-B3EF-4486-B57E-27F54B53A433}"/>
              </a:ext>
            </a:extLst>
          </p:cNvPr>
          <p:cNvSpPr/>
          <p:nvPr/>
        </p:nvSpPr>
        <p:spPr>
          <a:xfrm rot="16200000">
            <a:off x="9001868" y="803643"/>
            <a:ext cx="331381" cy="2424223"/>
          </a:xfrm>
          <a:prstGeom prst="rightBracket">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cxnSp>
        <p:nvCxnSpPr>
          <p:cNvPr id="7" name="رابط كسهم مستقيم 6">
            <a:extLst>
              <a:ext uri="{FF2B5EF4-FFF2-40B4-BE49-F238E27FC236}">
                <a16:creationId xmlns:a16="http://schemas.microsoft.com/office/drawing/2014/main" id="{72689610-D9D3-45B7-818E-292A84D2C9B7}"/>
              </a:ext>
            </a:extLst>
          </p:cNvPr>
          <p:cNvCxnSpPr>
            <a:stCxn id="5" idx="2"/>
          </p:cNvCxnSpPr>
          <p:nvPr/>
        </p:nvCxnSpPr>
        <p:spPr>
          <a:xfrm flipH="1">
            <a:off x="9167558" y="1850064"/>
            <a:ext cx="1" cy="244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رسم 9" descr="عودة">
            <a:extLst>
              <a:ext uri="{FF2B5EF4-FFF2-40B4-BE49-F238E27FC236}">
                <a16:creationId xmlns:a16="http://schemas.microsoft.com/office/drawing/2014/main" id="{01FEB765-6E77-4A54-81F8-8376D349C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609791">
            <a:off x="10378410" y="2971800"/>
            <a:ext cx="914400" cy="914400"/>
          </a:xfrm>
          <a:prstGeom prst="rect">
            <a:avLst/>
          </a:prstGeom>
        </p:spPr>
      </p:pic>
      <p:sp>
        <p:nvSpPr>
          <p:cNvPr id="13" name="مستطيل: زوايا مستديرة 12">
            <a:extLst>
              <a:ext uri="{FF2B5EF4-FFF2-40B4-BE49-F238E27FC236}">
                <a16:creationId xmlns:a16="http://schemas.microsoft.com/office/drawing/2014/main" id="{B6279D09-8D21-4413-8822-7DDABA495ACB}"/>
              </a:ext>
            </a:extLst>
          </p:cNvPr>
          <p:cNvSpPr/>
          <p:nvPr/>
        </p:nvSpPr>
        <p:spPr>
          <a:xfrm>
            <a:off x="5007935" y="3587049"/>
            <a:ext cx="5497033" cy="1292661"/>
          </a:xfrm>
          <a:prstGeom prst="roundRect">
            <a:avLst/>
          </a:prstGeom>
          <a:solidFill>
            <a:srgbClr val="FCDCDB"/>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cs typeface="PT Bold Heading" panose="02010400000000000000" pitchFamily="2" charset="-78"/>
            </a:endParaRPr>
          </a:p>
        </p:txBody>
      </p:sp>
      <p:sp>
        <p:nvSpPr>
          <p:cNvPr id="8" name="مربع نص 7">
            <a:extLst>
              <a:ext uri="{FF2B5EF4-FFF2-40B4-BE49-F238E27FC236}">
                <a16:creationId xmlns:a16="http://schemas.microsoft.com/office/drawing/2014/main" id="{F4BEC4A7-C6EC-4FD5-9FFB-F286AA3E2F06}"/>
              </a:ext>
            </a:extLst>
          </p:cNvPr>
          <p:cNvSpPr txBox="1"/>
          <p:nvPr/>
        </p:nvSpPr>
        <p:spPr>
          <a:xfrm>
            <a:off x="5094148" y="3705144"/>
            <a:ext cx="5285522" cy="1292662"/>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وهذه شروط في كل عبادة إلا التمييز في الحج</a:t>
            </a:r>
          </a:p>
          <a:p>
            <a:pPr algn="ctr"/>
            <a:r>
              <a:rPr lang="ar-SA" sz="3000" dirty="0">
                <a:latin typeface="Sakkal Majalla" panose="02000000000000000000" pitchFamily="2" charset="-78"/>
                <a:cs typeface="Sakkal Majalla" panose="02000000000000000000" pitchFamily="2" charset="-78"/>
              </a:rPr>
              <a:t>ويأتي، ولذلك لم يذكرها كثير من الأصحاب هنا.</a:t>
            </a:r>
          </a:p>
          <a:p>
            <a:pPr algn="ctr"/>
            <a:endParaRPr lang="ar-SA" dirty="0"/>
          </a:p>
        </p:txBody>
      </p:sp>
      <p:sp>
        <p:nvSpPr>
          <p:cNvPr id="6" name="مربع نص 5">
            <a:extLst>
              <a:ext uri="{FF2B5EF4-FFF2-40B4-BE49-F238E27FC236}">
                <a16:creationId xmlns:a16="http://schemas.microsoft.com/office/drawing/2014/main" id="{695EEF7C-5389-4626-AEB4-88692603A50B}"/>
              </a:ext>
            </a:extLst>
          </p:cNvPr>
          <p:cNvSpPr txBox="1"/>
          <p:nvPr/>
        </p:nvSpPr>
        <p:spPr>
          <a:xfrm>
            <a:off x="4687737" y="920020"/>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منها أي 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396150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32EDCB9C-9B1D-4D30-A424-D87FCDF5DE81}"/>
              </a:ext>
            </a:extLst>
          </p:cNvPr>
          <p:cNvSpPr txBox="1"/>
          <p:nvPr/>
        </p:nvSpPr>
        <p:spPr>
          <a:xfrm>
            <a:off x="890216" y="1966819"/>
            <a:ext cx="9991725"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الوقت : </a:t>
            </a:r>
          </a:p>
          <a:p>
            <a:r>
              <a:rPr lang="ar-SA" sz="3000" dirty="0">
                <a:latin typeface="Sakkal Majalla" panose="02000000000000000000" pitchFamily="2" charset="-78"/>
                <a:cs typeface="Sakkal Majalla" panose="02000000000000000000" pitchFamily="2" charset="-78"/>
              </a:rPr>
              <a:t>قال عمر: الصلاة لها وقت شرطه الله لها لا تصح إلا به، وهو «حديث جبريل حين أم النبي - صَلَّى اللَّهُ عَلَيْهِ وَسَلَّمَ - في الصلوات الخمس ثم قال: يا محمد هذا وقت الأنبياء من قبلك» .</a:t>
            </a:r>
            <a:endParaRPr lang="ar-SA" sz="3000" dirty="0"/>
          </a:p>
        </p:txBody>
      </p:sp>
      <p:sp>
        <p:nvSpPr>
          <p:cNvPr id="13" name="مستطيل: زوايا مستديرة 12">
            <a:extLst>
              <a:ext uri="{FF2B5EF4-FFF2-40B4-BE49-F238E27FC236}">
                <a16:creationId xmlns:a16="http://schemas.microsoft.com/office/drawing/2014/main" id="{12EA3B60-ADC1-4601-991B-6C7AEBF13241}"/>
              </a:ext>
            </a:extLst>
          </p:cNvPr>
          <p:cNvSpPr/>
          <p:nvPr/>
        </p:nvSpPr>
        <p:spPr>
          <a:xfrm>
            <a:off x="2898819" y="4555521"/>
            <a:ext cx="6976912" cy="768810"/>
          </a:xfrm>
          <a:prstGeom prst="roundRect">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cs typeface="PT Bold Heading" panose="02010400000000000000" pitchFamily="2" charset="-78"/>
            </a:endParaRPr>
          </a:p>
        </p:txBody>
      </p:sp>
      <p:sp>
        <p:nvSpPr>
          <p:cNvPr id="11" name="مربع نص 10">
            <a:extLst>
              <a:ext uri="{FF2B5EF4-FFF2-40B4-BE49-F238E27FC236}">
                <a16:creationId xmlns:a16="http://schemas.microsoft.com/office/drawing/2014/main" id="{75CBA646-BFDD-4D6F-BC0D-51CC75BD33DA}"/>
              </a:ext>
            </a:extLst>
          </p:cNvPr>
          <p:cNvSpPr txBox="1"/>
          <p:nvPr/>
        </p:nvSpPr>
        <p:spPr>
          <a:xfrm>
            <a:off x="2710017" y="4675766"/>
            <a:ext cx="713962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فالوقت سبب وجوب الصلاة؛ لأنها تضاف إليه وتتكرر بتكرره.</a:t>
            </a:r>
          </a:p>
        </p:txBody>
      </p:sp>
      <p:sp>
        <p:nvSpPr>
          <p:cNvPr id="17" name="متقاطع 16">
            <a:extLst>
              <a:ext uri="{FF2B5EF4-FFF2-40B4-BE49-F238E27FC236}">
                <a16:creationId xmlns:a16="http://schemas.microsoft.com/office/drawing/2014/main" id="{D08C1A71-C2BD-4729-93EC-D723FEAC7E06}"/>
              </a:ext>
            </a:extLst>
          </p:cNvPr>
          <p:cNvSpPr/>
          <p:nvPr/>
        </p:nvSpPr>
        <p:spPr>
          <a:xfrm>
            <a:off x="9656728" y="4308375"/>
            <a:ext cx="476250" cy="485775"/>
          </a:xfrm>
          <a:prstGeom prst="plus">
            <a:avLst>
              <a:gd name="adj" fmla="val 4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a:extLst>
              <a:ext uri="{FF2B5EF4-FFF2-40B4-BE49-F238E27FC236}">
                <a16:creationId xmlns:a16="http://schemas.microsoft.com/office/drawing/2014/main" id="{30BAC6A8-3EDA-4506-90B6-37B0B6A485B3}"/>
              </a:ext>
            </a:extLst>
          </p:cNvPr>
          <p:cNvSpPr txBox="1"/>
          <p:nvPr/>
        </p:nvSpPr>
        <p:spPr>
          <a:xfrm>
            <a:off x="5754537" y="945889"/>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منها أي 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4289035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A2716C58-4634-4FA5-9162-B9584EA6D12E}"/>
              </a:ext>
            </a:extLst>
          </p:cNvPr>
          <p:cNvSpPr txBox="1"/>
          <p:nvPr/>
        </p:nvSpPr>
        <p:spPr>
          <a:xfrm>
            <a:off x="1298713" y="2114550"/>
            <a:ext cx="10521812" cy="1723549"/>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الطهارة من الحدث :</a:t>
            </a:r>
          </a:p>
          <a:p>
            <a:r>
              <a:rPr lang="ar-SA" sz="3500" dirty="0">
                <a:latin typeface="Sakkal Majalla" panose="02000000000000000000" pitchFamily="2" charset="-78"/>
                <a:cs typeface="Sakkal Majalla" panose="02000000000000000000" pitchFamily="2" charset="-78"/>
              </a:rPr>
              <a:t> </a:t>
            </a:r>
            <a:r>
              <a:rPr lang="ar-SA" sz="3200" dirty="0">
                <a:latin typeface="Sakkal Majalla" panose="02000000000000000000" pitchFamily="2" charset="-78"/>
                <a:cs typeface="Sakkal Majalla" panose="02000000000000000000" pitchFamily="2" charset="-78"/>
              </a:rPr>
              <a:t>لقوله - صَلَّى اللَّهُ عَلَيْهِ وَسَلَّمَ -: «لا يقبل الله صلاة أحدكم إذا أحدث حتى يتوضأ» متفق عليه.</a:t>
            </a:r>
          </a:p>
          <a:p>
            <a:br>
              <a:rPr lang="ar-SA" dirty="0"/>
            </a:br>
            <a:endParaRPr lang="ar-SA" dirty="0"/>
          </a:p>
        </p:txBody>
      </p:sp>
      <p:cxnSp>
        <p:nvCxnSpPr>
          <p:cNvPr id="11" name="رابط كسهم مستقيم 10">
            <a:extLst>
              <a:ext uri="{FF2B5EF4-FFF2-40B4-BE49-F238E27FC236}">
                <a16:creationId xmlns:a16="http://schemas.microsoft.com/office/drawing/2014/main" id="{CD564897-2864-4668-8843-78D2D481C4B2}"/>
              </a:ext>
            </a:extLst>
          </p:cNvPr>
          <p:cNvCxnSpPr>
            <a:cxnSpLocks/>
          </p:cNvCxnSpPr>
          <p:nvPr/>
        </p:nvCxnSpPr>
        <p:spPr>
          <a:xfrm flipH="1" flipV="1">
            <a:off x="5996124" y="4059710"/>
            <a:ext cx="1723812" cy="455477"/>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رابط كسهم مستقيم 11">
            <a:extLst>
              <a:ext uri="{FF2B5EF4-FFF2-40B4-BE49-F238E27FC236}">
                <a16:creationId xmlns:a16="http://schemas.microsoft.com/office/drawing/2014/main" id="{682C8A5C-13F0-434A-AA65-5127C91D5BC7}"/>
              </a:ext>
            </a:extLst>
          </p:cNvPr>
          <p:cNvCxnSpPr>
            <a:cxnSpLocks/>
          </p:cNvCxnSpPr>
          <p:nvPr/>
        </p:nvCxnSpPr>
        <p:spPr>
          <a:xfrm flipH="1">
            <a:off x="6480905" y="4902726"/>
            <a:ext cx="1178562" cy="0"/>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رابط كسهم مستقيم 12">
            <a:extLst>
              <a:ext uri="{FF2B5EF4-FFF2-40B4-BE49-F238E27FC236}">
                <a16:creationId xmlns:a16="http://schemas.microsoft.com/office/drawing/2014/main" id="{43A8AEBF-9EA6-4B46-B88B-FB43A2CD98EE}"/>
              </a:ext>
            </a:extLst>
          </p:cNvPr>
          <p:cNvCxnSpPr>
            <a:cxnSpLocks/>
          </p:cNvCxnSpPr>
          <p:nvPr/>
        </p:nvCxnSpPr>
        <p:spPr>
          <a:xfrm flipH="1">
            <a:off x="6172170" y="5305687"/>
            <a:ext cx="1524060" cy="460438"/>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مخطط انسيابي: معالجة 18">
            <a:extLst>
              <a:ext uri="{FF2B5EF4-FFF2-40B4-BE49-F238E27FC236}">
                <a16:creationId xmlns:a16="http://schemas.microsoft.com/office/drawing/2014/main" id="{881F9D53-B296-4178-B235-83F35876F552}"/>
              </a:ext>
            </a:extLst>
          </p:cNvPr>
          <p:cNvSpPr/>
          <p:nvPr/>
        </p:nvSpPr>
        <p:spPr>
          <a:xfrm>
            <a:off x="7659467" y="4269546"/>
            <a:ext cx="2747166" cy="1266360"/>
          </a:xfrm>
          <a:prstGeom prst="flowChartProcess">
            <a:avLst/>
          </a:prstGeom>
          <a:solidFill>
            <a:srgbClr val="FCDCDB"/>
          </a:solidFill>
          <a:ln>
            <a:solidFill>
              <a:srgbClr val="848A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الطهارة من النجس فلا تصح الصلاة </a:t>
            </a:r>
          </a:p>
        </p:txBody>
      </p:sp>
      <p:sp>
        <p:nvSpPr>
          <p:cNvPr id="23" name="مربع نص 22">
            <a:extLst>
              <a:ext uri="{FF2B5EF4-FFF2-40B4-BE49-F238E27FC236}">
                <a16:creationId xmlns:a16="http://schemas.microsoft.com/office/drawing/2014/main" id="{D94BD5FB-443D-4192-894C-2F9A870DF510}"/>
              </a:ext>
            </a:extLst>
          </p:cNvPr>
          <p:cNvSpPr txBox="1"/>
          <p:nvPr/>
        </p:nvSpPr>
        <p:spPr>
          <a:xfrm>
            <a:off x="2047875" y="3679039"/>
            <a:ext cx="378225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مع نجاسة بدن المصلي</a:t>
            </a:r>
            <a:endParaRPr lang="ar-SA" sz="3000" dirty="0"/>
          </a:p>
        </p:txBody>
      </p:sp>
      <p:pic>
        <p:nvPicPr>
          <p:cNvPr id="25" name="رسم 24" descr="دوش">
            <a:extLst>
              <a:ext uri="{FF2B5EF4-FFF2-40B4-BE49-F238E27FC236}">
                <a16:creationId xmlns:a16="http://schemas.microsoft.com/office/drawing/2014/main" id="{BED5311A-47EF-4BB4-A9CF-44499798BE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5169" y="3518305"/>
            <a:ext cx="723334" cy="723334"/>
          </a:xfrm>
          <a:prstGeom prst="rect">
            <a:avLst/>
          </a:prstGeom>
        </p:spPr>
      </p:pic>
      <p:sp>
        <p:nvSpPr>
          <p:cNvPr id="27" name="مربع نص 26">
            <a:extLst>
              <a:ext uri="{FF2B5EF4-FFF2-40B4-BE49-F238E27FC236}">
                <a16:creationId xmlns:a16="http://schemas.microsoft.com/office/drawing/2014/main" id="{91EF8A2F-714F-476C-97F1-49ACA443B3D6}"/>
              </a:ext>
            </a:extLst>
          </p:cNvPr>
          <p:cNvSpPr txBox="1"/>
          <p:nvPr/>
        </p:nvSpPr>
        <p:spPr>
          <a:xfrm>
            <a:off x="2181845" y="5357714"/>
            <a:ext cx="3782251" cy="523220"/>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أو بقعته ويأتي .</a:t>
            </a:r>
            <a:endParaRPr lang="ar-SA" sz="3000" dirty="0"/>
          </a:p>
        </p:txBody>
      </p:sp>
      <p:sp>
        <p:nvSpPr>
          <p:cNvPr id="29" name="مربع نص 28">
            <a:extLst>
              <a:ext uri="{FF2B5EF4-FFF2-40B4-BE49-F238E27FC236}">
                <a16:creationId xmlns:a16="http://schemas.microsoft.com/office/drawing/2014/main" id="{82CDF95A-C81D-4A53-AEEB-3A6AA7ADD6C3}"/>
              </a:ext>
            </a:extLst>
          </p:cNvPr>
          <p:cNvSpPr txBox="1"/>
          <p:nvPr/>
        </p:nvSpPr>
        <p:spPr>
          <a:xfrm>
            <a:off x="2181846" y="4538542"/>
            <a:ext cx="3782251" cy="584775"/>
          </a:xfrm>
          <a:prstGeom prst="rect">
            <a:avLst/>
          </a:prstGeom>
          <a:noFill/>
        </p:spPr>
        <p:txBody>
          <a:bodyPr wrap="square" rtlCol="1">
            <a:spAutoFit/>
          </a:bodyPr>
          <a:lstStyle/>
          <a:p>
            <a:r>
              <a:rPr lang="ar-SA" sz="3200" dirty="0">
                <a:latin typeface="Sakkal Majalla" panose="02000000000000000000" pitchFamily="2" charset="-78"/>
                <a:cs typeface="Sakkal Majalla" panose="02000000000000000000" pitchFamily="2" charset="-78"/>
              </a:rPr>
              <a:t>أو ثوبه</a:t>
            </a:r>
            <a:endParaRPr lang="ar-SA" sz="3000" dirty="0"/>
          </a:p>
        </p:txBody>
      </p:sp>
      <p:pic>
        <p:nvPicPr>
          <p:cNvPr id="31" name="رسم 30" descr="كوب من الحليب مكسور">
            <a:extLst>
              <a:ext uri="{FF2B5EF4-FFF2-40B4-BE49-F238E27FC236}">
                <a16:creationId xmlns:a16="http://schemas.microsoft.com/office/drawing/2014/main" id="{CBF2EE51-B60C-49E0-855B-ACCC9E91D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6292" y="5247683"/>
            <a:ext cx="584775" cy="584775"/>
          </a:xfrm>
          <a:prstGeom prst="rect">
            <a:avLst/>
          </a:prstGeom>
        </p:spPr>
      </p:pic>
      <p:pic>
        <p:nvPicPr>
          <p:cNvPr id="33" name="رسم 32" descr="مغسلة جديدة">
            <a:extLst>
              <a:ext uri="{FF2B5EF4-FFF2-40B4-BE49-F238E27FC236}">
                <a16:creationId xmlns:a16="http://schemas.microsoft.com/office/drawing/2014/main" id="{0300B9AA-D51B-4716-AA81-7957E9FC5B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6292" y="4389963"/>
            <a:ext cx="661087" cy="661087"/>
          </a:xfrm>
          <a:prstGeom prst="rect">
            <a:avLst/>
          </a:prstGeom>
        </p:spPr>
      </p:pic>
      <p:sp>
        <p:nvSpPr>
          <p:cNvPr id="3" name="مربع نص 2">
            <a:extLst>
              <a:ext uri="{FF2B5EF4-FFF2-40B4-BE49-F238E27FC236}">
                <a16:creationId xmlns:a16="http://schemas.microsoft.com/office/drawing/2014/main" id="{E762CC92-434A-4490-87D0-0C884CDFD16F}"/>
              </a:ext>
            </a:extLst>
          </p:cNvPr>
          <p:cNvSpPr txBox="1"/>
          <p:nvPr/>
        </p:nvSpPr>
        <p:spPr>
          <a:xfrm>
            <a:off x="5722181" y="1133544"/>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منها أي 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297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6" name="مربع نص 88">
            <a:extLst>
              <a:ext uri="{FF2B5EF4-FFF2-40B4-BE49-F238E27FC236}">
                <a16:creationId xmlns:a16="http://schemas.microsoft.com/office/drawing/2014/main" id="{9E6E02B2-874C-4D16-B555-D39C9F2900BE}"/>
              </a:ext>
            </a:extLst>
          </p:cNvPr>
          <p:cNvSpPr txBox="1"/>
          <p:nvPr/>
        </p:nvSpPr>
        <p:spPr>
          <a:xfrm>
            <a:off x="1723879" y="646487"/>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من تجب عليه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8" name="رابط مستقيم 7">
            <a:extLst>
              <a:ext uri="{FF2B5EF4-FFF2-40B4-BE49-F238E27FC236}">
                <a16:creationId xmlns:a16="http://schemas.microsoft.com/office/drawing/2014/main" id="{F02BC2A3-6D5D-4B0B-8D9E-535F4554FE39}"/>
              </a:ext>
            </a:extLst>
          </p:cNvPr>
          <p:cNvCxnSpPr/>
          <p:nvPr/>
        </p:nvCxnSpPr>
        <p:spPr>
          <a:xfrm>
            <a:off x="6210300" y="1294857"/>
            <a:ext cx="0" cy="561975"/>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مربع نص 8">
            <a:extLst>
              <a:ext uri="{FF2B5EF4-FFF2-40B4-BE49-F238E27FC236}">
                <a16:creationId xmlns:a16="http://schemas.microsoft.com/office/drawing/2014/main" id="{19B0576C-EF12-4BA6-8EE5-8186E4B0B09B}"/>
              </a:ext>
            </a:extLst>
          </p:cNvPr>
          <p:cNvSpPr txBox="1"/>
          <p:nvPr/>
        </p:nvSpPr>
        <p:spPr>
          <a:xfrm>
            <a:off x="-1400175" y="1845886"/>
            <a:ext cx="9324975" cy="907941"/>
          </a:xfrm>
          <a:prstGeom prst="rect">
            <a:avLst/>
          </a:prstGeom>
          <a:noFill/>
        </p:spPr>
        <p:txBody>
          <a:bodyPr wrap="square" rtlCol="1">
            <a:spAutoFit/>
          </a:bodyPr>
          <a:lstStyle/>
          <a:p>
            <a:r>
              <a:rPr lang="ar-SA" sz="3500" b="1" u="sng" dirty="0">
                <a:latin typeface="Sakkal Majalla" panose="02000000000000000000" pitchFamily="2" charset="-78"/>
                <a:cs typeface="Sakkal Majalla" panose="02000000000000000000" pitchFamily="2" charset="-78"/>
              </a:rPr>
              <a:t>تجب </a:t>
            </a:r>
            <a:r>
              <a:rPr lang="ar-SA" sz="3500" b="1" dirty="0">
                <a:latin typeface="Sakkal Majalla" panose="02000000000000000000" pitchFamily="2" charset="-78"/>
                <a:cs typeface="Sakkal Majalla" panose="02000000000000000000" pitchFamily="2" charset="-78"/>
              </a:rPr>
              <a:t>الخمس في كل يوم وليلة</a:t>
            </a:r>
            <a:endParaRPr lang="ar-SA" sz="3500" dirty="0">
              <a:latin typeface="Sakkal Majalla" panose="02000000000000000000" pitchFamily="2" charset="-78"/>
              <a:cs typeface="Sakkal Majalla" panose="02000000000000000000" pitchFamily="2" charset="-78"/>
            </a:endParaRPr>
          </a:p>
          <a:p>
            <a:endParaRPr lang="ar-SA" dirty="0"/>
          </a:p>
        </p:txBody>
      </p:sp>
      <p:sp>
        <p:nvSpPr>
          <p:cNvPr id="10" name="قوس كبير أيمن 9">
            <a:extLst>
              <a:ext uri="{FF2B5EF4-FFF2-40B4-BE49-F238E27FC236}">
                <a16:creationId xmlns:a16="http://schemas.microsoft.com/office/drawing/2014/main" id="{DA3435C7-A860-47F3-87CE-3AE20231F3F8}"/>
              </a:ext>
            </a:extLst>
          </p:cNvPr>
          <p:cNvSpPr/>
          <p:nvPr/>
        </p:nvSpPr>
        <p:spPr>
          <a:xfrm rot="16200000">
            <a:off x="5809151" y="-707119"/>
            <a:ext cx="802298" cy="7105650"/>
          </a:xfrm>
          <a:prstGeom prst="rightBrace">
            <a:avLst>
              <a:gd name="adj1" fmla="val 30890"/>
              <a:gd name="adj2" fmla="val 50000"/>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sp>
        <p:nvSpPr>
          <p:cNvPr id="12" name="مربع نص 11">
            <a:extLst>
              <a:ext uri="{FF2B5EF4-FFF2-40B4-BE49-F238E27FC236}">
                <a16:creationId xmlns:a16="http://schemas.microsoft.com/office/drawing/2014/main" id="{A8BC468E-70F4-4E0C-8230-D569659F1199}"/>
              </a:ext>
            </a:extLst>
          </p:cNvPr>
          <p:cNvSpPr txBox="1"/>
          <p:nvPr/>
        </p:nvSpPr>
        <p:spPr>
          <a:xfrm>
            <a:off x="8648699" y="3492327"/>
            <a:ext cx="1878623" cy="1169551"/>
          </a:xfrm>
          <a:prstGeom prst="rect">
            <a:avLst/>
          </a:prstGeom>
          <a:noFill/>
        </p:spPr>
        <p:txBody>
          <a:bodyPr wrap="square">
            <a:spAutoFit/>
          </a:bodyPr>
          <a:lstStyle/>
          <a:p>
            <a:r>
              <a:rPr lang="ar-SA" sz="3500" dirty="0">
                <a:latin typeface="Sakkal Majalla" pitchFamily="2" charset="-78"/>
                <a:cs typeface="Sakkal Majalla" pitchFamily="2" charset="-78"/>
              </a:rPr>
              <a:t>مسلم مكلف : أي بالغ عاقل</a:t>
            </a:r>
          </a:p>
        </p:txBody>
      </p:sp>
      <p:sp>
        <p:nvSpPr>
          <p:cNvPr id="13" name="مربع نص 12">
            <a:extLst>
              <a:ext uri="{FF2B5EF4-FFF2-40B4-BE49-F238E27FC236}">
                <a16:creationId xmlns:a16="http://schemas.microsoft.com/office/drawing/2014/main" id="{492A3E9A-5CF9-424E-A5D7-271EE7B483AB}"/>
              </a:ext>
            </a:extLst>
          </p:cNvPr>
          <p:cNvSpPr txBox="1"/>
          <p:nvPr/>
        </p:nvSpPr>
        <p:spPr>
          <a:xfrm>
            <a:off x="5088731" y="3460512"/>
            <a:ext cx="1733549" cy="1446550"/>
          </a:xfrm>
          <a:prstGeom prst="rect">
            <a:avLst/>
          </a:prstGeom>
          <a:noFill/>
        </p:spPr>
        <p:txBody>
          <a:bodyPr wrap="square" rtlCol="1">
            <a:spAutoFit/>
          </a:bodyPr>
          <a:lstStyle/>
          <a:p>
            <a:r>
              <a:rPr lang="ar-SA" sz="3500" dirty="0">
                <a:latin typeface="Sakkal Majalla" pitchFamily="2" charset="-78"/>
                <a:cs typeface="Sakkal Majalla" pitchFamily="2" charset="-78"/>
              </a:rPr>
              <a:t>ذكر أو أنثى أو خنثى</a:t>
            </a:r>
          </a:p>
          <a:p>
            <a:endParaRPr lang="ar-SA" dirty="0"/>
          </a:p>
        </p:txBody>
      </p:sp>
      <p:sp>
        <p:nvSpPr>
          <p:cNvPr id="15" name="مربع نص 14">
            <a:extLst>
              <a:ext uri="{FF2B5EF4-FFF2-40B4-BE49-F238E27FC236}">
                <a16:creationId xmlns:a16="http://schemas.microsoft.com/office/drawing/2014/main" id="{C3F76D8F-43AC-4662-8AC2-BEF5B6524EFF}"/>
              </a:ext>
            </a:extLst>
          </p:cNvPr>
          <p:cNvSpPr txBox="1"/>
          <p:nvPr/>
        </p:nvSpPr>
        <p:spPr>
          <a:xfrm>
            <a:off x="1567008" y="3510726"/>
            <a:ext cx="1695304" cy="1446550"/>
          </a:xfrm>
          <a:prstGeom prst="rect">
            <a:avLst/>
          </a:prstGeom>
          <a:noFill/>
        </p:spPr>
        <p:txBody>
          <a:bodyPr wrap="square" rtlCol="1">
            <a:spAutoFit/>
          </a:bodyPr>
          <a:lstStyle/>
          <a:p>
            <a:r>
              <a:rPr lang="ar-SA" sz="3500" dirty="0">
                <a:latin typeface="Sakkal Majalla" pitchFamily="2" charset="-78"/>
                <a:cs typeface="Sakkal Majalla" pitchFamily="2" charset="-78"/>
              </a:rPr>
              <a:t>حر أو عبد أو مبعض</a:t>
            </a:r>
          </a:p>
          <a:p>
            <a:endParaRPr lang="ar-SA" dirty="0"/>
          </a:p>
        </p:txBody>
      </p:sp>
      <p:sp>
        <p:nvSpPr>
          <p:cNvPr id="17" name="مخطط انسيابي: معالجة متعاقبة 16">
            <a:extLst>
              <a:ext uri="{FF2B5EF4-FFF2-40B4-BE49-F238E27FC236}">
                <a16:creationId xmlns:a16="http://schemas.microsoft.com/office/drawing/2014/main" id="{4BD24449-B29C-415B-8150-D4B0AE829611}"/>
              </a:ext>
            </a:extLst>
          </p:cNvPr>
          <p:cNvSpPr/>
          <p:nvPr/>
        </p:nvSpPr>
        <p:spPr>
          <a:xfrm>
            <a:off x="4276725" y="5365021"/>
            <a:ext cx="5176177" cy="652779"/>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r>
              <a:rPr lang="ar-SA" sz="3000" dirty="0">
                <a:latin typeface="Sakkal Majalla" panose="02000000000000000000" pitchFamily="2" charset="-78"/>
                <a:cs typeface="Sakkal Majalla" panose="02000000000000000000" pitchFamily="2" charset="-78"/>
              </a:rPr>
              <a:t>        </a:t>
            </a:r>
          </a:p>
          <a:p>
            <a:endParaRPr lang="ar-SA" sz="3000" dirty="0">
              <a:latin typeface="Sakkal Majalla" panose="02000000000000000000" pitchFamily="2" charset="-78"/>
              <a:cs typeface="Sakkal Majalla" panose="02000000000000000000" pitchFamily="2" charset="-78"/>
            </a:endParaRPr>
          </a:p>
        </p:txBody>
      </p:sp>
      <p:pic>
        <p:nvPicPr>
          <p:cNvPr id="18" name="صورة 17">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8941266" y="5456900"/>
            <a:ext cx="444498" cy="469019"/>
          </a:xfrm>
          <a:prstGeom prst="rect">
            <a:avLst/>
          </a:prstGeom>
        </p:spPr>
      </p:pic>
      <p:sp>
        <p:nvSpPr>
          <p:cNvPr id="19" name="مربع نص 18">
            <a:extLst>
              <a:ext uri="{FF2B5EF4-FFF2-40B4-BE49-F238E27FC236}">
                <a16:creationId xmlns:a16="http://schemas.microsoft.com/office/drawing/2014/main" id="{65659FE7-7398-4577-BC9E-FDF53813BCA9}"/>
              </a:ext>
            </a:extLst>
          </p:cNvPr>
          <p:cNvSpPr txBox="1"/>
          <p:nvPr/>
        </p:nvSpPr>
        <p:spPr>
          <a:xfrm>
            <a:off x="1567008" y="5403453"/>
            <a:ext cx="10041547" cy="907941"/>
          </a:xfrm>
          <a:prstGeom prst="rect">
            <a:avLst/>
          </a:prstGeom>
          <a:noFill/>
        </p:spPr>
        <p:txBody>
          <a:bodyPr wrap="square" rtlCol="1">
            <a:spAutoFit/>
          </a:bodyPr>
          <a:lstStyle/>
          <a:p>
            <a:pPr algn="ctr"/>
            <a:r>
              <a:rPr lang="ar-SA" sz="3500" b="1" dirty="0">
                <a:solidFill>
                  <a:schemeClr val="tx1"/>
                </a:solidFill>
                <a:latin typeface="Sakkal Majalla" pitchFamily="2" charset="-78"/>
                <a:cs typeface="Sakkal Majalla" pitchFamily="2" charset="-78"/>
              </a:rPr>
              <a:t>إلا حائضا ونفساء فلا تجب عليهما.</a:t>
            </a:r>
          </a:p>
          <a:p>
            <a:endParaRPr lang="ar-SA" dirty="0"/>
          </a:p>
        </p:txBody>
      </p:sp>
    </p:spTree>
    <p:extLst>
      <p:ext uri="{BB962C8B-B14F-4D97-AF65-F5344CB8AC3E}">
        <p14:creationId xmlns:p14="http://schemas.microsoft.com/office/powerpoint/2010/main" val="695768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pic>
        <p:nvPicPr>
          <p:cNvPr id="4" name="صورة 3" descr="صورة تحتوي على لقطة شاشة&#10;&#10;تم إنشاء الوصف تلقائياً">
            <a:extLst>
              <a:ext uri="{FF2B5EF4-FFF2-40B4-BE49-F238E27FC236}">
                <a16:creationId xmlns:a16="http://schemas.microsoft.com/office/drawing/2014/main" id="{4297DD4C-7F91-4474-9211-C5221E021603}"/>
              </a:ext>
            </a:extLst>
          </p:cNvPr>
          <p:cNvPicPr>
            <a:picLocks noChangeAspect="1"/>
          </p:cNvPicPr>
          <p:nvPr/>
        </p:nvPicPr>
        <p:blipFill rotWithShape="1">
          <a:blip r:embed="rId3">
            <a:extLst>
              <a:ext uri="{28A0092B-C50C-407E-A947-70E740481C1C}">
                <a14:useLocalDpi xmlns:a14="http://schemas.microsoft.com/office/drawing/2010/main" val="0"/>
              </a:ext>
            </a:extLst>
          </a:blip>
          <a:srcRect l="1469" t="14448" r="2375" b="7026"/>
          <a:stretch/>
        </p:blipFill>
        <p:spPr>
          <a:xfrm>
            <a:off x="1284270" y="431516"/>
            <a:ext cx="8938516" cy="5640512"/>
          </a:xfrm>
          <a:prstGeom prst="rect">
            <a:avLst/>
          </a:prstGeom>
          <a:solidFill>
            <a:srgbClr val="FCDCDB"/>
          </a:solidFill>
        </p:spPr>
      </p:pic>
    </p:spTree>
    <p:extLst>
      <p:ext uri="{BB962C8B-B14F-4D97-AF65-F5344CB8AC3E}">
        <p14:creationId xmlns:p14="http://schemas.microsoft.com/office/powerpoint/2010/main" val="4246359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4" name="شريط: منحني ومائل لأسفل 3">
            <a:extLst>
              <a:ext uri="{FF2B5EF4-FFF2-40B4-BE49-F238E27FC236}">
                <a16:creationId xmlns:a16="http://schemas.microsoft.com/office/drawing/2014/main" id="{6CC450D7-5FC4-461E-89FC-E794F059F046}"/>
              </a:ext>
            </a:extLst>
          </p:cNvPr>
          <p:cNvSpPr/>
          <p:nvPr/>
        </p:nvSpPr>
        <p:spPr>
          <a:xfrm>
            <a:off x="4130211" y="470043"/>
            <a:ext cx="4284323" cy="1245742"/>
          </a:xfrm>
          <a:prstGeom prst="ellipseRibb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ربع نص 5">
            <a:extLst>
              <a:ext uri="{FF2B5EF4-FFF2-40B4-BE49-F238E27FC236}">
                <a16:creationId xmlns:a16="http://schemas.microsoft.com/office/drawing/2014/main" id="{C1AD7884-FD33-40A7-AAF1-91A87E516CC7}"/>
              </a:ext>
            </a:extLst>
          </p:cNvPr>
          <p:cNvSpPr txBox="1"/>
          <p:nvPr/>
        </p:nvSpPr>
        <p:spPr>
          <a:xfrm>
            <a:off x="3184840" y="1999103"/>
            <a:ext cx="8379639" cy="1938992"/>
          </a:xfrm>
          <a:prstGeom prst="rect">
            <a:avLst/>
          </a:prstGeom>
          <a:noFill/>
        </p:spPr>
        <p:txBody>
          <a:bodyPr wrap="square" rtlCol="1">
            <a:spAutoFit/>
          </a:bodyPr>
          <a:lstStyle/>
          <a:p>
            <a:r>
              <a:rPr lang="ar-SA" sz="3000" dirty="0">
                <a:cs typeface="PT Bold Heading" panose="02010400000000000000" pitchFamily="2" charset="-78"/>
              </a:rPr>
              <a:t>فوقت الظهر :</a:t>
            </a:r>
          </a:p>
          <a:p>
            <a:r>
              <a:rPr lang="ar-SA" sz="3000" dirty="0">
                <a:latin typeface="Sakkal Majalla" panose="02000000000000000000" pitchFamily="2" charset="-78"/>
                <a:cs typeface="Sakkal Majalla" panose="02000000000000000000" pitchFamily="2" charset="-78"/>
              </a:rPr>
              <a:t>وهي الأولى من الزوال أي ميل الشمس إلى المغرب ويستمر إلى مساواة الشيء الشاخص فيئه بعد فيء الزوال أي بعد الظل الذي زالت عليه الشمس.</a:t>
            </a:r>
          </a:p>
          <a:p>
            <a:endParaRPr lang="ar-SA" sz="3000" dirty="0">
              <a:cs typeface="PT Bold Heading" panose="02010400000000000000" pitchFamily="2" charset="-78"/>
            </a:endParaRPr>
          </a:p>
        </p:txBody>
      </p:sp>
      <p:pic>
        <p:nvPicPr>
          <p:cNvPr id="8" name="صورة 7" descr="صورة تحتوي على سحاب, جالس, مياه, دخان&#10;&#10;تم إنشاء الوصف تلقائياً">
            <a:extLst>
              <a:ext uri="{FF2B5EF4-FFF2-40B4-BE49-F238E27FC236}">
                <a16:creationId xmlns:a16="http://schemas.microsoft.com/office/drawing/2014/main" id="{962FB298-45C1-4854-B69C-957EAA3AB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18" y="1715785"/>
            <a:ext cx="2433323" cy="25056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مربع نص 2">
            <a:extLst>
              <a:ext uri="{FF2B5EF4-FFF2-40B4-BE49-F238E27FC236}">
                <a16:creationId xmlns:a16="http://schemas.microsoft.com/office/drawing/2014/main" id="{59264609-13A4-4BA2-B584-2BB44188A1AB}"/>
              </a:ext>
            </a:extLst>
          </p:cNvPr>
          <p:cNvSpPr txBox="1"/>
          <p:nvPr/>
        </p:nvSpPr>
        <p:spPr>
          <a:xfrm>
            <a:off x="1276316" y="893656"/>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أوقات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2667519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19" name="مستطيل: زوايا مستديرة 18">
            <a:extLst>
              <a:ext uri="{FF2B5EF4-FFF2-40B4-BE49-F238E27FC236}">
                <a16:creationId xmlns:a16="http://schemas.microsoft.com/office/drawing/2014/main" id="{D41C3492-E635-4319-8411-CFA850A83E4C}"/>
              </a:ext>
            </a:extLst>
          </p:cNvPr>
          <p:cNvSpPr/>
          <p:nvPr/>
        </p:nvSpPr>
        <p:spPr>
          <a:xfrm>
            <a:off x="1424763" y="1041991"/>
            <a:ext cx="9730951" cy="3774557"/>
          </a:xfrm>
          <a:prstGeom prst="roundRect">
            <a:avLst/>
          </a:prstGeom>
          <a:solidFill>
            <a:srgbClr val="DEDEDE"/>
          </a:solidFill>
          <a:ln w="762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ربع نص 16">
            <a:extLst>
              <a:ext uri="{FF2B5EF4-FFF2-40B4-BE49-F238E27FC236}">
                <a16:creationId xmlns:a16="http://schemas.microsoft.com/office/drawing/2014/main" id="{A8B81146-5458-410A-9386-247D8700C573}"/>
              </a:ext>
            </a:extLst>
          </p:cNvPr>
          <p:cNvSpPr txBox="1"/>
          <p:nvPr/>
        </p:nvSpPr>
        <p:spPr>
          <a:xfrm>
            <a:off x="1878419" y="2197655"/>
            <a:ext cx="8888818" cy="2400657"/>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اعلم أن الشمس إذا طلعت رفع لكل شاخص ظل طويل من جانب المغرب، ثم ما دامت الشمس ترتفع فالظل ينقص.</a:t>
            </a:r>
          </a:p>
          <a:p>
            <a:r>
              <a:rPr lang="ar-SA" sz="3000" dirty="0">
                <a:latin typeface="Sakkal Majalla" panose="02000000000000000000" pitchFamily="2" charset="-78"/>
                <a:cs typeface="Sakkal Majalla" panose="02000000000000000000" pitchFamily="2" charset="-78"/>
              </a:rPr>
              <a:t> فإذا انتهت الشمس إلى وسط السماء - وهي حالة الاستواء - انتهى نقصانه،</a:t>
            </a:r>
          </a:p>
          <a:p>
            <a:r>
              <a:rPr lang="ar-SA" sz="3000" dirty="0">
                <a:latin typeface="Sakkal Majalla" panose="02000000000000000000" pitchFamily="2" charset="-78"/>
                <a:cs typeface="Sakkal Majalla" panose="02000000000000000000" pitchFamily="2" charset="-78"/>
              </a:rPr>
              <a:t>فإذا زاد أدنى زيادة فهو الزوال، ويقصر الظل في الصيف لارتفاعها إلى الجو ويطول في الشتاء ويختلف بالشهر والبلد.</a:t>
            </a:r>
          </a:p>
        </p:txBody>
      </p:sp>
      <p:pic>
        <p:nvPicPr>
          <p:cNvPr id="7" name="صورة 6">
            <a:extLst>
              <a:ext uri="{FF2B5EF4-FFF2-40B4-BE49-F238E27FC236}">
                <a16:creationId xmlns:a16="http://schemas.microsoft.com/office/drawing/2014/main" id="{394A6EB1-1C55-4760-9CCD-62D6C94FC82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790442" y="1166975"/>
            <a:ext cx="976795" cy="1030680"/>
          </a:xfrm>
          <a:prstGeom prst="rect">
            <a:avLst/>
          </a:prstGeom>
        </p:spPr>
      </p:pic>
    </p:spTree>
    <p:extLst>
      <p:ext uri="{BB962C8B-B14F-4D97-AF65-F5344CB8AC3E}">
        <p14:creationId xmlns:p14="http://schemas.microsoft.com/office/powerpoint/2010/main" val="1222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4" name="مربع نص 3">
            <a:extLst>
              <a:ext uri="{FF2B5EF4-FFF2-40B4-BE49-F238E27FC236}">
                <a16:creationId xmlns:a16="http://schemas.microsoft.com/office/drawing/2014/main" id="{E80F8B4C-9A3E-4C46-A86A-EFE923F86307}"/>
              </a:ext>
            </a:extLst>
          </p:cNvPr>
          <p:cNvSpPr txBox="1"/>
          <p:nvPr/>
        </p:nvSpPr>
        <p:spPr>
          <a:xfrm>
            <a:off x="1290083" y="1864232"/>
            <a:ext cx="9877647" cy="630942"/>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وتعجيلها أفضل وتحصل فضيلة التعجيل بالتأهب أول الوقت</a:t>
            </a:r>
          </a:p>
        </p:txBody>
      </p:sp>
      <p:pic>
        <p:nvPicPr>
          <p:cNvPr id="8" name="رسم 7" descr="الأحد">
            <a:extLst>
              <a:ext uri="{FF2B5EF4-FFF2-40B4-BE49-F238E27FC236}">
                <a16:creationId xmlns:a16="http://schemas.microsoft.com/office/drawing/2014/main" id="{8678625E-5C8C-4390-ADF8-1E9E96B51D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41443" y="2658067"/>
            <a:ext cx="914400" cy="914400"/>
          </a:xfrm>
          <a:prstGeom prst="rect">
            <a:avLst/>
          </a:prstGeom>
        </p:spPr>
      </p:pic>
      <p:cxnSp>
        <p:nvCxnSpPr>
          <p:cNvPr id="10" name="رابط كسهم مستقيم 9">
            <a:extLst>
              <a:ext uri="{FF2B5EF4-FFF2-40B4-BE49-F238E27FC236}">
                <a16:creationId xmlns:a16="http://schemas.microsoft.com/office/drawing/2014/main" id="{F3871EED-495F-4187-BE34-9660080CB6C8}"/>
              </a:ext>
            </a:extLst>
          </p:cNvPr>
          <p:cNvCxnSpPr/>
          <p:nvPr/>
        </p:nvCxnSpPr>
        <p:spPr>
          <a:xfrm flipH="1">
            <a:off x="8899450" y="3115267"/>
            <a:ext cx="93566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مستطيل: زوايا مستديرة 10">
            <a:extLst>
              <a:ext uri="{FF2B5EF4-FFF2-40B4-BE49-F238E27FC236}">
                <a16:creationId xmlns:a16="http://schemas.microsoft.com/office/drawing/2014/main" id="{5606EFC6-77D1-4C53-B4DF-AC55E4445922}"/>
              </a:ext>
            </a:extLst>
          </p:cNvPr>
          <p:cNvSpPr/>
          <p:nvPr/>
        </p:nvSpPr>
        <p:spPr>
          <a:xfrm>
            <a:off x="1704754" y="2495174"/>
            <a:ext cx="6900532" cy="1251415"/>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1">
            <a:extLst>
              <a:ext uri="{FF2B5EF4-FFF2-40B4-BE49-F238E27FC236}">
                <a16:creationId xmlns:a16="http://schemas.microsoft.com/office/drawing/2014/main" id="{6D50866E-AEFF-4428-B09A-8E8EF8901EEC}"/>
              </a:ext>
            </a:extLst>
          </p:cNvPr>
          <p:cNvSpPr txBox="1"/>
          <p:nvPr/>
        </p:nvSpPr>
        <p:spPr>
          <a:xfrm>
            <a:off x="490870" y="2568618"/>
            <a:ext cx="7836196" cy="1169551"/>
          </a:xfrm>
          <a:prstGeom prst="rect">
            <a:avLst/>
          </a:prstGeom>
          <a:noFill/>
        </p:spPr>
        <p:txBody>
          <a:bodyPr wrap="square" rtlCol="1">
            <a:spAutoFit/>
          </a:bodyPr>
          <a:lstStyle/>
          <a:p>
            <a:r>
              <a:rPr lang="ar-SA" sz="3500" dirty="0">
                <a:latin typeface="Sakkal Majalla" panose="02000000000000000000" pitchFamily="2" charset="-78"/>
                <a:cs typeface="Sakkal Majalla" panose="02000000000000000000" pitchFamily="2" charset="-78"/>
              </a:rPr>
              <a:t>إلا في شدة الحر فيستحب تأخيرها إلى أن ينكسر لحديث: «أبردوا بالظهر» ، ولو صلى وحده أو في بيته </a:t>
            </a:r>
          </a:p>
        </p:txBody>
      </p:sp>
      <p:pic>
        <p:nvPicPr>
          <p:cNvPr id="19" name="رسم 18" descr="سحابة">
            <a:extLst>
              <a:ext uri="{FF2B5EF4-FFF2-40B4-BE49-F238E27FC236}">
                <a16:creationId xmlns:a16="http://schemas.microsoft.com/office/drawing/2014/main" id="{D5DCECF4-9317-47FF-84D1-8F12D45DC7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1443" y="4080493"/>
            <a:ext cx="914400" cy="914400"/>
          </a:xfrm>
          <a:prstGeom prst="rect">
            <a:avLst/>
          </a:prstGeom>
        </p:spPr>
      </p:pic>
      <p:cxnSp>
        <p:nvCxnSpPr>
          <p:cNvPr id="20" name="رابط كسهم مستقيم 19">
            <a:extLst>
              <a:ext uri="{FF2B5EF4-FFF2-40B4-BE49-F238E27FC236}">
                <a16:creationId xmlns:a16="http://schemas.microsoft.com/office/drawing/2014/main" id="{1A922452-4DA5-4EC2-858E-0BF9FD5CE309}"/>
              </a:ext>
            </a:extLst>
          </p:cNvPr>
          <p:cNvCxnSpPr/>
          <p:nvPr/>
        </p:nvCxnSpPr>
        <p:spPr>
          <a:xfrm flipH="1">
            <a:off x="8899450" y="4649760"/>
            <a:ext cx="93566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مستطيل: زوايا مستديرة 21">
            <a:extLst>
              <a:ext uri="{FF2B5EF4-FFF2-40B4-BE49-F238E27FC236}">
                <a16:creationId xmlns:a16="http://schemas.microsoft.com/office/drawing/2014/main" id="{B43FD3CB-F4F0-4968-BC9B-00068FA4A702}"/>
              </a:ext>
            </a:extLst>
          </p:cNvPr>
          <p:cNvSpPr/>
          <p:nvPr/>
        </p:nvSpPr>
        <p:spPr>
          <a:xfrm>
            <a:off x="1711843" y="3827484"/>
            <a:ext cx="6900532" cy="2009786"/>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3" name="مربع نص 22">
            <a:extLst>
              <a:ext uri="{FF2B5EF4-FFF2-40B4-BE49-F238E27FC236}">
                <a16:creationId xmlns:a16="http://schemas.microsoft.com/office/drawing/2014/main" id="{7F719C62-DACD-4DAC-8A88-58716008094D}"/>
              </a:ext>
            </a:extLst>
          </p:cNvPr>
          <p:cNvSpPr txBox="1"/>
          <p:nvPr/>
        </p:nvSpPr>
        <p:spPr>
          <a:xfrm>
            <a:off x="1605515" y="3924436"/>
            <a:ext cx="6900532" cy="1815882"/>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أو مع غيم لمن يصلي جماعة أي ويستحب تأخيرها مع غيم إلى قرب وقت العصر لمن يصلي جماعة؛ لأنه وقت يخاف فيه المطر والريح فطلب الأسهل بالخروج لهما معا وهذا في غير الجمعة فيسن تقديمها مطلقا.</a:t>
            </a:r>
          </a:p>
        </p:txBody>
      </p:sp>
      <p:sp>
        <p:nvSpPr>
          <p:cNvPr id="5" name="مربع نص 4">
            <a:extLst>
              <a:ext uri="{FF2B5EF4-FFF2-40B4-BE49-F238E27FC236}">
                <a16:creationId xmlns:a16="http://schemas.microsoft.com/office/drawing/2014/main" id="{A43F637F-110E-417A-B9D8-6BDF9059A687}"/>
              </a:ext>
            </a:extLst>
          </p:cNvPr>
          <p:cNvSpPr txBox="1"/>
          <p:nvPr/>
        </p:nvSpPr>
        <p:spPr>
          <a:xfrm>
            <a:off x="5099864" y="941571"/>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تعجيل صلاة الظهر</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010475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37213" y="0"/>
            <a:ext cx="12192000" cy="6858000"/>
          </a:xfrm>
          <a:prstGeom prst="rect">
            <a:avLst/>
          </a:prstGeom>
        </p:spPr>
      </p:pic>
      <p:pic>
        <p:nvPicPr>
          <p:cNvPr id="9" name="صورة 8" descr="صورة تحتوي على طائرة ركاب&#10;&#10;تم إنشاء الوصف تلقائياً">
            <a:extLst>
              <a:ext uri="{FF2B5EF4-FFF2-40B4-BE49-F238E27FC236}">
                <a16:creationId xmlns:a16="http://schemas.microsoft.com/office/drawing/2014/main" id="{AA352558-9A72-4103-B333-141743956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94" y="1832387"/>
            <a:ext cx="2505740" cy="2162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رسم 11" descr="عودة">
            <a:extLst>
              <a:ext uri="{FF2B5EF4-FFF2-40B4-BE49-F238E27FC236}">
                <a16:creationId xmlns:a16="http://schemas.microsoft.com/office/drawing/2014/main" id="{28472B0F-4726-4E21-AC31-22687B15D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011123">
            <a:off x="8210002" y="1805595"/>
            <a:ext cx="914400" cy="914400"/>
          </a:xfrm>
          <a:prstGeom prst="rect">
            <a:avLst/>
          </a:prstGeom>
        </p:spPr>
      </p:pic>
      <p:pic>
        <p:nvPicPr>
          <p:cNvPr id="14" name="رسم 13" descr="عودة">
            <a:extLst>
              <a:ext uri="{FF2B5EF4-FFF2-40B4-BE49-F238E27FC236}">
                <a16:creationId xmlns:a16="http://schemas.microsoft.com/office/drawing/2014/main" id="{11B88D9C-6D0A-4332-A998-D1FB00F88B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773948" flipV="1">
            <a:off x="4217161" y="1885773"/>
            <a:ext cx="914400" cy="783437"/>
          </a:xfrm>
          <a:prstGeom prst="rect">
            <a:avLst/>
          </a:prstGeom>
        </p:spPr>
      </p:pic>
      <p:sp>
        <p:nvSpPr>
          <p:cNvPr id="15" name="مخطط انسيابي: معالجة 14">
            <a:extLst>
              <a:ext uri="{FF2B5EF4-FFF2-40B4-BE49-F238E27FC236}">
                <a16:creationId xmlns:a16="http://schemas.microsoft.com/office/drawing/2014/main" id="{EA88B229-6907-4F42-AA74-2495C13A282A}"/>
              </a:ext>
            </a:extLst>
          </p:cNvPr>
          <p:cNvSpPr/>
          <p:nvPr/>
        </p:nvSpPr>
        <p:spPr>
          <a:xfrm>
            <a:off x="7616458" y="2798074"/>
            <a:ext cx="2505739" cy="2671582"/>
          </a:xfrm>
          <a:prstGeom prst="flowChartProcess">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المختار من غير فصل بينهما ويستمر إلى مصير الفيء مثليه بعد فيء الزوال أي بعد الظل الذي زالت عليه الشمس </a:t>
            </a:r>
          </a:p>
        </p:txBody>
      </p:sp>
      <p:sp>
        <p:nvSpPr>
          <p:cNvPr id="17" name="مخطط انسيابي: معالجة 16">
            <a:extLst>
              <a:ext uri="{FF2B5EF4-FFF2-40B4-BE49-F238E27FC236}">
                <a16:creationId xmlns:a16="http://schemas.microsoft.com/office/drawing/2014/main" id="{254B8D1C-D5B6-47AF-A93F-7AE6C15102F2}"/>
              </a:ext>
            </a:extLst>
          </p:cNvPr>
          <p:cNvSpPr/>
          <p:nvPr/>
        </p:nvSpPr>
        <p:spPr>
          <a:xfrm>
            <a:off x="3553048" y="2798074"/>
            <a:ext cx="2505739" cy="2671582"/>
          </a:xfrm>
          <a:prstGeom prst="flowChartProcess">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وقت الضرورة إلى غروبها أي غروب الشمس، فالصلاة فيه أداء لكن يأتم بالتأخير إليه لغير عذر</a:t>
            </a:r>
          </a:p>
        </p:txBody>
      </p:sp>
      <p:sp>
        <p:nvSpPr>
          <p:cNvPr id="33" name="مستطيل: زوايا مستديرة 32">
            <a:extLst>
              <a:ext uri="{FF2B5EF4-FFF2-40B4-BE49-F238E27FC236}">
                <a16:creationId xmlns:a16="http://schemas.microsoft.com/office/drawing/2014/main" id="{B25495BF-96A2-4B8C-9C04-29BEF343FACB}"/>
              </a:ext>
            </a:extLst>
          </p:cNvPr>
          <p:cNvSpPr/>
          <p:nvPr/>
        </p:nvSpPr>
        <p:spPr>
          <a:xfrm>
            <a:off x="430794" y="4529788"/>
            <a:ext cx="2439997" cy="1474577"/>
          </a:xfrm>
          <a:prstGeom prst="roundRect">
            <a:avLst/>
          </a:prstGeom>
          <a:solidFill>
            <a:srgbClr val="E1E1E1"/>
          </a:solidFill>
          <a:ln w="762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ويسن تعجيلها مطلقاً، وهي الصلاة الوسطى</a:t>
            </a:r>
          </a:p>
        </p:txBody>
      </p:sp>
      <p:sp>
        <p:nvSpPr>
          <p:cNvPr id="3" name="مربع نص 2">
            <a:extLst>
              <a:ext uri="{FF2B5EF4-FFF2-40B4-BE49-F238E27FC236}">
                <a16:creationId xmlns:a16="http://schemas.microsoft.com/office/drawing/2014/main" id="{C78ADB39-1A66-44DE-9B3F-44A8AD918764}"/>
              </a:ext>
            </a:extLst>
          </p:cNvPr>
          <p:cNvSpPr txBox="1"/>
          <p:nvPr/>
        </p:nvSpPr>
        <p:spPr>
          <a:xfrm>
            <a:off x="3082826" y="1158660"/>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ويليه ؛ أي :يلي وقت الظهر وقت العصر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16" name="صورة 15">
            <a:extLst>
              <a:ext uri="{FF2B5EF4-FFF2-40B4-BE49-F238E27FC236}">
                <a16:creationId xmlns:a16="http://schemas.microsoft.com/office/drawing/2014/main" id="{99D6A017-E75D-468E-A883-144D921ECD5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2471961" y="4696361"/>
            <a:ext cx="302251" cy="318925"/>
          </a:xfrm>
          <a:prstGeom prst="rect">
            <a:avLst/>
          </a:prstGeom>
        </p:spPr>
      </p:pic>
    </p:spTree>
    <p:extLst>
      <p:ext uri="{BB962C8B-B14F-4D97-AF65-F5344CB8AC3E}">
        <p14:creationId xmlns:p14="http://schemas.microsoft.com/office/powerpoint/2010/main" val="377737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31436"/>
            <a:ext cx="12192000" cy="6858000"/>
          </a:xfrm>
          <a:prstGeom prst="rect">
            <a:avLst/>
          </a:prstGeom>
        </p:spPr>
      </p:pic>
      <p:pic>
        <p:nvPicPr>
          <p:cNvPr id="7" name="رسم 6" descr="عودة">
            <a:extLst>
              <a:ext uri="{FF2B5EF4-FFF2-40B4-BE49-F238E27FC236}">
                <a16:creationId xmlns:a16="http://schemas.microsoft.com/office/drawing/2014/main" id="{DA5014F5-7BE7-41E0-B522-0D0B7E7B88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238249">
            <a:off x="9809021" y="1650752"/>
            <a:ext cx="1038386" cy="940175"/>
          </a:xfrm>
          <a:prstGeom prst="rect">
            <a:avLst/>
          </a:prstGeom>
        </p:spPr>
      </p:pic>
      <p:sp>
        <p:nvSpPr>
          <p:cNvPr id="8" name="مخطط انسيابي: معالجة 7">
            <a:extLst>
              <a:ext uri="{FF2B5EF4-FFF2-40B4-BE49-F238E27FC236}">
                <a16:creationId xmlns:a16="http://schemas.microsoft.com/office/drawing/2014/main" id="{009D8FFA-AF9B-4A85-BD64-394D0E78312A}"/>
              </a:ext>
            </a:extLst>
          </p:cNvPr>
          <p:cNvSpPr/>
          <p:nvPr/>
        </p:nvSpPr>
        <p:spPr>
          <a:xfrm>
            <a:off x="4904629" y="2170759"/>
            <a:ext cx="5111244" cy="998529"/>
          </a:xfrm>
          <a:prstGeom prst="flowChartProcess">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ويمتد إلى مغيب الحمرة أي الشفق الأحمر. </a:t>
            </a:r>
          </a:p>
          <a:p>
            <a:pPr algn="ctr"/>
            <a:r>
              <a:rPr lang="ar-SA" sz="3000" dirty="0">
                <a:solidFill>
                  <a:schemeClr val="tx1"/>
                </a:solidFill>
                <a:latin typeface="Sakkal Majalla" panose="02000000000000000000" pitchFamily="2" charset="-78"/>
                <a:cs typeface="Sakkal Majalla" panose="02000000000000000000" pitchFamily="2" charset="-78"/>
              </a:rPr>
              <a:t>ويسن تعجيلها </a:t>
            </a:r>
          </a:p>
        </p:txBody>
      </p:sp>
      <p:pic>
        <p:nvPicPr>
          <p:cNvPr id="12" name="صورة 11" descr="صورة تحتوي على داكن, بيسبول, رجل, أكبر&#10;&#10;تم إنشاء الوصف تلقائياً">
            <a:extLst>
              <a:ext uri="{FF2B5EF4-FFF2-40B4-BE49-F238E27FC236}">
                <a16:creationId xmlns:a16="http://schemas.microsoft.com/office/drawing/2014/main" id="{2E20B9C4-083A-4E6A-825B-9CE576504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640" y="2481977"/>
            <a:ext cx="3023801" cy="2314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مخطط انسيابي: معالجة 13">
            <a:extLst>
              <a:ext uri="{FF2B5EF4-FFF2-40B4-BE49-F238E27FC236}">
                <a16:creationId xmlns:a16="http://schemas.microsoft.com/office/drawing/2014/main" id="{808C56CF-B52C-4008-8117-BCB7BFAC258B}"/>
              </a:ext>
            </a:extLst>
          </p:cNvPr>
          <p:cNvSpPr/>
          <p:nvPr/>
        </p:nvSpPr>
        <p:spPr>
          <a:xfrm>
            <a:off x="4904628" y="3479242"/>
            <a:ext cx="5111244" cy="911680"/>
          </a:xfrm>
          <a:prstGeom prst="flowChartProcess">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إلا ليلة جمع أي مزدلفة سميت جمعا لاجتماع الناس فيها، فيسن لمن يباح له الجمع .</a:t>
            </a:r>
          </a:p>
        </p:txBody>
      </p:sp>
      <p:sp>
        <p:nvSpPr>
          <p:cNvPr id="18" name="مخطط انسيابي: معالجة 17">
            <a:extLst>
              <a:ext uri="{FF2B5EF4-FFF2-40B4-BE49-F238E27FC236}">
                <a16:creationId xmlns:a16="http://schemas.microsoft.com/office/drawing/2014/main" id="{9D190002-B6DC-4570-95A2-D6E1AE5B3781}"/>
              </a:ext>
            </a:extLst>
          </p:cNvPr>
          <p:cNvSpPr/>
          <p:nvPr/>
        </p:nvSpPr>
        <p:spPr>
          <a:xfrm>
            <a:off x="4904629" y="4796283"/>
            <a:ext cx="5111244" cy="911681"/>
          </a:xfrm>
          <a:prstGeom prst="flowChartProcess">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 قصدها محرما تأخير المغرب ليجمعها مع العشاء تأخيرا قبل حط رحله</a:t>
            </a:r>
          </a:p>
        </p:txBody>
      </p:sp>
      <p:pic>
        <p:nvPicPr>
          <p:cNvPr id="20" name="رسم 19" descr="عودة">
            <a:extLst>
              <a:ext uri="{FF2B5EF4-FFF2-40B4-BE49-F238E27FC236}">
                <a16:creationId xmlns:a16="http://schemas.microsoft.com/office/drawing/2014/main" id="{17250281-88E7-4F30-AFA9-D98A0189C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238249">
            <a:off x="9864795" y="4376693"/>
            <a:ext cx="926839" cy="839178"/>
          </a:xfrm>
          <a:prstGeom prst="rect">
            <a:avLst/>
          </a:prstGeom>
        </p:spPr>
      </p:pic>
      <p:pic>
        <p:nvPicPr>
          <p:cNvPr id="22" name="رسم 21" descr="عودة">
            <a:extLst>
              <a:ext uri="{FF2B5EF4-FFF2-40B4-BE49-F238E27FC236}">
                <a16:creationId xmlns:a16="http://schemas.microsoft.com/office/drawing/2014/main" id="{DEBFA7F2-384F-4C6D-BD43-B87D47C55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238249">
            <a:off x="9864794" y="3123252"/>
            <a:ext cx="926839" cy="839178"/>
          </a:xfrm>
          <a:prstGeom prst="rect">
            <a:avLst/>
          </a:prstGeom>
        </p:spPr>
      </p:pic>
      <p:sp>
        <p:nvSpPr>
          <p:cNvPr id="5" name="مربع نص 4">
            <a:extLst>
              <a:ext uri="{FF2B5EF4-FFF2-40B4-BE49-F238E27FC236}">
                <a16:creationId xmlns:a16="http://schemas.microsoft.com/office/drawing/2014/main" id="{F8A3CA2B-7E56-426F-85A1-56D496CA44B4}"/>
              </a:ext>
            </a:extLst>
          </p:cNvPr>
          <p:cNvSpPr txBox="1"/>
          <p:nvPr/>
        </p:nvSpPr>
        <p:spPr>
          <a:xfrm>
            <a:off x="3706501" y="866399"/>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ويليه وقت المغرب – وهي وتر النهار -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2266633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10" name="مخطط انسيابي: معالجة 9">
            <a:extLst>
              <a:ext uri="{FF2B5EF4-FFF2-40B4-BE49-F238E27FC236}">
                <a16:creationId xmlns:a16="http://schemas.microsoft.com/office/drawing/2014/main" id="{C1BE0D87-1DB2-44A3-ABE0-CB64188122E0}"/>
              </a:ext>
            </a:extLst>
          </p:cNvPr>
          <p:cNvSpPr/>
          <p:nvPr/>
        </p:nvSpPr>
        <p:spPr>
          <a:xfrm>
            <a:off x="5563518" y="2440172"/>
            <a:ext cx="4452354" cy="988828"/>
          </a:xfrm>
          <a:prstGeom prst="flowChartProcess">
            <a:avLst/>
          </a:prstGeom>
          <a:solidFill>
            <a:srgbClr val="FCDCD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إلى طلوع الفجر الثاني وهو الصادق</a:t>
            </a:r>
          </a:p>
        </p:txBody>
      </p:sp>
      <p:sp>
        <p:nvSpPr>
          <p:cNvPr id="15" name="مخطط انسيابي: معالجة 14">
            <a:extLst>
              <a:ext uri="{FF2B5EF4-FFF2-40B4-BE49-F238E27FC236}">
                <a16:creationId xmlns:a16="http://schemas.microsoft.com/office/drawing/2014/main" id="{9449821A-BBBA-4F73-8E31-D00A045BE87C}"/>
              </a:ext>
            </a:extLst>
          </p:cNvPr>
          <p:cNvSpPr/>
          <p:nvPr/>
        </p:nvSpPr>
        <p:spPr>
          <a:xfrm>
            <a:off x="1640750" y="3896328"/>
            <a:ext cx="4936319" cy="674401"/>
          </a:xfrm>
          <a:prstGeom prst="flowChartProcess">
            <a:avLst/>
          </a:prstGeom>
          <a:solidFill>
            <a:srgbClr val="848A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chemeClr val="tx1"/>
                </a:solidFill>
                <a:latin typeface="Sakkal Majalla" panose="02000000000000000000" pitchFamily="2" charset="-78"/>
                <a:cs typeface="Sakkal Majalla" panose="02000000000000000000" pitchFamily="2" charset="-78"/>
              </a:rPr>
              <a:t>هو البياض المعترض بالمشرق ولا ظلمة بعده</a:t>
            </a:r>
          </a:p>
        </p:txBody>
      </p:sp>
      <p:sp>
        <p:nvSpPr>
          <p:cNvPr id="26" name="مخطط انسيابي: معالجة 25">
            <a:extLst>
              <a:ext uri="{FF2B5EF4-FFF2-40B4-BE49-F238E27FC236}">
                <a16:creationId xmlns:a16="http://schemas.microsoft.com/office/drawing/2014/main" id="{516E814D-80B7-4550-8E18-6B334B620794}"/>
              </a:ext>
            </a:extLst>
          </p:cNvPr>
          <p:cNvSpPr/>
          <p:nvPr/>
        </p:nvSpPr>
        <p:spPr>
          <a:xfrm>
            <a:off x="7579605" y="4955235"/>
            <a:ext cx="2247114" cy="494414"/>
          </a:xfrm>
          <a:prstGeom prst="flowChartProcess">
            <a:avLst/>
          </a:prstGeom>
          <a:solidFill>
            <a:srgbClr val="848A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حد الفجر الكاذب :</a:t>
            </a:r>
          </a:p>
        </p:txBody>
      </p:sp>
      <p:sp>
        <p:nvSpPr>
          <p:cNvPr id="29" name="مخطط انسيابي: معالجة 28">
            <a:extLst>
              <a:ext uri="{FF2B5EF4-FFF2-40B4-BE49-F238E27FC236}">
                <a16:creationId xmlns:a16="http://schemas.microsoft.com/office/drawing/2014/main" id="{1FE9B910-A125-4281-BA98-8B9690125156}"/>
              </a:ext>
            </a:extLst>
          </p:cNvPr>
          <p:cNvSpPr/>
          <p:nvPr/>
        </p:nvSpPr>
        <p:spPr>
          <a:xfrm>
            <a:off x="7494625" y="4004508"/>
            <a:ext cx="2417073" cy="458043"/>
          </a:xfrm>
          <a:prstGeom prst="flowChartProcess">
            <a:avLst/>
          </a:prstGeom>
          <a:solidFill>
            <a:srgbClr val="848A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حد الفجر الصادق :</a:t>
            </a:r>
          </a:p>
        </p:txBody>
      </p:sp>
      <p:cxnSp>
        <p:nvCxnSpPr>
          <p:cNvPr id="34" name="رابط كسهم مستقيم 33">
            <a:extLst>
              <a:ext uri="{FF2B5EF4-FFF2-40B4-BE49-F238E27FC236}">
                <a16:creationId xmlns:a16="http://schemas.microsoft.com/office/drawing/2014/main" id="{9AF88BE4-D210-42AA-81F8-9BFF22B97FF0}"/>
              </a:ext>
            </a:extLst>
          </p:cNvPr>
          <p:cNvCxnSpPr>
            <a:stCxn id="26" idx="1"/>
          </p:cNvCxnSpPr>
          <p:nvPr/>
        </p:nvCxnSpPr>
        <p:spPr>
          <a:xfrm flipH="1">
            <a:off x="6775373" y="5202442"/>
            <a:ext cx="804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رابط كسهم مستقيم 36">
            <a:extLst>
              <a:ext uri="{FF2B5EF4-FFF2-40B4-BE49-F238E27FC236}">
                <a16:creationId xmlns:a16="http://schemas.microsoft.com/office/drawing/2014/main" id="{2D63110E-755F-4F84-921D-AB68611473A8}"/>
              </a:ext>
            </a:extLst>
          </p:cNvPr>
          <p:cNvCxnSpPr/>
          <p:nvPr/>
        </p:nvCxnSpPr>
        <p:spPr>
          <a:xfrm flipH="1">
            <a:off x="6690393" y="4233529"/>
            <a:ext cx="804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مخطط انسيابي: معالجة 38">
            <a:extLst>
              <a:ext uri="{FF2B5EF4-FFF2-40B4-BE49-F238E27FC236}">
                <a16:creationId xmlns:a16="http://schemas.microsoft.com/office/drawing/2014/main" id="{FA3A7F70-E391-451E-AA74-611B37146E78}"/>
              </a:ext>
            </a:extLst>
          </p:cNvPr>
          <p:cNvSpPr/>
          <p:nvPr/>
        </p:nvSpPr>
        <p:spPr>
          <a:xfrm>
            <a:off x="1640750" y="4865241"/>
            <a:ext cx="4936319" cy="674401"/>
          </a:xfrm>
          <a:prstGeom prst="flowChartProcess">
            <a:avLst/>
          </a:prstGeom>
          <a:solidFill>
            <a:srgbClr val="848A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chemeClr val="tx1"/>
                </a:solidFill>
                <a:latin typeface="Sakkal Majalla" panose="02000000000000000000" pitchFamily="2" charset="-78"/>
                <a:cs typeface="Sakkal Majalla" panose="02000000000000000000" pitchFamily="2" charset="-78"/>
              </a:rPr>
              <a:t>والأول مستطيل أزرق له شعاع ثم يظلم </a:t>
            </a:r>
          </a:p>
        </p:txBody>
      </p:sp>
      <p:pic>
        <p:nvPicPr>
          <p:cNvPr id="41" name="صورة 40" descr="صورة تحتوي على داكن, سماء, قبعة, بيسبول&#10;&#10;تم إنشاء الوصف تلقائياً">
            <a:extLst>
              <a:ext uri="{FF2B5EF4-FFF2-40B4-BE49-F238E27FC236}">
                <a16:creationId xmlns:a16="http://schemas.microsoft.com/office/drawing/2014/main" id="{1C605AB8-A88E-4ACC-9B10-66FD4B47C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800" y="1971300"/>
            <a:ext cx="1955800" cy="170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مربع نص 2">
            <a:extLst>
              <a:ext uri="{FF2B5EF4-FFF2-40B4-BE49-F238E27FC236}">
                <a16:creationId xmlns:a16="http://schemas.microsoft.com/office/drawing/2014/main" id="{9AB5A710-91C9-4428-8A87-D066115DAD73}"/>
              </a:ext>
            </a:extLst>
          </p:cNvPr>
          <p:cNvSpPr txBox="1"/>
          <p:nvPr/>
        </p:nvSpPr>
        <p:spPr>
          <a:xfrm>
            <a:off x="1290897" y="712869"/>
            <a:ext cx="6662477"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ويليه وقت العشاء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402967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خطط انسيابي: معالجة 2">
            <a:extLst>
              <a:ext uri="{FF2B5EF4-FFF2-40B4-BE49-F238E27FC236}">
                <a16:creationId xmlns:a16="http://schemas.microsoft.com/office/drawing/2014/main" id="{0FAAF960-B189-4F77-A890-75BB9F832C50}"/>
              </a:ext>
            </a:extLst>
          </p:cNvPr>
          <p:cNvSpPr/>
          <p:nvPr/>
        </p:nvSpPr>
        <p:spPr>
          <a:xfrm>
            <a:off x="6291791" y="616861"/>
            <a:ext cx="5023692" cy="1718631"/>
          </a:xfrm>
          <a:prstGeom prst="flowChartProcess">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وتأخيرها إلى أن </a:t>
            </a:r>
            <a:r>
              <a:rPr lang="ar-SA" sz="3000" dirty="0" err="1">
                <a:solidFill>
                  <a:schemeClr val="tx1"/>
                </a:solidFill>
                <a:latin typeface="Sakkal Majalla" panose="02000000000000000000" pitchFamily="2" charset="-78"/>
                <a:cs typeface="Sakkal Majalla" panose="02000000000000000000" pitchFamily="2" charset="-78"/>
              </a:rPr>
              <a:t>يصيلها</a:t>
            </a:r>
            <a:r>
              <a:rPr lang="ar-SA" sz="3000" dirty="0">
                <a:solidFill>
                  <a:schemeClr val="tx1"/>
                </a:solidFill>
                <a:latin typeface="Sakkal Majalla" panose="02000000000000000000" pitchFamily="2" charset="-78"/>
                <a:cs typeface="Sakkal Majalla" panose="02000000000000000000" pitchFamily="2" charset="-78"/>
              </a:rPr>
              <a:t> في آخر الوقت المختار وهو ثلث الليل أفضل إن سهل </a:t>
            </a:r>
          </a:p>
        </p:txBody>
      </p:sp>
      <p:sp>
        <p:nvSpPr>
          <p:cNvPr id="6" name="مخطط انسيابي: معالجة 5">
            <a:extLst>
              <a:ext uri="{FF2B5EF4-FFF2-40B4-BE49-F238E27FC236}">
                <a16:creationId xmlns:a16="http://schemas.microsoft.com/office/drawing/2014/main" id="{213686FA-043E-40EC-935D-F697CF3A5C81}"/>
              </a:ext>
            </a:extLst>
          </p:cNvPr>
          <p:cNvSpPr/>
          <p:nvPr/>
        </p:nvSpPr>
        <p:spPr>
          <a:xfrm>
            <a:off x="1155874" y="1115564"/>
            <a:ext cx="4495324" cy="623968"/>
          </a:xfrm>
          <a:prstGeom prst="flowChartProcess">
            <a:avLst/>
          </a:prstGeom>
          <a:solidFill>
            <a:srgbClr val="848A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5C722B2A-6D39-4667-8D53-B92B1231B5E2}"/>
              </a:ext>
            </a:extLst>
          </p:cNvPr>
          <p:cNvSpPr txBox="1"/>
          <p:nvPr/>
        </p:nvSpPr>
        <p:spPr>
          <a:xfrm>
            <a:off x="1220233" y="1115564"/>
            <a:ext cx="4363914"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فإن شق ولو على بعض المأمومين كره</a:t>
            </a:r>
            <a:endParaRPr lang="ar-SA" sz="3000" dirty="0"/>
          </a:p>
        </p:txBody>
      </p:sp>
      <p:pic>
        <p:nvPicPr>
          <p:cNvPr id="9" name="رسم 8" descr="علامة إقحام إلى اليسار">
            <a:extLst>
              <a:ext uri="{FF2B5EF4-FFF2-40B4-BE49-F238E27FC236}">
                <a16:creationId xmlns:a16="http://schemas.microsoft.com/office/drawing/2014/main" id="{2E5E47C6-136A-42B9-B49A-183081C76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9962" y="971841"/>
            <a:ext cx="914400" cy="914400"/>
          </a:xfrm>
          <a:prstGeom prst="rect">
            <a:avLst/>
          </a:prstGeom>
        </p:spPr>
      </p:pic>
      <p:sp>
        <p:nvSpPr>
          <p:cNvPr id="11" name="قوس متوسط مزدوج 10">
            <a:extLst>
              <a:ext uri="{FF2B5EF4-FFF2-40B4-BE49-F238E27FC236}">
                <a16:creationId xmlns:a16="http://schemas.microsoft.com/office/drawing/2014/main" id="{8A9D9546-E76E-41A2-9F30-A0F369B464A1}"/>
              </a:ext>
            </a:extLst>
          </p:cNvPr>
          <p:cNvSpPr/>
          <p:nvPr/>
        </p:nvSpPr>
        <p:spPr>
          <a:xfrm>
            <a:off x="7094908" y="2498341"/>
            <a:ext cx="2379644" cy="672029"/>
          </a:xfrm>
          <a:prstGeom prst="bracketPair">
            <a:avLst/>
          </a:prstGeom>
          <a:solidFill>
            <a:srgbClr val="848A98"/>
          </a:solidFill>
          <a:ln/>
        </p:spPr>
        <p:style>
          <a:lnRef idx="1">
            <a:schemeClr val="dk1"/>
          </a:lnRef>
          <a:fillRef idx="0">
            <a:schemeClr val="dk1"/>
          </a:fillRef>
          <a:effectRef idx="0">
            <a:schemeClr val="dk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ويكره :</a:t>
            </a:r>
          </a:p>
        </p:txBody>
      </p:sp>
      <p:pic>
        <p:nvPicPr>
          <p:cNvPr id="13" name="رسم 12" descr="سهم ذو خط: منحنى طفيف">
            <a:extLst>
              <a:ext uri="{FF2B5EF4-FFF2-40B4-BE49-F238E27FC236}">
                <a16:creationId xmlns:a16="http://schemas.microsoft.com/office/drawing/2014/main" id="{E16C1938-6996-4F3B-8808-FEEEA760D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6839552" y="3161410"/>
            <a:ext cx="798723" cy="914400"/>
          </a:xfrm>
          <a:prstGeom prst="rect">
            <a:avLst/>
          </a:prstGeom>
        </p:spPr>
      </p:pic>
      <p:pic>
        <p:nvPicPr>
          <p:cNvPr id="15" name="رسم 14" descr="سهم ذو خط: منحنى طفيف">
            <a:extLst>
              <a:ext uri="{FF2B5EF4-FFF2-40B4-BE49-F238E27FC236}">
                <a16:creationId xmlns:a16="http://schemas.microsoft.com/office/drawing/2014/main" id="{967B8826-0E18-4657-B611-0E1642888B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V="1">
            <a:off x="8847216" y="3175672"/>
            <a:ext cx="798723" cy="885881"/>
          </a:xfrm>
          <a:prstGeom prst="rect">
            <a:avLst/>
          </a:prstGeom>
        </p:spPr>
      </p:pic>
      <p:sp>
        <p:nvSpPr>
          <p:cNvPr id="17" name="مربع نص 16">
            <a:extLst>
              <a:ext uri="{FF2B5EF4-FFF2-40B4-BE49-F238E27FC236}">
                <a16:creationId xmlns:a16="http://schemas.microsoft.com/office/drawing/2014/main" id="{304D3E87-5559-4720-A4F7-43F930A2410C}"/>
              </a:ext>
            </a:extLst>
          </p:cNvPr>
          <p:cNvSpPr txBox="1"/>
          <p:nvPr/>
        </p:nvSpPr>
        <p:spPr>
          <a:xfrm>
            <a:off x="8015262" y="4083465"/>
            <a:ext cx="1949985"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النوم قبلها</a:t>
            </a:r>
          </a:p>
        </p:txBody>
      </p:sp>
      <p:sp>
        <p:nvSpPr>
          <p:cNvPr id="19" name="مربع نص 18">
            <a:extLst>
              <a:ext uri="{FF2B5EF4-FFF2-40B4-BE49-F238E27FC236}">
                <a16:creationId xmlns:a16="http://schemas.microsoft.com/office/drawing/2014/main" id="{0BA30206-2B99-443E-B6D6-CD676052A10E}"/>
              </a:ext>
            </a:extLst>
          </p:cNvPr>
          <p:cNvSpPr txBox="1"/>
          <p:nvPr/>
        </p:nvSpPr>
        <p:spPr>
          <a:xfrm>
            <a:off x="6212168" y="3904840"/>
            <a:ext cx="165253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والحديث بعدها الا :</a:t>
            </a:r>
          </a:p>
        </p:txBody>
      </p:sp>
      <p:sp>
        <p:nvSpPr>
          <p:cNvPr id="21" name="قوس متوسط مزدوج 20">
            <a:extLst>
              <a:ext uri="{FF2B5EF4-FFF2-40B4-BE49-F238E27FC236}">
                <a16:creationId xmlns:a16="http://schemas.microsoft.com/office/drawing/2014/main" id="{AA8B90C1-1F8E-4F80-ABAE-44AD74920509}"/>
              </a:ext>
            </a:extLst>
          </p:cNvPr>
          <p:cNvSpPr/>
          <p:nvPr/>
        </p:nvSpPr>
        <p:spPr>
          <a:xfrm>
            <a:off x="7072829" y="5504529"/>
            <a:ext cx="2379644" cy="672029"/>
          </a:xfrm>
          <a:prstGeom prst="bracketPair">
            <a:avLst/>
          </a:prstGeom>
          <a:solidFill>
            <a:srgbClr val="848A98"/>
          </a:solidFill>
          <a:ln/>
        </p:spPr>
        <p:style>
          <a:lnRef idx="1">
            <a:schemeClr val="dk1"/>
          </a:lnRef>
          <a:fillRef idx="0">
            <a:schemeClr val="dk1"/>
          </a:fillRef>
          <a:effectRef idx="0">
            <a:schemeClr val="dk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ويحرم :</a:t>
            </a:r>
          </a:p>
        </p:txBody>
      </p:sp>
      <p:sp>
        <p:nvSpPr>
          <p:cNvPr id="23" name="مربع نص 22">
            <a:extLst>
              <a:ext uri="{FF2B5EF4-FFF2-40B4-BE49-F238E27FC236}">
                <a16:creationId xmlns:a16="http://schemas.microsoft.com/office/drawing/2014/main" id="{BD016E83-DAD0-4449-BD05-BE2BC9431638}"/>
              </a:ext>
            </a:extLst>
          </p:cNvPr>
          <p:cNvSpPr txBox="1"/>
          <p:nvPr/>
        </p:nvSpPr>
        <p:spPr>
          <a:xfrm>
            <a:off x="242421" y="3984934"/>
            <a:ext cx="5420299"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يسيرًا </a:t>
            </a:r>
          </a:p>
          <a:p>
            <a:r>
              <a:rPr lang="ar-SA" sz="3000" dirty="0">
                <a:latin typeface="Sakkal Majalla" panose="02000000000000000000" pitchFamily="2" charset="-78"/>
                <a:cs typeface="Sakkal Majalla" panose="02000000000000000000" pitchFamily="2" charset="-78"/>
              </a:rPr>
              <a:t>أو لشغل </a:t>
            </a:r>
          </a:p>
          <a:p>
            <a:r>
              <a:rPr lang="ar-SA" sz="3000" dirty="0">
                <a:latin typeface="Sakkal Majalla" panose="02000000000000000000" pitchFamily="2" charset="-78"/>
                <a:cs typeface="Sakkal Majalla" panose="02000000000000000000" pitchFamily="2" charset="-78"/>
              </a:rPr>
              <a:t>أو مع أهله ؛ ونحوه </a:t>
            </a:r>
          </a:p>
        </p:txBody>
      </p:sp>
      <p:pic>
        <p:nvPicPr>
          <p:cNvPr id="25" name="رسم 24" descr="سهم ذو خط: مستقيم">
            <a:extLst>
              <a:ext uri="{FF2B5EF4-FFF2-40B4-BE49-F238E27FC236}">
                <a16:creationId xmlns:a16="http://schemas.microsoft.com/office/drawing/2014/main" id="{D6FA928D-ED74-4755-90DC-782BE83380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73139" y="4215558"/>
            <a:ext cx="914400" cy="914400"/>
          </a:xfrm>
          <a:prstGeom prst="rect">
            <a:avLst/>
          </a:prstGeom>
        </p:spPr>
      </p:pic>
      <p:pic>
        <p:nvPicPr>
          <p:cNvPr id="27" name="رسم 26" descr="عودة">
            <a:extLst>
              <a:ext uri="{FF2B5EF4-FFF2-40B4-BE49-F238E27FC236}">
                <a16:creationId xmlns:a16="http://schemas.microsoft.com/office/drawing/2014/main" id="{2AB30D96-C9F4-4254-B453-0059135410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5764520" y="3758359"/>
            <a:ext cx="981591" cy="914398"/>
          </a:xfrm>
          <a:prstGeom prst="rect">
            <a:avLst/>
          </a:prstGeom>
        </p:spPr>
      </p:pic>
      <p:pic>
        <p:nvPicPr>
          <p:cNvPr id="29" name="رسم 28" descr="عودة">
            <a:extLst>
              <a:ext uri="{FF2B5EF4-FFF2-40B4-BE49-F238E27FC236}">
                <a16:creationId xmlns:a16="http://schemas.microsoft.com/office/drawing/2014/main" id="{50BC10B7-3174-41A2-B31D-9E7B0C0D1A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V="1">
            <a:off x="5797584" y="4674625"/>
            <a:ext cx="957146" cy="806230"/>
          </a:xfrm>
          <a:prstGeom prst="rect">
            <a:avLst/>
          </a:prstGeom>
        </p:spPr>
      </p:pic>
      <p:pic>
        <p:nvPicPr>
          <p:cNvPr id="31" name="رسم 30" descr="سهم ذو خط: مستقيم">
            <a:extLst>
              <a:ext uri="{FF2B5EF4-FFF2-40B4-BE49-F238E27FC236}">
                <a16:creationId xmlns:a16="http://schemas.microsoft.com/office/drawing/2014/main" id="{237908C0-A438-4EF9-AF07-5D86B304F8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3931" y="5383343"/>
            <a:ext cx="914400" cy="914400"/>
          </a:xfrm>
          <a:prstGeom prst="rect">
            <a:avLst/>
          </a:prstGeom>
        </p:spPr>
      </p:pic>
      <p:sp>
        <p:nvSpPr>
          <p:cNvPr id="33" name="مربع نص 32">
            <a:extLst>
              <a:ext uri="{FF2B5EF4-FFF2-40B4-BE49-F238E27FC236}">
                <a16:creationId xmlns:a16="http://schemas.microsoft.com/office/drawing/2014/main" id="{B13DBE9A-601D-4E9A-A1D4-62C4BDAB3EB1}"/>
              </a:ext>
            </a:extLst>
          </p:cNvPr>
          <p:cNvSpPr txBox="1"/>
          <p:nvPr/>
        </p:nvSpPr>
        <p:spPr>
          <a:xfrm>
            <a:off x="292110" y="5550111"/>
            <a:ext cx="576182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تأخيرها بعد الثلث بلا عذر؛ لأنه وقت ضرورة.</a:t>
            </a:r>
          </a:p>
        </p:txBody>
      </p:sp>
    </p:spTree>
    <p:extLst>
      <p:ext uri="{BB962C8B-B14F-4D97-AF65-F5344CB8AC3E}">
        <p14:creationId xmlns:p14="http://schemas.microsoft.com/office/powerpoint/2010/main" val="757709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pic>
        <p:nvPicPr>
          <p:cNvPr id="6" name="رسم 5" descr="عودة">
            <a:extLst>
              <a:ext uri="{FF2B5EF4-FFF2-40B4-BE49-F238E27FC236}">
                <a16:creationId xmlns:a16="http://schemas.microsoft.com/office/drawing/2014/main" id="{CE558FCD-88BC-4D48-AE3A-164ED23E22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741307">
            <a:off x="10592119" y="1230797"/>
            <a:ext cx="914400" cy="914400"/>
          </a:xfrm>
          <a:prstGeom prst="rect">
            <a:avLst/>
          </a:prstGeom>
        </p:spPr>
      </p:pic>
      <p:sp>
        <p:nvSpPr>
          <p:cNvPr id="8" name="مخطط انسيابي: معالجة 7">
            <a:extLst>
              <a:ext uri="{FF2B5EF4-FFF2-40B4-BE49-F238E27FC236}">
                <a16:creationId xmlns:a16="http://schemas.microsoft.com/office/drawing/2014/main" id="{6318F28F-A2F1-42AC-8088-14BC14D28C9E}"/>
              </a:ext>
            </a:extLst>
          </p:cNvPr>
          <p:cNvSpPr/>
          <p:nvPr/>
        </p:nvSpPr>
        <p:spPr>
          <a:xfrm>
            <a:off x="7084434" y="2314460"/>
            <a:ext cx="3919872" cy="677601"/>
          </a:xfrm>
          <a:prstGeom prst="flowChartProcess">
            <a:avLst/>
          </a:prstGeom>
          <a:solidFill>
            <a:srgbClr val="848A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anose="02000000000000000000" pitchFamily="2" charset="-78"/>
                <a:cs typeface="Sakkal Majalla" panose="02000000000000000000" pitchFamily="2" charset="-78"/>
              </a:rPr>
              <a:t>من طلوعه الى طلوع الشمس</a:t>
            </a:r>
            <a:endParaRPr lang="ar-SA" sz="3000" dirty="0">
              <a:solidFill>
                <a:schemeClr val="tx1"/>
              </a:solidFill>
              <a:latin typeface="Sakkal Majalla" panose="02000000000000000000" pitchFamily="2" charset="-78"/>
              <a:cs typeface="Sakkal Majalla" panose="02000000000000000000" pitchFamily="2" charset="-78"/>
            </a:endParaRPr>
          </a:p>
        </p:txBody>
      </p:sp>
      <p:pic>
        <p:nvPicPr>
          <p:cNvPr id="14" name="رسم 13" descr="عودة">
            <a:extLst>
              <a:ext uri="{FF2B5EF4-FFF2-40B4-BE49-F238E27FC236}">
                <a16:creationId xmlns:a16="http://schemas.microsoft.com/office/drawing/2014/main" id="{E1BF7D33-A338-4DDB-A131-FA6689908A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216293" y="1493875"/>
            <a:ext cx="981591" cy="914398"/>
          </a:xfrm>
          <a:prstGeom prst="rect">
            <a:avLst/>
          </a:prstGeom>
        </p:spPr>
      </p:pic>
      <p:pic>
        <p:nvPicPr>
          <p:cNvPr id="16" name="رسم 15" descr="عودة">
            <a:extLst>
              <a:ext uri="{FF2B5EF4-FFF2-40B4-BE49-F238E27FC236}">
                <a16:creationId xmlns:a16="http://schemas.microsoft.com/office/drawing/2014/main" id="{44B0A72D-E872-405F-A519-3374A157CB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896288" flipV="1">
            <a:off x="6472312" y="3168519"/>
            <a:ext cx="957146" cy="806230"/>
          </a:xfrm>
          <a:prstGeom prst="rect">
            <a:avLst/>
          </a:prstGeom>
        </p:spPr>
      </p:pic>
      <p:sp>
        <p:nvSpPr>
          <p:cNvPr id="17" name="مربع نص 16">
            <a:extLst>
              <a:ext uri="{FF2B5EF4-FFF2-40B4-BE49-F238E27FC236}">
                <a16:creationId xmlns:a16="http://schemas.microsoft.com/office/drawing/2014/main" id="{E324358F-ADE2-472E-9436-A58D925E9144}"/>
              </a:ext>
            </a:extLst>
          </p:cNvPr>
          <p:cNvSpPr txBox="1"/>
          <p:nvPr/>
        </p:nvSpPr>
        <p:spPr>
          <a:xfrm>
            <a:off x="3311310" y="1560228"/>
            <a:ext cx="2904984" cy="553998"/>
          </a:xfrm>
          <a:prstGeom prst="rect">
            <a:avLst/>
          </a:prstGeom>
          <a:noFill/>
        </p:spPr>
        <p:txBody>
          <a:bodyPr wrap="square" rtlCol="1">
            <a:spAutoFit/>
          </a:bodyPr>
          <a:lstStyle/>
          <a:p>
            <a:r>
              <a:rPr lang="ar-SA" sz="3000" b="1" dirty="0">
                <a:latin typeface="Sakkal Majalla" panose="02000000000000000000" pitchFamily="2" charset="-78"/>
                <a:cs typeface="Sakkal Majalla" panose="02000000000000000000" pitchFamily="2" charset="-78"/>
              </a:rPr>
              <a:t> وتعجيلها أفضل مطلقا</a:t>
            </a:r>
            <a:endParaRPr lang="ar-SA" sz="3000" dirty="0">
              <a:latin typeface="Sakkal Majalla" panose="02000000000000000000" pitchFamily="2" charset="-78"/>
              <a:cs typeface="Sakkal Majalla" panose="02000000000000000000" pitchFamily="2" charset="-78"/>
            </a:endParaRPr>
          </a:p>
        </p:txBody>
      </p:sp>
      <p:pic>
        <p:nvPicPr>
          <p:cNvPr id="19" name="رسم 18" descr="سهم ذو خط: مستقيم">
            <a:extLst>
              <a:ext uri="{FF2B5EF4-FFF2-40B4-BE49-F238E27FC236}">
                <a16:creationId xmlns:a16="http://schemas.microsoft.com/office/drawing/2014/main" id="{BEC737E0-FA18-4442-89A1-DE2E72B0F2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8871" y="2311021"/>
            <a:ext cx="914400" cy="914400"/>
          </a:xfrm>
          <a:prstGeom prst="rect">
            <a:avLst/>
          </a:prstGeom>
        </p:spPr>
      </p:pic>
      <p:sp>
        <p:nvSpPr>
          <p:cNvPr id="21" name="مربع نص 20">
            <a:extLst>
              <a:ext uri="{FF2B5EF4-FFF2-40B4-BE49-F238E27FC236}">
                <a16:creationId xmlns:a16="http://schemas.microsoft.com/office/drawing/2014/main" id="{5E4BAA6E-99CA-4D48-8242-5901FDDF9DAF}"/>
              </a:ext>
            </a:extLst>
          </p:cNvPr>
          <p:cNvSpPr txBox="1"/>
          <p:nvPr/>
        </p:nvSpPr>
        <p:spPr>
          <a:xfrm>
            <a:off x="3055648" y="2441692"/>
            <a:ext cx="3073400" cy="553998"/>
          </a:xfrm>
          <a:prstGeom prst="rect">
            <a:avLst/>
          </a:prstGeom>
          <a:noFill/>
        </p:spPr>
        <p:txBody>
          <a:bodyPr wrap="square" rtlCol="1">
            <a:spAutoFit/>
          </a:bodyPr>
          <a:lstStyle/>
          <a:p>
            <a:r>
              <a:rPr lang="ar-SA" sz="3000" b="1" dirty="0">
                <a:latin typeface="Sakkal Majalla" panose="02000000000000000000" pitchFamily="2" charset="-78"/>
                <a:cs typeface="Sakkal Majalla" panose="02000000000000000000" pitchFamily="2" charset="-78"/>
              </a:rPr>
              <a:t>ويجب التأخير:</a:t>
            </a:r>
            <a:endParaRPr lang="ar-SA" sz="3000" dirty="0">
              <a:latin typeface="Sakkal Majalla" panose="02000000000000000000" pitchFamily="2" charset="-78"/>
              <a:cs typeface="Sakkal Majalla" panose="02000000000000000000" pitchFamily="2" charset="-78"/>
            </a:endParaRPr>
          </a:p>
        </p:txBody>
      </p:sp>
      <p:sp>
        <p:nvSpPr>
          <p:cNvPr id="23" name="مربع نص 22">
            <a:extLst>
              <a:ext uri="{FF2B5EF4-FFF2-40B4-BE49-F238E27FC236}">
                <a16:creationId xmlns:a16="http://schemas.microsoft.com/office/drawing/2014/main" id="{93E3A877-55FF-442A-B91F-7D0B37716D96}"/>
              </a:ext>
            </a:extLst>
          </p:cNvPr>
          <p:cNvSpPr txBox="1"/>
          <p:nvPr/>
        </p:nvSpPr>
        <p:spPr>
          <a:xfrm>
            <a:off x="2398817" y="3475188"/>
            <a:ext cx="4158607" cy="553998"/>
          </a:xfrm>
          <a:prstGeom prst="rect">
            <a:avLst/>
          </a:prstGeom>
          <a:noFill/>
        </p:spPr>
        <p:txBody>
          <a:bodyPr wrap="square" rtlCol="1">
            <a:spAutoFit/>
          </a:bodyPr>
          <a:lstStyle/>
          <a:p>
            <a:r>
              <a:rPr lang="ar-SA" sz="3000" b="1" dirty="0">
                <a:latin typeface="Sakkal Majalla" panose="02000000000000000000" pitchFamily="2" charset="-78"/>
                <a:cs typeface="Sakkal Majalla" panose="02000000000000000000" pitchFamily="2" charset="-78"/>
              </a:rPr>
              <a:t>ويسن لحاقن ونحوه مع سعه الوقت.</a:t>
            </a:r>
            <a:endParaRPr lang="ar-SA" sz="3000" dirty="0">
              <a:latin typeface="Sakkal Majalla" panose="02000000000000000000" pitchFamily="2" charset="-78"/>
              <a:cs typeface="Sakkal Majalla" panose="02000000000000000000" pitchFamily="2" charset="-78"/>
            </a:endParaRPr>
          </a:p>
        </p:txBody>
      </p:sp>
      <p:sp>
        <p:nvSpPr>
          <p:cNvPr id="24" name="قوس كبير أيمن 23">
            <a:extLst>
              <a:ext uri="{FF2B5EF4-FFF2-40B4-BE49-F238E27FC236}">
                <a16:creationId xmlns:a16="http://schemas.microsoft.com/office/drawing/2014/main" id="{DF5D7DDC-7722-4BB0-98CB-A779569DA5A8}"/>
              </a:ext>
            </a:extLst>
          </p:cNvPr>
          <p:cNvSpPr/>
          <p:nvPr/>
        </p:nvSpPr>
        <p:spPr>
          <a:xfrm>
            <a:off x="4046780" y="2180579"/>
            <a:ext cx="330201" cy="1083848"/>
          </a:xfrm>
          <a:prstGeom prst="rightBrace">
            <a:avLst>
              <a:gd name="adj1" fmla="val 12126"/>
              <a:gd name="adj2" fmla="val 49984"/>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dirty="0"/>
          </a:p>
        </p:txBody>
      </p:sp>
      <p:sp>
        <p:nvSpPr>
          <p:cNvPr id="26" name="مربع نص 25">
            <a:extLst>
              <a:ext uri="{FF2B5EF4-FFF2-40B4-BE49-F238E27FC236}">
                <a16:creationId xmlns:a16="http://schemas.microsoft.com/office/drawing/2014/main" id="{299FE163-C5C9-4DDC-81AE-450877485459}"/>
              </a:ext>
            </a:extLst>
          </p:cNvPr>
          <p:cNvSpPr txBox="1"/>
          <p:nvPr/>
        </p:nvSpPr>
        <p:spPr>
          <a:xfrm>
            <a:off x="-438943" y="1955401"/>
            <a:ext cx="4542111" cy="1477328"/>
          </a:xfrm>
          <a:prstGeom prst="rect">
            <a:avLst/>
          </a:prstGeom>
          <a:noFill/>
        </p:spPr>
        <p:txBody>
          <a:bodyPr wrap="square" rtlCol="1">
            <a:spAutoFit/>
          </a:bodyPr>
          <a:lstStyle/>
          <a:p>
            <a:r>
              <a:rPr lang="ar-SA" sz="3000" b="1" dirty="0">
                <a:latin typeface="Sakkal Majalla" panose="02000000000000000000" pitchFamily="2" charset="-78"/>
                <a:cs typeface="Sakkal Majalla" panose="02000000000000000000" pitchFamily="2" charset="-78"/>
              </a:rPr>
              <a:t>لتعلم فاتحة </a:t>
            </a:r>
          </a:p>
          <a:p>
            <a:r>
              <a:rPr lang="ar-SA" sz="3000" b="1" dirty="0">
                <a:latin typeface="Sakkal Majalla" panose="02000000000000000000" pitchFamily="2" charset="-78"/>
                <a:cs typeface="Sakkal Majalla" panose="02000000000000000000" pitchFamily="2" charset="-78"/>
              </a:rPr>
              <a:t>أو ذكر واجب أمكنه تعلمه في الوقت</a:t>
            </a:r>
          </a:p>
          <a:p>
            <a:r>
              <a:rPr lang="ar-SA" sz="3000" b="1" dirty="0">
                <a:latin typeface="Sakkal Majalla" panose="02000000000000000000" pitchFamily="2" charset="-78"/>
                <a:cs typeface="Sakkal Majalla" panose="02000000000000000000" pitchFamily="2" charset="-78"/>
              </a:rPr>
              <a:t>وكذا لو أمره والده به ليصلي به </a:t>
            </a:r>
            <a:endParaRPr lang="ar-SA" sz="3000" dirty="0">
              <a:latin typeface="Sakkal Majalla" panose="02000000000000000000" pitchFamily="2" charset="-78"/>
              <a:cs typeface="Sakkal Majalla" panose="02000000000000000000" pitchFamily="2" charset="-78"/>
            </a:endParaRPr>
          </a:p>
        </p:txBody>
      </p:sp>
      <p:cxnSp>
        <p:nvCxnSpPr>
          <p:cNvPr id="28" name="رابط كسهم مستقيم 27">
            <a:extLst>
              <a:ext uri="{FF2B5EF4-FFF2-40B4-BE49-F238E27FC236}">
                <a16:creationId xmlns:a16="http://schemas.microsoft.com/office/drawing/2014/main" id="{58165119-2F6F-4CF7-8890-BAF6DC340A92}"/>
              </a:ext>
            </a:extLst>
          </p:cNvPr>
          <p:cNvCxnSpPr>
            <a:cxnSpLocks/>
          </p:cNvCxnSpPr>
          <p:nvPr/>
        </p:nvCxnSpPr>
        <p:spPr>
          <a:xfrm flipH="1">
            <a:off x="4046780" y="2718691"/>
            <a:ext cx="1351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5" name="صورة 34" descr="صورة تحتوي على سماء, داكن, أكبر, رجل&#10;&#10;تم إنشاء الوصف تلقائياً">
            <a:extLst>
              <a:ext uri="{FF2B5EF4-FFF2-40B4-BE49-F238E27FC236}">
                <a16:creationId xmlns:a16="http://schemas.microsoft.com/office/drawing/2014/main" id="{316B8BEC-6535-4311-9ABB-A6ADFE528B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0047" y="3571634"/>
            <a:ext cx="2095500" cy="170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مربع نص 2">
            <a:extLst>
              <a:ext uri="{FF2B5EF4-FFF2-40B4-BE49-F238E27FC236}">
                <a16:creationId xmlns:a16="http://schemas.microsoft.com/office/drawing/2014/main" id="{7A2D3322-F1E8-4889-A0A9-55EE615AC19B}"/>
              </a:ext>
            </a:extLst>
          </p:cNvPr>
          <p:cNvSpPr txBox="1"/>
          <p:nvPr/>
        </p:nvSpPr>
        <p:spPr>
          <a:xfrm>
            <a:off x="1735610" y="752796"/>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ويليه وقت الفجر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075237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61997" y="0"/>
            <a:ext cx="12192000" cy="6858000"/>
          </a:xfrm>
          <a:prstGeom prst="rect">
            <a:avLst/>
          </a:prstGeom>
        </p:spPr>
      </p:pic>
      <p:pic>
        <p:nvPicPr>
          <p:cNvPr id="8" name="رسم 7" descr="سهم ذو خط: منحنى عكس اتجاه عقارب الساعة">
            <a:extLst>
              <a:ext uri="{FF2B5EF4-FFF2-40B4-BE49-F238E27FC236}">
                <a16:creationId xmlns:a16="http://schemas.microsoft.com/office/drawing/2014/main" id="{78776673-6FF2-41F1-BEBA-A8CE4A1D97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333253" flipH="1">
            <a:off x="8170903" y="1167368"/>
            <a:ext cx="1121870" cy="595752"/>
          </a:xfrm>
          <a:prstGeom prst="rect">
            <a:avLst/>
          </a:prstGeom>
        </p:spPr>
      </p:pic>
      <p:sp>
        <p:nvSpPr>
          <p:cNvPr id="9" name="مخطط انسيابي: معالجة 8">
            <a:extLst>
              <a:ext uri="{FF2B5EF4-FFF2-40B4-BE49-F238E27FC236}">
                <a16:creationId xmlns:a16="http://schemas.microsoft.com/office/drawing/2014/main" id="{3F5B6E73-7635-4F6A-AA93-50CCFC7F6DAA}"/>
              </a:ext>
            </a:extLst>
          </p:cNvPr>
          <p:cNvSpPr/>
          <p:nvPr/>
        </p:nvSpPr>
        <p:spPr>
          <a:xfrm>
            <a:off x="4045362" y="1731750"/>
            <a:ext cx="4483867" cy="474512"/>
          </a:xfrm>
          <a:prstGeom prst="flowChartProcess">
            <a:avLst/>
          </a:prstGeom>
          <a:solidFill>
            <a:srgbClr val="848A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أداء بإدراك تكبيرة الإحرام في وقتها </a:t>
            </a:r>
          </a:p>
        </p:txBody>
      </p:sp>
      <p:pic>
        <p:nvPicPr>
          <p:cNvPr id="12" name="رسم 11" descr="سهم ذو خط: منحنى عكس اتجاه عقارب الساعة">
            <a:extLst>
              <a:ext uri="{FF2B5EF4-FFF2-40B4-BE49-F238E27FC236}">
                <a16:creationId xmlns:a16="http://schemas.microsoft.com/office/drawing/2014/main" id="{6F687902-18DB-470C-9DD6-BE3E7A1F51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763168" flipH="1">
            <a:off x="8255303" y="2237753"/>
            <a:ext cx="1036544" cy="551222"/>
          </a:xfrm>
          <a:prstGeom prst="rect">
            <a:avLst/>
          </a:prstGeom>
        </p:spPr>
      </p:pic>
      <p:sp>
        <p:nvSpPr>
          <p:cNvPr id="14" name="مخطط انسيابي: معالجة 13">
            <a:extLst>
              <a:ext uri="{FF2B5EF4-FFF2-40B4-BE49-F238E27FC236}">
                <a16:creationId xmlns:a16="http://schemas.microsoft.com/office/drawing/2014/main" id="{EA4C357F-22D1-4F7A-A13B-F48BF1D12DE0}"/>
              </a:ext>
            </a:extLst>
          </p:cNvPr>
          <p:cNvSpPr/>
          <p:nvPr/>
        </p:nvSpPr>
        <p:spPr>
          <a:xfrm>
            <a:off x="3837878" y="2531740"/>
            <a:ext cx="4691351" cy="1319750"/>
          </a:xfrm>
          <a:prstGeom prst="flowChartProcess">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latin typeface="Sakkal Majalla" panose="02000000000000000000" pitchFamily="2" charset="-78"/>
                <a:cs typeface="Sakkal Majalla" panose="02000000000000000000" pitchFamily="2" charset="-78"/>
              </a:rPr>
              <a:t> </a:t>
            </a:r>
            <a:r>
              <a:rPr lang="ar-SA" sz="3000" dirty="0">
                <a:solidFill>
                  <a:schemeClr val="tx1"/>
                </a:solidFill>
                <a:latin typeface="Sakkal Majalla" panose="02000000000000000000" pitchFamily="2" charset="-78"/>
                <a:cs typeface="Sakkal Majalla" panose="02000000000000000000" pitchFamily="2" charset="-78"/>
              </a:rPr>
              <a:t>فإذا كبر للإحرام قبل طلوع الشمس أو غروبها كانت كلها أداء حتى، ولو كان التأخير لغير عذر</a:t>
            </a:r>
          </a:p>
        </p:txBody>
      </p:sp>
      <p:pic>
        <p:nvPicPr>
          <p:cNvPr id="16" name="رسم 15" descr="سهم لأسفل">
            <a:extLst>
              <a:ext uri="{FF2B5EF4-FFF2-40B4-BE49-F238E27FC236}">
                <a16:creationId xmlns:a16="http://schemas.microsoft.com/office/drawing/2014/main" id="{28754817-8219-4396-9CB0-7643058E17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7617" y="3857823"/>
            <a:ext cx="579355" cy="429657"/>
          </a:xfrm>
          <a:prstGeom prst="rect">
            <a:avLst/>
          </a:prstGeom>
        </p:spPr>
      </p:pic>
      <p:sp>
        <p:nvSpPr>
          <p:cNvPr id="18" name="مخطط انسيابي: معالجة 17">
            <a:extLst>
              <a:ext uri="{FF2B5EF4-FFF2-40B4-BE49-F238E27FC236}">
                <a16:creationId xmlns:a16="http://schemas.microsoft.com/office/drawing/2014/main" id="{DE3AE66A-561B-47C7-91F3-DA2A45823C1D}"/>
              </a:ext>
            </a:extLst>
          </p:cNvPr>
          <p:cNvSpPr/>
          <p:nvPr/>
        </p:nvSpPr>
        <p:spPr>
          <a:xfrm>
            <a:off x="5711178" y="4307385"/>
            <a:ext cx="1152232" cy="474512"/>
          </a:xfrm>
          <a:prstGeom prst="flowChartProcess">
            <a:avLst/>
          </a:prstGeom>
          <a:solidFill>
            <a:srgbClr val="FCDC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لكنه آثم</a:t>
            </a:r>
          </a:p>
        </p:txBody>
      </p:sp>
      <p:sp>
        <p:nvSpPr>
          <p:cNvPr id="20" name="مخطط انسيابي: معالجة 19">
            <a:extLst>
              <a:ext uri="{FF2B5EF4-FFF2-40B4-BE49-F238E27FC236}">
                <a16:creationId xmlns:a16="http://schemas.microsoft.com/office/drawing/2014/main" id="{F2026A77-0449-47B1-8F43-1A6804862079}"/>
              </a:ext>
            </a:extLst>
          </p:cNvPr>
          <p:cNvSpPr/>
          <p:nvPr/>
        </p:nvSpPr>
        <p:spPr>
          <a:xfrm>
            <a:off x="3009057" y="5136902"/>
            <a:ext cx="5938091" cy="683046"/>
          </a:xfrm>
          <a:prstGeom prst="flowChartProcess">
            <a:avLst/>
          </a:prstGeom>
          <a:solidFill>
            <a:srgbClr val="848A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chemeClr val="tx1"/>
                </a:solidFill>
                <a:latin typeface="Sakkal Majalla" panose="02000000000000000000" pitchFamily="2" charset="-78"/>
                <a:cs typeface="Sakkal Majalla" panose="02000000000000000000" pitchFamily="2" charset="-78"/>
              </a:rPr>
              <a:t>وكذا وقت الجمعة يدرك بتكبيرة الإحرام ويأتي.</a:t>
            </a:r>
          </a:p>
        </p:txBody>
      </p:sp>
      <p:pic>
        <p:nvPicPr>
          <p:cNvPr id="22" name="رسم 21" descr="إضافة">
            <a:extLst>
              <a:ext uri="{FF2B5EF4-FFF2-40B4-BE49-F238E27FC236}">
                <a16:creationId xmlns:a16="http://schemas.microsoft.com/office/drawing/2014/main" id="{0580621B-E9F1-48B0-A5AE-6B543E2CB7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31838" y="4909418"/>
            <a:ext cx="454968" cy="454968"/>
          </a:xfrm>
          <a:prstGeom prst="rect">
            <a:avLst/>
          </a:prstGeom>
        </p:spPr>
      </p:pic>
      <p:sp>
        <p:nvSpPr>
          <p:cNvPr id="3" name="مربع نص 2">
            <a:extLst>
              <a:ext uri="{FF2B5EF4-FFF2-40B4-BE49-F238E27FC236}">
                <a16:creationId xmlns:a16="http://schemas.microsoft.com/office/drawing/2014/main" id="{7F29A7B7-0D4B-4172-B47D-E32BD6CB23FF}"/>
              </a:ext>
            </a:extLst>
          </p:cNvPr>
          <p:cNvSpPr txBox="1"/>
          <p:nvPr/>
        </p:nvSpPr>
        <p:spPr>
          <a:xfrm>
            <a:off x="1802742" y="661062"/>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يدرك به وقت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14414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14123"/>
            <a:ext cx="12192000" cy="6858000"/>
          </a:xfrm>
          <a:prstGeom prst="rect">
            <a:avLst/>
          </a:prstGeom>
        </p:spPr>
      </p:pic>
      <p:sp>
        <p:nvSpPr>
          <p:cNvPr id="6" name="مربع نص 88">
            <a:extLst>
              <a:ext uri="{FF2B5EF4-FFF2-40B4-BE49-F238E27FC236}">
                <a16:creationId xmlns:a16="http://schemas.microsoft.com/office/drawing/2014/main" id="{9165761F-148F-44CE-A909-3CDE75C769A9}"/>
              </a:ext>
            </a:extLst>
          </p:cNvPr>
          <p:cNvSpPr txBox="1"/>
          <p:nvPr/>
        </p:nvSpPr>
        <p:spPr>
          <a:xfrm>
            <a:off x="5646512" y="454739"/>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من فاتته الصلاة لزوال عقله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8" name="مربع نص 7">
            <a:extLst>
              <a:ext uri="{FF2B5EF4-FFF2-40B4-BE49-F238E27FC236}">
                <a16:creationId xmlns:a16="http://schemas.microsoft.com/office/drawing/2014/main" id="{1B3F5359-146A-4859-9D62-DEECBE6F449D}"/>
              </a:ext>
            </a:extLst>
          </p:cNvPr>
          <p:cNvSpPr txBox="1"/>
          <p:nvPr/>
        </p:nvSpPr>
        <p:spPr>
          <a:xfrm>
            <a:off x="371475" y="1730172"/>
            <a:ext cx="6191250" cy="261610"/>
          </a:xfrm>
          <a:prstGeom prst="rect">
            <a:avLst/>
          </a:prstGeom>
          <a:noFill/>
        </p:spPr>
        <p:txBody>
          <a:bodyPr wrap="square">
            <a:spAutoFit/>
          </a:bodyPr>
          <a:lstStyle/>
          <a:p>
            <a:pPr algn="ctr"/>
            <a:r>
              <a:rPr lang="ar-SA" sz="1100" dirty="0">
                <a:solidFill>
                  <a:schemeClr val="tx1"/>
                </a:solidFill>
                <a:latin typeface="Sakkal Majalla" pitchFamily="2" charset="-78"/>
                <a:cs typeface="Sakkal Majalla" pitchFamily="2" charset="-78"/>
              </a:rPr>
              <a:t> </a:t>
            </a:r>
          </a:p>
        </p:txBody>
      </p:sp>
      <p:sp>
        <p:nvSpPr>
          <p:cNvPr id="9" name="مربع نص 8">
            <a:extLst>
              <a:ext uri="{FF2B5EF4-FFF2-40B4-BE49-F238E27FC236}">
                <a16:creationId xmlns:a16="http://schemas.microsoft.com/office/drawing/2014/main" id="{CC71BECA-6443-46FF-97BA-1056986B9596}"/>
              </a:ext>
            </a:extLst>
          </p:cNvPr>
          <p:cNvSpPr txBox="1"/>
          <p:nvPr/>
        </p:nvSpPr>
        <p:spPr>
          <a:xfrm>
            <a:off x="8648745" y="1063274"/>
            <a:ext cx="2714625" cy="630942"/>
          </a:xfrm>
          <a:prstGeom prst="rect">
            <a:avLst/>
          </a:prstGeom>
          <a:noFill/>
        </p:spPr>
        <p:txBody>
          <a:bodyPr wrap="square" rtlCol="1">
            <a:spAutoFit/>
          </a:bodyPr>
          <a:lstStyle/>
          <a:p>
            <a:r>
              <a:rPr lang="ar-SA" sz="3500" u="sng" dirty="0">
                <a:latin typeface="Sakkal Majalla" pitchFamily="2" charset="-78"/>
                <a:cs typeface="Sakkal Majalla" pitchFamily="2" charset="-78"/>
              </a:rPr>
              <a:t>ويقضي</a:t>
            </a:r>
            <a:r>
              <a:rPr lang="ar-SA" sz="3500" dirty="0">
                <a:latin typeface="Sakkal Majalla" pitchFamily="2" charset="-78"/>
                <a:cs typeface="Sakkal Majalla" pitchFamily="2" charset="-78"/>
              </a:rPr>
              <a:t> من زال عقله </a:t>
            </a:r>
            <a:endParaRPr lang="ar-SA" sz="3500" dirty="0"/>
          </a:p>
        </p:txBody>
      </p:sp>
      <p:cxnSp>
        <p:nvCxnSpPr>
          <p:cNvPr id="13" name="موصل: على شكل مرفق 12">
            <a:extLst>
              <a:ext uri="{FF2B5EF4-FFF2-40B4-BE49-F238E27FC236}">
                <a16:creationId xmlns:a16="http://schemas.microsoft.com/office/drawing/2014/main" id="{31862BED-60F4-42A7-8A46-0D315EB270F4}"/>
              </a:ext>
            </a:extLst>
          </p:cNvPr>
          <p:cNvCxnSpPr>
            <a:cxnSpLocks/>
          </p:cNvCxnSpPr>
          <p:nvPr/>
        </p:nvCxnSpPr>
        <p:spPr>
          <a:xfrm flipH="1">
            <a:off x="11058570" y="1431023"/>
            <a:ext cx="304800" cy="803478"/>
          </a:xfrm>
          <a:prstGeom prst="bentConnector4">
            <a:avLst>
              <a:gd name="adj1" fmla="val -75000"/>
              <a:gd name="adj2" fmla="val 69632"/>
            </a:avLst>
          </a:prstGeom>
          <a:ln>
            <a:tailEnd type="triangle"/>
          </a:ln>
        </p:spPr>
        <p:style>
          <a:lnRef idx="3">
            <a:schemeClr val="dk1"/>
          </a:lnRef>
          <a:fillRef idx="0">
            <a:schemeClr val="dk1"/>
          </a:fillRef>
          <a:effectRef idx="2">
            <a:schemeClr val="dk1"/>
          </a:effectRef>
          <a:fontRef idx="minor">
            <a:schemeClr val="tx1"/>
          </a:fontRef>
        </p:style>
      </p:cxnSp>
      <p:sp>
        <p:nvSpPr>
          <p:cNvPr id="18" name="مربع نص 17">
            <a:extLst>
              <a:ext uri="{FF2B5EF4-FFF2-40B4-BE49-F238E27FC236}">
                <a16:creationId xmlns:a16="http://schemas.microsoft.com/office/drawing/2014/main" id="{16E843D3-FE94-4015-9D56-455358199B0D}"/>
              </a:ext>
            </a:extLst>
          </p:cNvPr>
          <p:cNvSpPr txBox="1"/>
          <p:nvPr/>
        </p:nvSpPr>
        <p:spPr>
          <a:xfrm>
            <a:off x="9563145" y="2471352"/>
            <a:ext cx="2171700" cy="553998"/>
          </a:xfrm>
          <a:prstGeom prst="rect">
            <a:avLst/>
          </a:prstGeom>
          <a:noFill/>
        </p:spPr>
        <p:txBody>
          <a:bodyPr wrap="square" rtlCol="1">
            <a:spAutoFit/>
          </a:bodyPr>
          <a:lstStyle/>
          <a:p>
            <a:r>
              <a:rPr lang="ar-SA" sz="3000" dirty="0">
                <a:latin typeface="Sakkal Majalla" pitchFamily="2" charset="-78"/>
                <a:cs typeface="Sakkal Majalla" pitchFamily="2" charset="-78"/>
              </a:rPr>
              <a:t>بنوم أو إغماء </a:t>
            </a:r>
            <a:endParaRPr lang="ar-SA" sz="3000" dirty="0"/>
          </a:p>
        </p:txBody>
      </p:sp>
      <p:sp>
        <p:nvSpPr>
          <p:cNvPr id="19" name="مربع نص 18">
            <a:extLst>
              <a:ext uri="{FF2B5EF4-FFF2-40B4-BE49-F238E27FC236}">
                <a16:creationId xmlns:a16="http://schemas.microsoft.com/office/drawing/2014/main" id="{1DC1223C-6E74-4289-AA09-A6B886EF9E09}"/>
              </a:ext>
            </a:extLst>
          </p:cNvPr>
          <p:cNvSpPr txBox="1"/>
          <p:nvPr/>
        </p:nvSpPr>
        <p:spPr>
          <a:xfrm>
            <a:off x="8112873" y="2286057"/>
            <a:ext cx="1899138" cy="2000548"/>
          </a:xfrm>
          <a:prstGeom prst="rect">
            <a:avLst/>
          </a:prstGeom>
          <a:noFill/>
        </p:spPr>
        <p:txBody>
          <a:bodyPr wrap="square" rtlCol="1">
            <a:spAutoFit/>
          </a:bodyPr>
          <a:lstStyle/>
          <a:p>
            <a:r>
              <a:rPr lang="ar-SA" sz="3000" dirty="0">
                <a:latin typeface="Sakkal Majalla" pitchFamily="2" charset="-78"/>
                <a:cs typeface="Sakkal Majalla" pitchFamily="2" charset="-78"/>
              </a:rPr>
              <a:t>أو سكر طوعا </a:t>
            </a:r>
          </a:p>
          <a:p>
            <a:r>
              <a:rPr lang="ar-SA" sz="3000" dirty="0">
                <a:latin typeface="Sakkal Majalla" pitchFamily="2" charset="-78"/>
                <a:cs typeface="Sakkal Majalla" pitchFamily="2" charset="-78"/>
              </a:rPr>
              <a:t>أو كرها ونحوه كشرب دواء </a:t>
            </a:r>
            <a:endParaRPr lang="ar-SA" sz="3000" dirty="0"/>
          </a:p>
          <a:p>
            <a:endParaRPr lang="ar-SA" sz="3000" dirty="0"/>
          </a:p>
        </p:txBody>
      </p:sp>
      <p:cxnSp>
        <p:nvCxnSpPr>
          <p:cNvPr id="25" name="موصل: على شكل مرفق 24">
            <a:extLst>
              <a:ext uri="{FF2B5EF4-FFF2-40B4-BE49-F238E27FC236}">
                <a16:creationId xmlns:a16="http://schemas.microsoft.com/office/drawing/2014/main" id="{1B57743F-DB17-425F-9D61-C83F1687573A}"/>
              </a:ext>
            </a:extLst>
          </p:cNvPr>
          <p:cNvCxnSpPr>
            <a:cxnSpLocks/>
          </p:cNvCxnSpPr>
          <p:nvPr/>
        </p:nvCxnSpPr>
        <p:spPr>
          <a:xfrm rot="10800000" flipH="1" flipV="1">
            <a:off x="8727509" y="1404884"/>
            <a:ext cx="649898" cy="855756"/>
          </a:xfrm>
          <a:prstGeom prst="bentConnector4">
            <a:avLst>
              <a:gd name="adj1" fmla="val -19054"/>
              <a:gd name="adj2" fmla="val 69545"/>
            </a:avLst>
          </a:prstGeom>
          <a:ln>
            <a:tailEnd type="triangle"/>
          </a:ln>
        </p:spPr>
        <p:style>
          <a:lnRef idx="3">
            <a:schemeClr val="dk1"/>
          </a:lnRef>
          <a:fillRef idx="0">
            <a:schemeClr val="dk1"/>
          </a:fillRef>
          <a:effectRef idx="2">
            <a:schemeClr val="dk1"/>
          </a:effectRef>
          <a:fontRef idx="minor">
            <a:schemeClr val="tx1"/>
          </a:fontRef>
        </p:style>
      </p:cxnSp>
      <p:sp>
        <p:nvSpPr>
          <p:cNvPr id="39" name="مستطيل 38">
            <a:extLst>
              <a:ext uri="{FF2B5EF4-FFF2-40B4-BE49-F238E27FC236}">
                <a16:creationId xmlns:a16="http://schemas.microsoft.com/office/drawing/2014/main" id="{7BB9981C-7F6A-4920-B19C-B0A9650E1156}"/>
              </a:ext>
            </a:extLst>
          </p:cNvPr>
          <p:cNvSpPr/>
          <p:nvPr/>
        </p:nvSpPr>
        <p:spPr>
          <a:xfrm>
            <a:off x="2786062" y="3802486"/>
            <a:ext cx="7553325" cy="1190489"/>
          </a:xfrm>
          <a:prstGeom prst="rect">
            <a:avLst/>
          </a:prstGeom>
          <a:solidFill>
            <a:srgbClr val="FCBFBD"/>
          </a:solidFill>
          <a:ln>
            <a:solidFill>
              <a:srgbClr val="FCBFB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itchFamily="2" charset="-78"/>
                <a:cs typeface="Sakkal Majalla" pitchFamily="2" charset="-78"/>
              </a:rPr>
              <a:t>لحديث «من نام عن صلاة أو نسيها فليصلها إذا ذكرها» رواه مسلم.  </a:t>
            </a:r>
          </a:p>
          <a:p>
            <a:pPr algn="ctr"/>
            <a:r>
              <a:rPr lang="ar-SA" sz="3000" dirty="0">
                <a:solidFill>
                  <a:schemeClr val="tx1"/>
                </a:solidFill>
                <a:latin typeface="Sakkal Majalla" pitchFamily="2" charset="-78"/>
                <a:cs typeface="Sakkal Majalla" pitchFamily="2" charset="-78"/>
              </a:rPr>
              <a:t>وغشي على عمار </a:t>
            </a:r>
            <a:r>
              <a:rPr kumimoji="0" lang="ar-SA" sz="35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a:t>
            </a:r>
            <a:r>
              <a:rPr lang="ar-SA" sz="3000" dirty="0">
                <a:solidFill>
                  <a:schemeClr val="tx1"/>
                </a:solidFill>
                <a:latin typeface="Sakkal Majalla" pitchFamily="2" charset="-78"/>
                <a:cs typeface="Sakkal Majalla" pitchFamily="2" charset="-78"/>
              </a:rPr>
              <a:t>ثلاثا ثم أفاق وتوضأ وقضى تلك الثلاث، </a:t>
            </a:r>
          </a:p>
        </p:txBody>
      </p:sp>
      <p:pic>
        <p:nvPicPr>
          <p:cNvPr id="41" name="صورة 40" descr="صورة تحتوي على قبعة&#10;&#10;تم إنشاء الوصف تلقائياً">
            <a:extLst>
              <a:ext uri="{FF2B5EF4-FFF2-40B4-BE49-F238E27FC236}">
                <a16:creationId xmlns:a16="http://schemas.microsoft.com/office/drawing/2014/main" id="{CB7CFCC3-76DC-4FE6-9743-2202C9BD1C21}"/>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3013381" y="724139"/>
            <a:ext cx="2976653" cy="2232490"/>
          </a:xfrm>
          <a:custGeom>
            <a:avLst/>
            <a:gdLst>
              <a:gd name="connsiteX0" fmla="*/ 0 w 2976653"/>
              <a:gd name="connsiteY0" fmla="*/ 0 h 2232490"/>
              <a:gd name="connsiteX1" fmla="*/ 2976653 w 2976653"/>
              <a:gd name="connsiteY1" fmla="*/ 0 h 2232490"/>
              <a:gd name="connsiteX2" fmla="*/ 2976653 w 2976653"/>
              <a:gd name="connsiteY2" fmla="*/ 2232490 h 2232490"/>
              <a:gd name="connsiteX3" fmla="*/ 0 w 2976653"/>
              <a:gd name="connsiteY3" fmla="*/ 2232490 h 2232490"/>
              <a:gd name="connsiteX4" fmla="*/ 0 w 2976653"/>
              <a:gd name="connsiteY4" fmla="*/ 0 h 223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53" h="2232490" fill="none" extrusionOk="0">
                <a:moveTo>
                  <a:pt x="0" y="0"/>
                </a:moveTo>
                <a:cubicBezTo>
                  <a:pt x="1089268" y="163385"/>
                  <a:pt x="2677629" y="-152467"/>
                  <a:pt x="2976653" y="0"/>
                </a:cubicBezTo>
                <a:cubicBezTo>
                  <a:pt x="3058242" y="832213"/>
                  <a:pt x="2939561" y="1124921"/>
                  <a:pt x="2976653" y="2232490"/>
                </a:cubicBezTo>
                <a:cubicBezTo>
                  <a:pt x="2273925" y="2148867"/>
                  <a:pt x="1143660" y="2330323"/>
                  <a:pt x="0" y="2232490"/>
                </a:cubicBezTo>
                <a:cubicBezTo>
                  <a:pt x="-117183" y="1576238"/>
                  <a:pt x="-159315" y="952653"/>
                  <a:pt x="0" y="0"/>
                </a:cubicBezTo>
                <a:close/>
              </a:path>
              <a:path w="2976653" h="2232490" stroke="0" extrusionOk="0">
                <a:moveTo>
                  <a:pt x="0" y="0"/>
                </a:moveTo>
                <a:cubicBezTo>
                  <a:pt x="373731" y="-56611"/>
                  <a:pt x="2075519" y="-54865"/>
                  <a:pt x="2976653" y="0"/>
                </a:cubicBezTo>
                <a:cubicBezTo>
                  <a:pt x="3077928" y="595120"/>
                  <a:pt x="3057715" y="1525986"/>
                  <a:pt x="2976653" y="2232490"/>
                </a:cubicBezTo>
                <a:cubicBezTo>
                  <a:pt x="2307398" y="2121744"/>
                  <a:pt x="1295380" y="2222325"/>
                  <a:pt x="0" y="2232490"/>
                </a:cubicBezTo>
                <a:cubicBezTo>
                  <a:pt x="-88061" y="1678377"/>
                  <a:pt x="-112605" y="758750"/>
                  <a:pt x="0" y="0"/>
                </a:cubicBezTo>
                <a:close/>
              </a:path>
            </a:pathLst>
          </a:custGeom>
          <a:ln>
            <a:solidFill>
              <a:schemeClr val="tx1"/>
            </a:solidFill>
            <a:extLst>
              <a:ext uri="{C807C97D-BFC1-408E-A445-0C87EB9F89A2}">
                <ask:lineSketchStyleProps xmlns:ask="http://schemas.microsoft.com/office/drawing/2018/sketchyshapes" sd="997802176">
                  <a:prstGeom prst="rect">
                    <a:avLst/>
                  </a:prstGeom>
                  <ask:type>
                    <ask:lineSketchCurved/>
                  </ask:type>
                </ask:lineSketchStyleProps>
              </a:ext>
            </a:extLst>
          </a:ln>
        </p:spPr>
      </p:pic>
      <p:sp>
        <p:nvSpPr>
          <p:cNvPr id="43" name="مخطط انسيابي: معالجة متعاقبة 42">
            <a:extLst>
              <a:ext uri="{FF2B5EF4-FFF2-40B4-BE49-F238E27FC236}">
                <a16:creationId xmlns:a16="http://schemas.microsoft.com/office/drawing/2014/main" id="{4BD24449-B29C-415B-8150-D4B0AE829611}"/>
              </a:ext>
            </a:extLst>
          </p:cNvPr>
          <p:cNvSpPr/>
          <p:nvPr/>
        </p:nvSpPr>
        <p:spPr>
          <a:xfrm>
            <a:off x="1824084" y="5456967"/>
            <a:ext cx="7553324" cy="652779"/>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r>
              <a:rPr lang="ar-SA" sz="3000" dirty="0">
                <a:latin typeface="Sakkal Majalla" panose="02000000000000000000" pitchFamily="2" charset="-78"/>
                <a:cs typeface="Sakkal Majalla" panose="02000000000000000000" pitchFamily="2" charset="-78"/>
              </a:rPr>
              <a:t>        </a:t>
            </a:r>
          </a:p>
          <a:p>
            <a:r>
              <a:rPr lang="ar-SA" sz="3000" dirty="0">
                <a:latin typeface="Sakkal Majalla" panose="02000000000000000000" pitchFamily="2" charset="-78"/>
                <a:cs typeface="Sakkal Majalla" panose="02000000000000000000" pitchFamily="2" charset="-78"/>
              </a:rPr>
              <a:t>      </a:t>
            </a:r>
            <a:r>
              <a:rPr lang="ar-SA" sz="3000" u="sng" dirty="0">
                <a:latin typeface="Sakkal Majalla" panose="02000000000000000000" pitchFamily="2" charset="-78"/>
                <a:cs typeface="Sakkal Majalla" pitchFamily="2" charset="-78"/>
              </a:rPr>
              <a:t> يقضي </a:t>
            </a:r>
            <a:r>
              <a:rPr lang="ar-SA" sz="3000" dirty="0">
                <a:latin typeface="Sakkal Majalla" panose="02000000000000000000" pitchFamily="2" charset="-78"/>
                <a:cs typeface="Sakkal Majalla" pitchFamily="2" charset="-78"/>
              </a:rPr>
              <a:t>من شرب محرما حتى زمن جنون طرأ متصلا به تغليظا عليه</a:t>
            </a:r>
          </a:p>
          <a:p>
            <a:endParaRPr lang="ar-SA" sz="3000" dirty="0">
              <a:latin typeface="Sakkal Majalla" panose="02000000000000000000" pitchFamily="2" charset="-78"/>
              <a:cs typeface="Sakkal Majalla" pitchFamily="2" charset="-78"/>
            </a:endParaRPr>
          </a:p>
        </p:txBody>
      </p:sp>
      <p:pic>
        <p:nvPicPr>
          <p:cNvPr id="44" name="صورة 43">
            <a:extLst>
              <a:ext uri="{FF2B5EF4-FFF2-40B4-BE49-F238E27FC236}">
                <a16:creationId xmlns:a16="http://schemas.microsoft.com/office/drawing/2014/main" id="{A73C7BBE-EB27-4C8D-8CFE-1FD80EE9A77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8868768" y="5568524"/>
            <a:ext cx="444498" cy="469019"/>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6" name="مستطيل: زوايا مستديرة 5">
            <a:extLst>
              <a:ext uri="{FF2B5EF4-FFF2-40B4-BE49-F238E27FC236}">
                <a16:creationId xmlns:a16="http://schemas.microsoft.com/office/drawing/2014/main" id="{0EE8C55B-5B71-4311-AC57-4A17313E10C0}"/>
              </a:ext>
            </a:extLst>
          </p:cNvPr>
          <p:cNvSpPr/>
          <p:nvPr/>
        </p:nvSpPr>
        <p:spPr>
          <a:xfrm>
            <a:off x="5607585" y="1784732"/>
            <a:ext cx="5739787" cy="1024568"/>
          </a:xfrm>
          <a:prstGeom prst="roundRect">
            <a:avLst/>
          </a:prstGeom>
          <a:solidFill>
            <a:srgbClr val="FACACA"/>
          </a:solidFill>
          <a:ln>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لا يصلي من جهل الوقت ولم تمكنه مشاهدة الدلائل قبل غلبة ظنه بدخول وقتها</a:t>
            </a:r>
          </a:p>
        </p:txBody>
      </p:sp>
      <p:cxnSp>
        <p:nvCxnSpPr>
          <p:cNvPr id="8" name="رابط كسهم مستقيم 7">
            <a:extLst>
              <a:ext uri="{FF2B5EF4-FFF2-40B4-BE49-F238E27FC236}">
                <a16:creationId xmlns:a16="http://schemas.microsoft.com/office/drawing/2014/main" id="{56FA1F81-B08F-4082-AE72-6B11E6137E44}"/>
              </a:ext>
            </a:extLst>
          </p:cNvPr>
          <p:cNvCxnSpPr>
            <a:cxnSpLocks/>
          </p:cNvCxnSpPr>
          <p:nvPr/>
        </p:nvCxnSpPr>
        <p:spPr>
          <a:xfrm>
            <a:off x="10581701" y="2826104"/>
            <a:ext cx="625207" cy="749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مربع نص 8">
            <a:extLst>
              <a:ext uri="{FF2B5EF4-FFF2-40B4-BE49-F238E27FC236}">
                <a16:creationId xmlns:a16="http://schemas.microsoft.com/office/drawing/2014/main" id="{30C67C4F-3A56-4C6F-B99B-BD64FBF2FA6E}"/>
              </a:ext>
            </a:extLst>
          </p:cNvPr>
          <p:cNvSpPr txBox="1"/>
          <p:nvPr/>
        </p:nvSpPr>
        <p:spPr>
          <a:xfrm>
            <a:off x="10474287" y="3657322"/>
            <a:ext cx="1465243" cy="1477328"/>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إما باجتهاد </a:t>
            </a:r>
          </a:p>
          <a:p>
            <a:pPr algn="ctr"/>
            <a:r>
              <a:rPr lang="ar-SA" sz="3000" dirty="0">
                <a:latin typeface="Sakkal Majalla" panose="02000000000000000000" pitchFamily="2" charset="-78"/>
                <a:cs typeface="Sakkal Majalla" panose="02000000000000000000" pitchFamily="2" charset="-78"/>
              </a:rPr>
              <a:t>ونظر في الأدلة</a:t>
            </a:r>
          </a:p>
        </p:txBody>
      </p:sp>
      <p:cxnSp>
        <p:nvCxnSpPr>
          <p:cNvPr id="10" name="رابط كسهم مستقيم 9">
            <a:extLst>
              <a:ext uri="{FF2B5EF4-FFF2-40B4-BE49-F238E27FC236}">
                <a16:creationId xmlns:a16="http://schemas.microsoft.com/office/drawing/2014/main" id="{B1BCCDD6-24CC-4E30-A295-154A2E52C259}"/>
              </a:ext>
            </a:extLst>
          </p:cNvPr>
          <p:cNvCxnSpPr>
            <a:cxnSpLocks/>
          </p:cNvCxnSpPr>
          <p:nvPr/>
        </p:nvCxnSpPr>
        <p:spPr>
          <a:xfrm>
            <a:off x="9391877" y="2833196"/>
            <a:ext cx="0" cy="717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مربع نص 10">
            <a:extLst>
              <a:ext uri="{FF2B5EF4-FFF2-40B4-BE49-F238E27FC236}">
                <a16:creationId xmlns:a16="http://schemas.microsoft.com/office/drawing/2014/main" id="{B3F6C405-438C-45DD-9C76-37D6787729C7}"/>
              </a:ext>
            </a:extLst>
          </p:cNvPr>
          <p:cNvSpPr txBox="1"/>
          <p:nvPr/>
        </p:nvSpPr>
        <p:spPr>
          <a:xfrm>
            <a:off x="8174516" y="3771276"/>
            <a:ext cx="2225408" cy="1938992"/>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أو له صنعة وجرت عادته بعمل شيء مقدر إلى وقت الصلاة</a:t>
            </a:r>
          </a:p>
        </p:txBody>
      </p:sp>
      <p:cxnSp>
        <p:nvCxnSpPr>
          <p:cNvPr id="12" name="رابط كسهم مستقيم 11">
            <a:extLst>
              <a:ext uri="{FF2B5EF4-FFF2-40B4-BE49-F238E27FC236}">
                <a16:creationId xmlns:a16="http://schemas.microsoft.com/office/drawing/2014/main" id="{97EB38D7-E27D-46F2-84CA-B8D8434A4CFF}"/>
              </a:ext>
            </a:extLst>
          </p:cNvPr>
          <p:cNvCxnSpPr>
            <a:cxnSpLocks/>
          </p:cNvCxnSpPr>
          <p:nvPr/>
        </p:nvCxnSpPr>
        <p:spPr>
          <a:xfrm>
            <a:off x="7240036" y="2858737"/>
            <a:ext cx="0" cy="692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مربع نص 12">
            <a:extLst>
              <a:ext uri="{FF2B5EF4-FFF2-40B4-BE49-F238E27FC236}">
                <a16:creationId xmlns:a16="http://schemas.microsoft.com/office/drawing/2014/main" id="{0145ACAB-E854-436A-9F18-EF94C2D482BF}"/>
              </a:ext>
            </a:extLst>
          </p:cNvPr>
          <p:cNvSpPr txBox="1"/>
          <p:nvPr/>
        </p:nvSpPr>
        <p:spPr>
          <a:xfrm>
            <a:off x="6318174" y="3771276"/>
            <a:ext cx="1856342" cy="1477328"/>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أو جرت عادته بقراءة شيء مقدر</a:t>
            </a:r>
          </a:p>
        </p:txBody>
      </p:sp>
      <p:sp>
        <p:nvSpPr>
          <p:cNvPr id="14" name="مربع نص 13">
            <a:extLst>
              <a:ext uri="{FF2B5EF4-FFF2-40B4-BE49-F238E27FC236}">
                <a16:creationId xmlns:a16="http://schemas.microsoft.com/office/drawing/2014/main" id="{AB6C6ECD-3091-41E5-8713-10E93957517A}"/>
              </a:ext>
            </a:extLst>
          </p:cNvPr>
          <p:cNvSpPr txBox="1"/>
          <p:nvPr/>
        </p:nvSpPr>
        <p:spPr>
          <a:xfrm>
            <a:off x="3668617" y="3695740"/>
            <a:ext cx="2575194" cy="193899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أو بخبر ثقة متيقن </a:t>
            </a:r>
          </a:p>
          <a:p>
            <a:r>
              <a:rPr lang="ar-SA" sz="3000" dirty="0">
                <a:latin typeface="Sakkal Majalla" panose="02000000000000000000" pitchFamily="2" charset="-78"/>
                <a:cs typeface="Sakkal Majalla" panose="02000000000000000000" pitchFamily="2" charset="-78"/>
              </a:rPr>
              <a:t>كأن يقول رأيت الفجر طالعا أو الشفق غائبا ونحوه</a:t>
            </a:r>
          </a:p>
        </p:txBody>
      </p:sp>
      <p:cxnSp>
        <p:nvCxnSpPr>
          <p:cNvPr id="15" name="رابط كسهم مستقيم 14">
            <a:extLst>
              <a:ext uri="{FF2B5EF4-FFF2-40B4-BE49-F238E27FC236}">
                <a16:creationId xmlns:a16="http://schemas.microsoft.com/office/drawing/2014/main" id="{FC447B0B-0C03-4FC6-A93A-111118682E15}"/>
              </a:ext>
            </a:extLst>
          </p:cNvPr>
          <p:cNvCxnSpPr/>
          <p:nvPr/>
        </p:nvCxnSpPr>
        <p:spPr>
          <a:xfrm flipH="1">
            <a:off x="5820578" y="2858737"/>
            <a:ext cx="550844" cy="749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رابط كسهم مستقيم 27">
            <a:extLst>
              <a:ext uri="{FF2B5EF4-FFF2-40B4-BE49-F238E27FC236}">
                <a16:creationId xmlns:a16="http://schemas.microsoft.com/office/drawing/2014/main" id="{F75AF237-75E7-475F-BD74-0DFD61E13B8E}"/>
              </a:ext>
            </a:extLst>
          </p:cNvPr>
          <p:cNvCxnSpPr>
            <a:cxnSpLocks/>
          </p:cNvCxnSpPr>
          <p:nvPr/>
        </p:nvCxnSpPr>
        <p:spPr>
          <a:xfrm flipH="1">
            <a:off x="2971110" y="4173403"/>
            <a:ext cx="601798"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0" name="مربع نص 29">
            <a:extLst>
              <a:ext uri="{FF2B5EF4-FFF2-40B4-BE49-F238E27FC236}">
                <a16:creationId xmlns:a16="http://schemas.microsoft.com/office/drawing/2014/main" id="{7CC39477-9036-42A1-AB96-34A84BB6C720}"/>
              </a:ext>
            </a:extLst>
          </p:cNvPr>
          <p:cNvSpPr txBox="1"/>
          <p:nvPr/>
        </p:nvSpPr>
        <p:spPr>
          <a:xfrm>
            <a:off x="671342" y="3725109"/>
            <a:ext cx="2181339"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فإن أخبر عن ظن لم يعمل بخبره</a:t>
            </a:r>
          </a:p>
        </p:txBody>
      </p:sp>
      <p:cxnSp>
        <p:nvCxnSpPr>
          <p:cNvPr id="32" name="رابط كسهم مستقيم 31">
            <a:extLst>
              <a:ext uri="{FF2B5EF4-FFF2-40B4-BE49-F238E27FC236}">
                <a16:creationId xmlns:a16="http://schemas.microsoft.com/office/drawing/2014/main" id="{472E41C3-30CD-47C5-88E5-DD7994FE1DE5}"/>
              </a:ext>
            </a:extLst>
          </p:cNvPr>
          <p:cNvCxnSpPr>
            <a:cxnSpLocks/>
          </p:cNvCxnSpPr>
          <p:nvPr/>
        </p:nvCxnSpPr>
        <p:spPr>
          <a:xfrm flipH="1">
            <a:off x="3066819" y="5248604"/>
            <a:ext cx="601798"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4" name="مربع نص 33">
            <a:extLst>
              <a:ext uri="{FF2B5EF4-FFF2-40B4-BE49-F238E27FC236}">
                <a16:creationId xmlns:a16="http://schemas.microsoft.com/office/drawing/2014/main" id="{11822037-E29F-45EA-8BF1-FDCCC39D73A8}"/>
              </a:ext>
            </a:extLst>
          </p:cNvPr>
          <p:cNvSpPr txBox="1"/>
          <p:nvPr/>
        </p:nvSpPr>
        <p:spPr>
          <a:xfrm>
            <a:off x="889840" y="4891583"/>
            <a:ext cx="1924509"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ويعمل بأذان ثقة عارف </a:t>
            </a:r>
          </a:p>
        </p:txBody>
      </p:sp>
      <p:sp>
        <p:nvSpPr>
          <p:cNvPr id="3" name="مربع نص 2">
            <a:extLst>
              <a:ext uri="{FF2B5EF4-FFF2-40B4-BE49-F238E27FC236}">
                <a16:creationId xmlns:a16="http://schemas.microsoft.com/office/drawing/2014/main" id="{175F370C-35B9-4172-A034-6D3D3524C27F}"/>
              </a:ext>
            </a:extLst>
          </p:cNvPr>
          <p:cNvSpPr txBox="1"/>
          <p:nvPr/>
        </p:nvSpPr>
        <p:spPr>
          <a:xfrm>
            <a:off x="2727535" y="695343"/>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العمل بغلبة الظن في دخول الوقت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21" name="مستطيل: زوايا مستديرة 20">
            <a:extLst>
              <a:ext uri="{FF2B5EF4-FFF2-40B4-BE49-F238E27FC236}">
                <a16:creationId xmlns:a16="http://schemas.microsoft.com/office/drawing/2014/main" id="{374F523C-6335-407C-BD2E-CDF722EC233F}"/>
              </a:ext>
            </a:extLst>
          </p:cNvPr>
          <p:cNvSpPr/>
          <p:nvPr/>
        </p:nvSpPr>
        <p:spPr>
          <a:xfrm>
            <a:off x="671342" y="1995103"/>
            <a:ext cx="2439997" cy="1474577"/>
          </a:xfrm>
          <a:prstGeom prst="roundRect">
            <a:avLst/>
          </a:prstGeom>
          <a:solidFill>
            <a:srgbClr val="E1E1E1"/>
          </a:solidFill>
          <a:ln w="762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يستحب له التأخير حنى يتيقن </a:t>
            </a:r>
          </a:p>
        </p:txBody>
      </p:sp>
      <p:pic>
        <p:nvPicPr>
          <p:cNvPr id="22" name="صورة 21">
            <a:extLst>
              <a:ext uri="{FF2B5EF4-FFF2-40B4-BE49-F238E27FC236}">
                <a16:creationId xmlns:a16="http://schemas.microsoft.com/office/drawing/2014/main" id="{675DFBAC-8B04-4BB8-99AB-8906C3A7F33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2668859" y="2085155"/>
            <a:ext cx="302251" cy="318925"/>
          </a:xfrm>
          <a:prstGeom prst="rect">
            <a:avLst/>
          </a:prstGeom>
        </p:spPr>
      </p:pic>
    </p:spTree>
    <p:extLst>
      <p:ext uri="{BB962C8B-B14F-4D97-AF65-F5344CB8AC3E}">
        <p14:creationId xmlns:p14="http://schemas.microsoft.com/office/powerpoint/2010/main" val="41248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قوس كبير أيمن 4">
            <a:extLst>
              <a:ext uri="{FF2B5EF4-FFF2-40B4-BE49-F238E27FC236}">
                <a16:creationId xmlns:a16="http://schemas.microsoft.com/office/drawing/2014/main" id="{0776F493-CF77-4AE8-A00E-4BFAD8DA811F}"/>
              </a:ext>
            </a:extLst>
          </p:cNvPr>
          <p:cNvSpPr/>
          <p:nvPr/>
        </p:nvSpPr>
        <p:spPr>
          <a:xfrm rot="16200000">
            <a:off x="5774673" y="-1885717"/>
            <a:ext cx="866660" cy="7184834"/>
          </a:xfrm>
          <a:prstGeom prst="rightBrace">
            <a:avLst>
              <a:gd name="adj1" fmla="val 65536"/>
              <a:gd name="adj2" fmla="val 48305"/>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7" name="قوس متوسط مزدوج 6">
            <a:extLst>
              <a:ext uri="{FF2B5EF4-FFF2-40B4-BE49-F238E27FC236}">
                <a16:creationId xmlns:a16="http://schemas.microsoft.com/office/drawing/2014/main" id="{65DCB2E4-9A79-4471-A2A4-97231270A5D9}"/>
              </a:ext>
            </a:extLst>
          </p:cNvPr>
          <p:cNvSpPr/>
          <p:nvPr/>
        </p:nvSpPr>
        <p:spPr>
          <a:xfrm>
            <a:off x="7758630" y="2140030"/>
            <a:ext cx="3635567" cy="2949763"/>
          </a:xfrm>
          <a:prstGeom prst="bracketPair">
            <a:avLst/>
          </a:prstGeom>
          <a:solidFill>
            <a:srgbClr val="848A98"/>
          </a:solidFill>
          <a:ln w="5715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b="1" dirty="0">
                <a:latin typeface="Sakkal Majalla" panose="02000000000000000000" pitchFamily="2" charset="-78"/>
                <a:cs typeface="Sakkal Majalla" panose="02000000000000000000" pitchFamily="2" charset="-78"/>
              </a:rPr>
              <a:t>فإن أحرم باجتهاد بأن غلب على ظنه دخول الوقت لدليل مما تقدم فبان إحرامه قبله فـصلاته نفل لأنها لم تجب ويعيد فرضه وإلا يتبين له الحال</a:t>
            </a:r>
            <a:endParaRPr lang="ar-SA" sz="3000" dirty="0">
              <a:latin typeface="Sakkal Majalla" panose="02000000000000000000" pitchFamily="2" charset="-78"/>
              <a:cs typeface="Sakkal Majalla" panose="02000000000000000000" pitchFamily="2" charset="-78"/>
            </a:endParaRPr>
          </a:p>
        </p:txBody>
      </p:sp>
      <p:sp>
        <p:nvSpPr>
          <p:cNvPr id="9" name="قوس متوسط مزدوج 8">
            <a:extLst>
              <a:ext uri="{FF2B5EF4-FFF2-40B4-BE49-F238E27FC236}">
                <a16:creationId xmlns:a16="http://schemas.microsoft.com/office/drawing/2014/main" id="{3C08FFDC-C23D-49A5-87F4-8EB73ED6A460}"/>
              </a:ext>
            </a:extLst>
          </p:cNvPr>
          <p:cNvSpPr/>
          <p:nvPr/>
        </p:nvSpPr>
        <p:spPr>
          <a:xfrm>
            <a:off x="1116033" y="2157473"/>
            <a:ext cx="3635567" cy="2949763"/>
          </a:xfrm>
          <a:prstGeom prst="bracketPair">
            <a:avLst/>
          </a:prstGeom>
          <a:solidFill>
            <a:srgbClr val="848A98"/>
          </a:solidFill>
          <a:ln w="5715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b="1" dirty="0">
                <a:latin typeface="Sakkal Majalla" panose="02000000000000000000" pitchFamily="2" charset="-78"/>
                <a:cs typeface="Sakkal Majalla" panose="02000000000000000000" pitchFamily="2" charset="-78"/>
              </a:rPr>
              <a:t>أو ظهر أنه في الوقت فصلاته فرض ولا إعادة عليه؛ لأن الأصل براءة ذمته، ويعيد الأعمى العاجز مطلقا إن لم يجد من يقلده.</a:t>
            </a:r>
          </a:p>
        </p:txBody>
      </p:sp>
      <p:sp>
        <p:nvSpPr>
          <p:cNvPr id="3" name="مربع نص 2">
            <a:extLst>
              <a:ext uri="{FF2B5EF4-FFF2-40B4-BE49-F238E27FC236}">
                <a16:creationId xmlns:a16="http://schemas.microsoft.com/office/drawing/2014/main" id="{D6C65D23-E787-4D28-9B3A-DECBC946EB93}"/>
              </a:ext>
            </a:extLst>
          </p:cNvPr>
          <p:cNvSpPr txBox="1"/>
          <p:nvPr/>
        </p:nvSpPr>
        <p:spPr>
          <a:xfrm>
            <a:off x="1722441" y="507296"/>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صلاة من أحرم باجتهاد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2525735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7" name="مستطيل 6">
            <a:extLst>
              <a:ext uri="{FF2B5EF4-FFF2-40B4-BE49-F238E27FC236}">
                <a16:creationId xmlns:a16="http://schemas.microsoft.com/office/drawing/2014/main" id="{53BD87C7-5D07-479F-BE16-0C8B835A18DA}"/>
              </a:ext>
            </a:extLst>
          </p:cNvPr>
          <p:cNvSpPr/>
          <p:nvPr/>
        </p:nvSpPr>
        <p:spPr>
          <a:xfrm>
            <a:off x="6724650" y="1225710"/>
            <a:ext cx="4876801" cy="1409700"/>
          </a:xfrm>
          <a:prstGeom prst="rect">
            <a:avLst/>
          </a:prstGeom>
          <a:solidFill>
            <a:srgbClr val="87A4D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وإن أدرك مكلف من وقتها أي من وقت فريضة قدر  التحريمة أي تكبيرة الإحرام ثم زال تكليفه بنحو جنون </a:t>
            </a:r>
          </a:p>
        </p:txBody>
      </p:sp>
      <p:sp>
        <p:nvSpPr>
          <p:cNvPr id="9" name="مستطيل 8">
            <a:extLst>
              <a:ext uri="{FF2B5EF4-FFF2-40B4-BE49-F238E27FC236}">
                <a16:creationId xmlns:a16="http://schemas.microsoft.com/office/drawing/2014/main" id="{1DD2CA64-A235-44A0-903A-1282D846C0E4}"/>
              </a:ext>
            </a:extLst>
          </p:cNvPr>
          <p:cNvSpPr/>
          <p:nvPr/>
        </p:nvSpPr>
        <p:spPr>
          <a:xfrm>
            <a:off x="6724649" y="3164364"/>
            <a:ext cx="4876801" cy="1409700"/>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أو أدركت طاهرة من الوقت قدر التحريمة ثم حاضت أو نفست</a:t>
            </a:r>
          </a:p>
        </p:txBody>
      </p:sp>
      <p:pic>
        <p:nvPicPr>
          <p:cNvPr id="12" name="رسم 11" descr="علامة إقحام إلى اليسار">
            <a:extLst>
              <a:ext uri="{FF2B5EF4-FFF2-40B4-BE49-F238E27FC236}">
                <a16:creationId xmlns:a16="http://schemas.microsoft.com/office/drawing/2014/main" id="{980252BA-573B-418D-8A53-AF0C59E5C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5975" y="1489544"/>
            <a:ext cx="914400" cy="914400"/>
          </a:xfrm>
          <a:prstGeom prst="rect">
            <a:avLst/>
          </a:prstGeom>
        </p:spPr>
      </p:pic>
      <p:sp>
        <p:nvSpPr>
          <p:cNvPr id="13" name="مربع نص 12">
            <a:extLst>
              <a:ext uri="{FF2B5EF4-FFF2-40B4-BE49-F238E27FC236}">
                <a16:creationId xmlns:a16="http://schemas.microsoft.com/office/drawing/2014/main" id="{289CEAE0-F97B-4E78-AD0C-2783A236B0FE}"/>
              </a:ext>
            </a:extLst>
          </p:cNvPr>
          <p:cNvSpPr txBox="1"/>
          <p:nvPr/>
        </p:nvSpPr>
        <p:spPr>
          <a:xfrm>
            <a:off x="742951" y="1438912"/>
            <a:ext cx="539115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ثم كلف الذي </a:t>
            </a:r>
          </a:p>
          <a:p>
            <a:r>
              <a:rPr lang="ar-SA" sz="3000" dirty="0">
                <a:latin typeface="Sakkal Majalla" panose="02000000000000000000" pitchFamily="2" charset="-78"/>
                <a:cs typeface="Sakkal Majalla" panose="02000000000000000000" pitchFamily="2" charset="-78"/>
              </a:rPr>
              <a:t>كان زال تكليفه</a:t>
            </a:r>
          </a:p>
        </p:txBody>
      </p:sp>
      <p:sp>
        <p:nvSpPr>
          <p:cNvPr id="15" name="مربع نص 14">
            <a:extLst>
              <a:ext uri="{FF2B5EF4-FFF2-40B4-BE49-F238E27FC236}">
                <a16:creationId xmlns:a16="http://schemas.microsoft.com/office/drawing/2014/main" id="{A55A74CF-519F-450A-93AB-5A57BF801882}"/>
              </a:ext>
            </a:extLst>
          </p:cNvPr>
          <p:cNvSpPr txBox="1"/>
          <p:nvPr/>
        </p:nvSpPr>
        <p:spPr>
          <a:xfrm>
            <a:off x="947737" y="3361382"/>
            <a:ext cx="539115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وطهرت الحائض</a:t>
            </a:r>
          </a:p>
          <a:p>
            <a:r>
              <a:rPr lang="ar-SA" sz="3000" dirty="0">
                <a:latin typeface="Sakkal Majalla" panose="02000000000000000000" pitchFamily="2" charset="-78"/>
                <a:cs typeface="Sakkal Majalla" panose="02000000000000000000" pitchFamily="2" charset="-78"/>
              </a:rPr>
              <a:t> أو النفساء </a:t>
            </a:r>
          </a:p>
        </p:txBody>
      </p:sp>
      <p:pic>
        <p:nvPicPr>
          <p:cNvPr id="17" name="رسم 16" descr="علامة إقحام إلى اليسار">
            <a:extLst>
              <a:ext uri="{FF2B5EF4-FFF2-40B4-BE49-F238E27FC236}">
                <a16:creationId xmlns:a16="http://schemas.microsoft.com/office/drawing/2014/main" id="{A3753530-80E0-4BF5-AFA7-69B2F221E5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3125" y="3366309"/>
            <a:ext cx="914400" cy="914400"/>
          </a:xfrm>
          <a:prstGeom prst="rect">
            <a:avLst/>
          </a:prstGeom>
        </p:spPr>
      </p:pic>
      <p:cxnSp>
        <p:nvCxnSpPr>
          <p:cNvPr id="25" name="رابط مستقيم 24">
            <a:extLst>
              <a:ext uri="{FF2B5EF4-FFF2-40B4-BE49-F238E27FC236}">
                <a16:creationId xmlns:a16="http://schemas.microsoft.com/office/drawing/2014/main" id="{717E81ED-8B5B-4666-9101-D944E880D2E4}"/>
              </a:ext>
            </a:extLst>
          </p:cNvPr>
          <p:cNvCxnSpPr>
            <a:cxnSpLocks/>
          </p:cNvCxnSpPr>
          <p:nvPr/>
        </p:nvCxnSpPr>
        <p:spPr>
          <a:xfrm flipV="1">
            <a:off x="3171825" y="1946746"/>
            <a:ext cx="1333500" cy="657919"/>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مستقيم 27">
            <a:extLst>
              <a:ext uri="{FF2B5EF4-FFF2-40B4-BE49-F238E27FC236}">
                <a16:creationId xmlns:a16="http://schemas.microsoft.com/office/drawing/2014/main" id="{3661E038-A5AC-425C-96BD-9957110EB1C5}"/>
              </a:ext>
            </a:extLst>
          </p:cNvPr>
          <p:cNvCxnSpPr>
            <a:cxnSpLocks/>
          </p:cNvCxnSpPr>
          <p:nvPr/>
        </p:nvCxnSpPr>
        <p:spPr>
          <a:xfrm>
            <a:off x="3171825" y="2790825"/>
            <a:ext cx="1228726" cy="1102662"/>
          </a:xfrm>
          <a:prstGeom prst="line">
            <a:avLst/>
          </a:prstGeom>
        </p:spPr>
        <p:style>
          <a:lnRef idx="3">
            <a:schemeClr val="dk1"/>
          </a:lnRef>
          <a:fillRef idx="0">
            <a:schemeClr val="dk1"/>
          </a:fillRef>
          <a:effectRef idx="2">
            <a:schemeClr val="dk1"/>
          </a:effectRef>
          <a:fontRef idx="minor">
            <a:schemeClr val="tx1"/>
          </a:fontRef>
        </p:style>
      </p:cxnSp>
      <p:sp>
        <p:nvSpPr>
          <p:cNvPr id="34" name="مربع نص 33">
            <a:extLst>
              <a:ext uri="{FF2B5EF4-FFF2-40B4-BE49-F238E27FC236}">
                <a16:creationId xmlns:a16="http://schemas.microsoft.com/office/drawing/2014/main" id="{A23DC366-E65C-4C58-97B8-BB598F23ED7A}"/>
              </a:ext>
            </a:extLst>
          </p:cNvPr>
          <p:cNvSpPr txBox="1"/>
          <p:nvPr/>
        </p:nvSpPr>
        <p:spPr>
          <a:xfrm>
            <a:off x="207171" y="1541104"/>
            <a:ext cx="2924174" cy="286232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قضوها أي قضوا تلك الفريضة التي أدركوا من وقتها قدر التحريمة قبل؛ لأنها وجبت بدخول وقتها واستقرت فلا تسقط بوجود المانع .</a:t>
            </a:r>
          </a:p>
        </p:txBody>
      </p:sp>
      <p:sp>
        <p:nvSpPr>
          <p:cNvPr id="3" name="مربع نص 2">
            <a:extLst>
              <a:ext uri="{FF2B5EF4-FFF2-40B4-BE49-F238E27FC236}">
                <a16:creationId xmlns:a16="http://schemas.microsoft.com/office/drawing/2014/main" id="{C2D810A5-1AB5-4B5B-80C1-F9F848F64C24}"/>
              </a:ext>
            </a:extLst>
          </p:cNvPr>
          <p:cNvSpPr txBox="1"/>
          <p:nvPr/>
        </p:nvSpPr>
        <p:spPr>
          <a:xfrm>
            <a:off x="5385010" y="392250"/>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من طرأ عليه مانع بعد الدخول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380811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قوس كبير أيمن 4">
            <a:extLst>
              <a:ext uri="{FF2B5EF4-FFF2-40B4-BE49-F238E27FC236}">
                <a16:creationId xmlns:a16="http://schemas.microsoft.com/office/drawing/2014/main" id="{D56A3227-3B2D-4C8F-AB1A-7105D9422986}"/>
              </a:ext>
            </a:extLst>
          </p:cNvPr>
          <p:cNvSpPr/>
          <p:nvPr/>
        </p:nvSpPr>
        <p:spPr>
          <a:xfrm rot="16200000">
            <a:off x="6847603" y="-1433514"/>
            <a:ext cx="516098" cy="5648328"/>
          </a:xfrm>
          <a:prstGeom prst="rightBrace">
            <a:avLst>
              <a:gd name="adj1" fmla="val 75000"/>
              <a:gd name="adj2" fmla="val 51478"/>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sp>
        <p:nvSpPr>
          <p:cNvPr id="6" name="مربع نص 5">
            <a:extLst>
              <a:ext uri="{FF2B5EF4-FFF2-40B4-BE49-F238E27FC236}">
                <a16:creationId xmlns:a16="http://schemas.microsoft.com/office/drawing/2014/main" id="{BA1B924C-4E39-4EBC-8B48-013982210ABB}"/>
              </a:ext>
            </a:extLst>
          </p:cNvPr>
          <p:cNvSpPr txBox="1"/>
          <p:nvPr/>
        </p:nvSpPr>
        <p:spPr>
          <a:xfrm>
            <a:off x="3062162" y="1728728"/>
            <a:ext cx="2009777" cy="1015663"/>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طهرت حائض </a:t>
            </a:r>
          </a:p>
          <a:p>
            <a:pPr algn="ctr"/>
            <a:r>
              <a:rPr lang="ar-SA" sz="3000" dirty="0">
                <a:latin typeface="Sakkal Majalla" panose="02000000000000000000" pitchFamily="2" charset="-78"/>
                <a:cs typeface="Sakkal Majalla" panose="02000000000000000000" pitchFamily="2" charset="-78"/>
              </a:rPr>
              <a:t>أو نفساء </a:t>
            </a:r>
          </a:p>
        </p:txBody>
      </p:sp>
      <p:cxnSp>
        <p:nvCxnSpPr>
          <p:cNvPr id="8" name="رابط كسهم مستقيم 7">
            <a:extLst>
              <a:ext uri="{FF2B5EF4-FFF2-40B4-BE49-F238E27FC236}">
                <a16:creationId xmlns:a16="http://schemas.microsoft.com/office/drawing/2014/main" id="{24E7D867-4E7F-4CA2-A8FA-A67AF89DEECA}"/>
              </a:ext>
            </a:extLst>
          </p:cNvPr>
          <p:cNvCxnSpPr/>
          <p:nvPr/>
        </p:nvCxnSpPr>
        <p:spPr>
          <a:xfrm>
            <a:off x="8424863" y="1399302"/>
            <a:ext cx="0" cy="249397"/>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9" name="رابط كسهم مستقيم 8">
            <a:extLst>
              <a:ext uri="{FF2B5EF4-FFF2-40B4-BE49-F238E27FC236}">
                <a16:creationId xmlns:a16="http://schemas.microsoft.com/office/drawing/2014/main" id="{48A7ED01-A560-4324-8D67-A9CFEC9FD2F4}"/>
              </a:ext>
            </a:extLst>
          </p:cNvPr>
          <p:cNvCxnSpPr/>
          <p:nvPr/>
        </p:nvCxnSpPr>
        <p:spPr>
          <a:xfrm>
            <a:off x="6053138" y="1399302"/>
            <a:ext cx="0" cy="249397"/>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0" name="مربع نص 9">
            <a:extLst>
              <a:ext uri="{FF2B5EF4-FFF2-40B4-BE49-F238E27FC236}">
                <a16:creationId xmlns:a16="http://schemas.microsoft.com/office/drawing/2014/main" id="{13CAC3C4-71D1-431D-A583-75ED233FDD81}"/>
              </a:ext>
            </a:extLst>
          </p:cNvPr>
          <p:cNvSpPr txBox="1"/>
          <p:nvPr/>
        </p:nvSpPr>
        <p:spPr>
          <a:xfrm>
            <a:off x="9526838" y="1781587"/>
            <a:ext cx="857250" cy="1015663"/>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بلغ صبي </a:t>
            </a:r>
          </a:p>
        </p:txBody>
      </p:sp>
      <p:sp>
        <p:nvSpPr>
          <p:cNvPr id="14" name="مربع نص 13">
            <a:extLst>
              <a:ext uri="{FF2B5EF4-FFF2-40B4-BE49-F238E27FC236}">
                <a16:creationId xmlns:a16="http://schemas.microsoft.com/office/drawing/2014/main" id="{CEE8C148-FE32-4B5B-99C7-AC52EBDC0F69}"/>
              </a:ext>
            </a:extLst>
          </p:cNvPr>
          <p:cNvSpPr txBox="1"/>
          <p:nvPr/>
        </p:nvSpPr>
        <p:spPr>
          <a:xfrm>
            <a:off x="7996238" y="1781588"/>
            <a:ext cx="857250" cy="1015663"/>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أسلم </a:t>
            </a:r>
          </a:p>
          <a:p>
            <a:pPr algn="ctr"/>
            <a:r>
              <a:rPr lang="ar-SA" sz="3000" dirty="0">
                <a:latin typeface="Sakkal Majalla" panose="02000000000000000000" pitchFamily="2" charset="-78"/>
                <a:cs typeface="Sakkal Majalla" panose="02000000000000000000" pitchFamily="2" charset="-78"/>
              </a:rPr>
              <a:t>كافر </a:t>
            </a:r>
          </a:p>
        </p:txBody>
      </p:sp>
      <p:sp>
        <p:nvSpPr>
          <p:cNvPr id="16" name="مربع نص 15">
            <a:extLst>
              <a:ext uri="{FF2B5EF4-FFF2-40B4-BE49-F238E27FC236}">
                <a16:creationId xmlns:a16="http://schemas.microsoft.com/office/drawing/2014/main" id="{0AB4FD6D-F35B-4EE6-B12D-8937C11D176F}"/>
              </a:ext>
            </a:extLst>
          </p:cNvPr>
          <p:cNvSpPr txBox="1"/>
          <p:nvPr/>
        </p:nvSpPr>
        <p:spPr>
          <a:xfrm>
            <a:off x="5561681" y="1778386"/>
            <a:ext cx="857250" cy="1477328"/>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أفاق </a:t>
            </a:r>
          </a:p>
          <a:p>
            <a:pPr algn="ctr"/>
            <a:r>
              <a:rPr lang="ar-SA" sz="3000" dirty="0">
                <a:latin typeface="Sakkal Majalla" panose="02000000000000000000" pitchFamily="2" charset="-78"/>
                <a:cs typeface="Sakkal Majalla" panose="02000000000000000000" pitchFamily="2" charset="-78"/>
              </a:rPr>
              <a:t>من جنون</a:t>
            </a:r>
          </a:p>
        </p:txBody>
      </p:sp>
      <p:sp>
        <p:nvSpPr>
          <p:cNvPr id="18" name="قوس كبير أيمن 17">
            <a:extLst>
              <a:ext uri="{FF2B5EF4-FFF2-40B4-BE49-F238E27FC236}">
                <a16:creationId xmlns:a16="http://schemas.microsoft.com/office/drawing/2014/main" id="{EA7D1063-9A7C-415D-8485-E387EFDE6392}"/>
              </a:ext>
            </a:extLst>
          </p:cNvPr>
          <p:cNvSpPr/>
          <p:nvPr/>
        </p:nvSpPr>
        <p:spPr>
          <a:xfrm rot="5400000">
            <a:off x="6873012" y="704204"/>
            <a:ext cx="684352" cy="5867401"/>
          </a:xfrm>
          <a:prstGeom prst="rightBrace">
            <a:avLst>
              <a:gd name="adj1" fmla="val 97402"/>
              <a:gd name="adj2" fmla="val 49300"/>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ar-SA"/>
          </a:p>
        </p:txBody>
      </p:sp>
      <p:sp>
        <p:nvSpPr>
          <p:cNvPr id="20" name="مستطيل 19">
            <a:extLst>
              <a:ext uri="{FF2B5EF4-FFF2-40B4-BE49-F238E27FC236}">
                <a16:creationId xmlns:a16="http://schemas.microsoft.com/office/drawing/2014/main" id="{A3F580BA-31D4-4005-9D70-FFFC8E5C0B09}"/>
              </a:ext>
            </a:extLst>
          </p:cNvPr>
          <p:cNvSpPr/>
          <p:nvPr/>
        </p:nvSpPr>
        <p:spPr>
          <a:xfrm>
            <a:off x="3843337" y="4060110"/>
            <a:ext cx="6743701" cy="1701463"/>
          </a:xfrm>
          <a:prstGeom prst="rect">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لزمته أي العصر وما يجمع إليها قبلها وهي الظهر، وكذا لو كان ذلك قبل الفجر لزمته العشاء والمغرب؛ لأن وقت الثانية وقت للأولى حال العذر، فإذا أدركه المعذور كأنه أدرك وقتها. </a:t>
            </a:r>
          </a:p>
        </p:txBody>
      </p:sp>
      <p:pic>
        <p:nvPicPr>
          <p:cNvPr id="22" name="رسم 21" descr="علامة إقحام إلى اليمين">
            <a:extLst>
              <a:ext uri="{FF2B5EF4-FFF2-40B4-BE49-F238E27FC236}">
                <a16:creationId xmlns:a16="http://schemas.microsoft.com/office/drawing/2014/main" id="{22828CC7-0E1A-42D7-BEBF-0B9086328C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4626" y="1809749"/>
            <a:ext cx="914400" cy="914400"/>
          </a:xfrm>
          <a:prstGeom prst="rect">
            <a:avLst/>
          </a:prstGeom>
        </p:spPr>
      </p:pic>
      <p:sp>
        <p:nvSpPr>
          <p:cNvPr id="23" name="مربع نص 22">
            <a:extLst>
              <a:ext uri="{FF2B5EF4-FFF2-40B4-BE49-F238E27FC236}">
                <a16:creationId xmlns:a16="http://schemas.microsoft.com/office/drawing/2014/main" id="{3AC6EA45-0635-4BB8-A307-10C754D37955}"/>
              </a:ext>
            </a:extLst>
          </p:cNvPr>
          <p:cNvSpPr txBox="1"/>
          <p:nvPr/>
        </p:nvSpPr>
        <p:spPr>
          <a:xfrm>
            <a:off x="247650" y="1390650"/>
            <a:ext cx="2657476" cy="193899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قبل خروج وقتها أي وقت الصلاة بأن وجد ذلك قبل الغروب مثلا ولو بقدر تكبيرة</a:t>
            </a:r>
          </a:p>
        </p:txBody>
      </p:sp>
      <p:sp>
        <p:nvSpPr>
          <p:cNvPr id="3" name="مربع نص 2">
            <a:extLst>
              <a:ext uri="{FF2B5EF4-FFF2-40B4-BE49-F238E27FC236}">
                <a16:creationId xmlns:a16="http://schemas.microsoft.com/office/drawing/2014/main" id="{565ABEFE-D6CC-4356-9BFC-AB5F32708872}"/>
              </a:ext>
            </a:extLst>
          </p:cNvPr>
          <p:cNvSpPr txBox="1"/>
          <p:nvPr/>
        </p:nvSpPr>
        <p:spPr>
          <a:xfrm>
            <a:off x="2905126" y="530204"/>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 صار اهلًا لوجوبها بأن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11017246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4" name="مستطيل: زوايا علوية مستديرة 3">
            <a:extLst>
              <a:ext uri="{FF2B5EF4-FFF2-40B4-BE49-F238E27FC236}">
                <a16:creationId xmlns:a16="http://schemas.microsoft.com/office/drawing/2014/main" id="{ADD7909F-EFAF-4D26-BEE1-9D184090CCE4}"/>
              </a:ext>
            </a:extLst>
          </p:cNvPr>
          <p:cNvSpPr/>
          <p:nvPr/>
        </p:nvSpPr>
        <p:spPr>
          <a:xfrm>
            <a:off x="5980040" y="1043073"/>
            <a:ext cx="3867151" cy="553998"/>
          </a:xfrm>
          <a:prstGeom prst="round2SameRect">
            <a:avLst>
              <a:gd name="adj1" fmla="val 16667"/>
              <a:gd name="adj2" fmla="val 0"/>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يجب فورًا قضاء </a:t>
            </a:r>
            <a:r>
              <a:rPr lang="ar-SA" sz="3000" dirty="0" err="1">
                <a:solidFill>
                  <a:schemeClr val="tx1"/>
                </a:solidFill>
                <a:latin typeface="Sakkal Majalla" panose="02000000000000000000" pitchFamily="2" charset="-78"/>
                <a:cs typeface="Sakkal Majalla" panose="02000000000000000000" pitchFamily="2" charset="-78"/>
              </a:rPr>
              <a:t>الفوائت</a:t>
            </a:r>
            <a:r>
              <a:rPr lang="ar-SA" sz="3000" dirty="0">
                <a:solidFill>
                  <a:schemeClr val="tx1"/>
                </a:solidFill>
                <a:latin typeface="Sakkal Majalla" panose="02000000000000000000" pitchFamily="2" charset="-78"/>
                <a:cs typeface="Sakkal Majalla" panose="02000000000000000000" pitchFamily="2" charset="-78"/>
              </a:rPr>
              <a:t> مرتبًا </a:t>
            </a:r>
          </a:p>
        </p:txBody>
      </p:sp>
      <p:sp>
        <p:nvSpPr>
          <p:cNvPr id="5" name="قوس كبير أيمن 4">
            <a:extLst>
              <a:ext uri="{FF2B5EF4-FFF2-40B4-BE49-F238E27FC236}">
                <a16:creationId xmlns:a16="http://schemas.microsoft.com/office/drawing/2014/main" id="{399B3556-5C93-4F7C-8B55-D4EFF6F9792A}"/>
              </a:ext>
            </a:extLst>
          </p:cNvPr>
          <p:cNvSpPr/>
          <p:nvPr/>
        </p:nvSpPr>
        <p:spPr>
          <a:xfrm rot="16200000">
            <a:off x="7496173" y="155497"/>
            <a:ext cx="857250" cy="3924298"/>
          </a:xfrm>
          <a:prstGeom prst="rightBrace">
            <a:avLst>
              <a:gd name="adj1" fmla="val 16111"/>
              <a:gd name="adj2" fmla="val 50000"/>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6" name="مربع نص 5">
            <a:extLst>
              <a:ext uri="{FF2B5EF4-FFF2-40B4-BE49-F238E27FC236}">
                <a16:creationId xmlns:a16="http://schemas.microsoft.com/office/drawing/2014/main" id="{5AEB1677-D3F8-4D8F-ADA0-73C3D841E494}"/>
              </a:ext>
            </a:extLst>
          </p:cNvPr>
          <p:cNvSpPr txBox="1"/>
          <p:nvPr/>
        </p:nvSpPr>
        <p:spPr>
          <a:xfrm>
            <a:off x="9029700" y="2546271"/>
            <a:ext cx="1695450" cy="553998"/>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ما لم يتضرر</a:t>
            </a:r>
          </a:p>
        </p:txBody>
      </p:sp>
      <p:cxnSp>
        <p:nvCxnSpPr>
          <p:cNvPr id="8" name="رابط كسهم مستقيم 7">
            <a:extLst>
              <a:ext uri="{FF2B5EF4-FFF2-40B4-BE49-F238E27FC236}">
                <a16:creationId xmlns:a16="http://schemas.microsoft.com/office/drawing/2014/main" id="{19064258-80B5-4EF2-98A3-2A60EEC244CB}"/>
              </a:ext>
            </a:extLst>
          </p:cNvPr>
          <p:cNvCxnSpPr>
            <a:cxnSpLocks/>
          </p:cNvCxnSpPr>
          <p:nvPr/>
        </p:nvCxnSpPr>
        <p:spPr>
          <a:xfrm>
            <a:off x="10091732" y="3100269"/>
            <a:ext cx="528639" cy="5573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رابط كسهم مستقيم 10">
            <a:extLst>
              <a:ext uri="{FF2B5EF4-FFF2-40B4-BE49-F238E27FC236}">
                <a16:creationId xmlns:a16="http://schemas.microsoft.com/office/drawing/2014/main" id="{F6EE1D71-7601-4599-8A53-0569722F1078}"/>
              </a:ext>
            </a:extLst>
          </p:cNvPr>
          <p:cNvCxnSpPr/>
          <p:nvPr/>
        </p:nvCxnSpPr>
        <p:spPr>
          <a:xfrm flipH="1">
            <a:off x="9639300" y="3100269"/>
            <a:ext cx="247647" cy="657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مربع نص 11">
            <a:extLst>
              <a:ext uri="{FF2B5EF4-FFF2-40B4-BE49-F238E27FC236}">
                <a16:creationId xmlns:a16="http://schemas.microsoft.com/office/drawing/2014/main" id="{1405EF64-FDE6-49C0-9640-F952D929F7F4}"/>
              </a:ext>
            </a:extLst>
          </p:cNvPr>
          <p:cNvSpPr txBox="1"/>
          <p:nvPr/>
        </p:nvSpPr>
        <p:spPr>
          <a:xfrm>
            <a:off x="10109594" y="3654266"/>
            <a:ext cx="773905"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في بدنه </a:t>
            </a:r>
          </a:p>
        </p:txBody>
      </p:sp>
      <p:sp>
        <p:nvSpPr>
          <p:cNvPr id="13" name="مربع نص 12">
            <a:extLst>
              <a:ext uri="{FF2B5EF4-FFF2-40B4-BE49-F238E27FC236}">
                <a16:creationId xmlns:a16="http://schemas.microsoft.com/office/drawing/2014/main" id="{45C37B9B-3013-4274-8AD1-C528472FC977}"/>
              </a:ext>
            </a:extLst>
          </p:cNvPr>
          <p:cNvSpPr txBox="1"/>
          <p:nvPr/>
        </p:nvSpPr>
        <p:spPr>
          <a:xfrm>
            <a:off x="8677276" y="3654267"/>
            <a:ext cx="1312064"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او معيشة يحتاجها</a:t>
            </a:r>
          </a:p>
        </p:txBody>
      </p:sp>
      <p:sp>
        <p:nvSpPr>
          <p:cNvPr id="15" name="مربع نص 14">
            <a:extLst>
              <a:ext uri="{FF2B5EF4-FFF2-40B4-BE49-F238E27FC236}">
                <a16:creationId xmlns:a16="http://schemas.microsoft.com/office/drawing/2014/main" id="{D6EE2C35-B19F-4CB4-9F1C-D16D189BB7D7}"/>
              </a:ext>
            </a:extLst>
          </p:cNvPr>
          <p:cNvSpPr txBox="1"/>
          <p:nvPr/>
        </p:nvSpPr>
        <p:spPr>
          <a:xfrm>
            <a:off x="5114924" y="2717839"/>
            <a:ext cx="1695450" cy="1015663"/>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او يحضر لصلاة عيد</a:t>
            </a:r>
          </a:p>
        </p:txBody>
      </p:sp>
      <p:sp>
        <p:nvSpPr>
          <p:cNvPr id="16" name="مستطيل: زوايا مستديرة 15">
            <a:extLst>
              <a:ext uri="{FF2B5EF4-FFF2-40B4-BE49-F238E27FC236}">
                <a16:creationId xmlns:a16="http://schemas.microsoft.com/office/drawing/2014/main" id="{5ACE8157-39FD-44A2-8CF7-85246F6DDED8}"/>
              </a:ext>
            </a:extLst>
          </p:cNvPr>
          <p:cNvSpPr/>
          <p:nvPr/>
        </p:nvSpPr>
        <p:spPr>
          <a:xfrm>
            <a:off x="5962649" y="4916448"/>
            <a:ext cx="3924298" cy="600075"/>
          </a:xfrm>
          <a:prstGeom prst="round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ولو كثرت، ويسن صلاتها جماعة</a:t>
            </a:r>
          </a:p>
        </p:txBody>
      </p:sp>
      <p:sp>
        <p:nvSpPr>
          <p:cNvPr id="7" name="مربع نص 6">
            <a:extLst>
              <a:ext uri="{FF2B5EF4-FFF2-40B4-BE49-F238E27FC236}">
                <a16:creationId xmlns:a16="http://schemas.microsoft.com/office/drawing/2014/main" id="{829D98CF-47DB-403A-B979-C8E4B5DDDFCE}"/>
              </a:ext>
            </a:extLst>
          </p:cNvPr>
          <p:cNvSpPr txBox="1"/>
          <p:nvPr/>
        </p:nvSpPr>
        <p:spPr>
          <a:xfrm>
            <a:off x="5114924" y="506074"/>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قضاء </a:t>
            </a:r>
            <a:r>
              <a:rPr lang="ar-SA" sz="3000" dirty="0" err="1">
                <a:solidFill>
                  <a:srgbClr val="3C6245"/>
                </a:solidFill>
                <a:cs typeface="PT Bold Heading" panose="02010400000000000000" pitchFamily="2" charset="-78"/>
              </a:rPr>
              <a:t>الفوائت</a:t>
            </a:r>
            <a:r>
              <a:rPr lang="ar-SA" sz="3000" dirty="0">
                <a:solidFill>
                  <a:srgbClr val="3C6245"/>
                </a:solidFill>
                <a:cs typeface="PT Bold Heading" panose="02010400000000000000" pitchFamily="2" charset="-78"/>
              </a:rPr>
              <a:t> وصفته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1852139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رابط كسهم مستقيم 5">
            <a:extLst>
              <a:ext uri="{FF2B5EF4-FFF2-40B4-BE49-F238E27FC236}">
                <a16:creationId xmlns:a16="http://schemas.microsoft.com/office/drawing/2014/main" id="{1570F3A2-0414-4BA5-A20B-B52F18EE1AB8}"/>
              </a:ext>
            </a:extLst>
          </p:cNvPr>
          <p:cNvCxnSpPr/>
          <p:nvPr/>
        </p:nvCxnSpPr>
        <p:spPr>
          <a:xfrm>
            <a:off x="8877300" y="1485900"/>
            <a:ext cx="561975" cy="733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رابط كسهم مستقيم 7">
            <a:extLst>
              <a:ext uri="{FF2B5EF4-FFF2-40B4-BE49-F238E27FC236}">
                <a16:creationId xmlns:a16="http://schemas.microsoft.com/office/drawing/2014/main" id="{8D8EA032-ED2F-455F-8979-7E6FA6EDC778}"/>
              </a:ext>
            </a:extLst>
          </p:cNvPr>
          <p:cNvCxnSpPr>
            <a:cxnSpLocks/>
          </p:cNvCxnSpPr>
          <p:nvPr/>
        </p:nvCxnSpPr>
        <p:spPr>
          <a:xfrm flipH="1">
            <a:off x="6705600" y="1485900"/>
            <a:ext cx="361950" cy="8191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مربع نص 9">
            <a:extLst>
              <a:ext uri="{FF2B5EF4-FFF2-40B4-BE49-F238E27FC236}">
                <a16:creationId xmlns:a16="http://schemas.microsoft.com/office/drawing/2014/main" id="{DB9848BB-E357-40C4-ABE0-E34F163B1EF3}"/>
              </a:ext>
            </a:extLst>
          </p:cNvPr>
          <p:cNvSpPr txBox="1"/>
          <p:nvPr/>
        </p:nvSpPr>
        <p:spPr>
          <a:xfrm>
            <a:off x="7943850" y="3281361"/>
            <a:ext cx="2990850" cy="2954655"/>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 للعذر، فإن نسي الترتيب بين </a:t>
            </a:r>
            <a:r>
              <a:rPr lang="ar-SA" sz="3000" dirty="0" err="1">
                <a:latin typeface="Sakkal Majalla" panose="02000000000000000000" pitchFamily="2" charset="-78"/>
                <a:cs typeface="Sakkal Majalla" panose="02000000000000000000" pitchFamily="2" charset="-78"/>
              </a:rPr>
              <a:t>الفوائت</a:t>
            </a:r>
            <a:r>
              <a:rPr lang="ar-SA" sz="3000" dirty="0">
                <a:latin typeface="Sakkal Majalla" panose="02000000000000000000" pitchFamily="2" charset="-78"/>
                <a:cs typeface="Sakkal Majalla" panose="02000000000000000000" pitchFamily="2" charset="-78"/>
              </a:rPr>
              <a:t> أو بين حاضرة وفائتة حتى فرغ من الحاضرة صحت ولا يسقط بالجهل.</a:t>
            </a:r>
          </a:p>
          <a:p>
            <a:pPr algn="ctr"/>
            <a:br>
              <a:rPr lang="ar-SA" dirty="0"/>
            </a:br>
            <a:endParaRPr lang="ar-SA" dirty="0"/>
          </a:p>
        </p:txBody>
      </p:sp>
      <p:sp>
        <p:nvSpPr>
          <p:cNvPr id="11" name="مستطيل: زوايا مستديرة 10">
            <a:extLst>
              <a:ext uri="{FF2B5EF4-FFF2-40B4-BE49-F238E27FC236}">
                <a16:creationId xmlns:a16="http://schemas.microsoft.com/office/drawing/2014/main" id="{076FBB4F-364F-4BC7-A319-ECFEE4595E3A}"/>
              </a:ext>
            </a:extLst>
          </p:cNvPr>
          <p:cNvSpPr/>
          <p:nvPr/>
        </p:nvSpPr>
        <p:spPr>
          <a:xfrm>
            <a:off x="8877300" y="2462211"/>
            <a:ext cx="1390650" cy="590550"/>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بنسيانه </a:t>
            </a:r>
          </a:p>
        </p:txBody>
      </p:sp>
      <p:sp>
        <p:nvSpPr>
          <p:cNvPr id="13" name="مستطيل: زوايا مستديرة 12">
            <a:extLst>
              <a:ext uri="{FF2B5EF4-FFF2-40B4-BE49-F238E27FC236}">
                <a16:creationId xmlns:a16="http://schemas.microsoft.com/office/drawing/2014/main" id="{C25B2C9C-12F3-42EF-A076-40717FD99457}"/>
              </a:ext>
            </a:extLst>
          </p:cNvPr>
          <p:cNvSpPr/>
          <p:nvPr/>
        </p:nvSpPr>
        <p:spPr>
          <a:xfrm>
            <a:off x="5067300" y="2390774"/>
            <a:ext cx="2552700" cy="733425"/>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بخشية خروج وقت اختيار الحاضرة </a:t>
            </a:r>
          </a:p>
        </p:txBody>
      </p:sp>
      <p:sp>
        <p:nvSpPr>
          <p:cNvPr id="14" name="مربع نص 13">
            <a:extLst>
              <a:ext uri="{FF2B5EF4-FFF2-40B4-BE49-F238E27FC236}">
                <a16:creationId xmlns:a16="http://schemas.microsoft.com/office/drawing/2014/main" id="{24AE2BCF-74A3-4499-B4AD-9BF707266183}"/>
              </a:ext>
            </a:extLst>
          </p:cNvPr>
          <p:cNvSpPr txBox="1"/>
          <p:nvPr/>
        </p:nvSpPr>
        <p:spPr>
          <a:xfrm>
            <a:off x="4257675" y="3261777"/>
            <a:ext cx="3390900" cy="2400657"/>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فإن خشي خروج الوقت قدم الحاضرة لأنها </a:t>
            </a:r>
            <a:r>
              <a:rPr lang="ar-SA" sz="3000" dirty="0" err="1">
                <a:latin typeface="Sakkal Majalla" panose="02000000000000000000" pitchFamily="2" charset="-78"/>
                <a:cs typeface="Sakkal Majalla" panose="02000000000000000000" pitchFamily="2" charset="-78"/>
              </a:rPr>
              <a:t>آكد</a:t>
            </a:r>
            <a:r>
              <a:rPr lang="ar-SA" sz="3000" dirty="0">
                <a:latin typeface="Sakkal Majalla" panose="02000000000000000000" pitchFamily="2" charset="-78"/>
                <a:cs typeface="Sakkal Majalla" panose="02000000000000000000" pitchFamily="2" charset="-78"/>
              </a:rPr>
              <a:t>، ولا يجوز تأخيرها عن وقت الجواز، ويجوز التأخير لغرض صحيح كانتظار رفقة أو جماعة لها.</a:t>
            </a:r>
          </a:p>
        </p:txBody>
      </p:sp>
      <p:sp>
        <p:nvSpPr>
          <p:cNvPr id="3" name="مربع نص 2">
            <a:extLst>
              <a:ext uri="{FF2B5EF4-FFF2-40B4-BE49-F238E27FC236}">
                <a16:creationId xmlns:a16="http://schemas.microsoft.com/office/drawing/2014/main" id="{258B4667-354E-427D-8FAF-D81058998B6D}"/>
              </a:ext>
            </a:extLst>
          </p:cNvPr>
          <p:cNvSpPr txBox="1"/>
          <p:nvPr/>
        </p:nvSpPr>
        <p:spPr>
          <a:xfrm>
            <a:off x="2785144" y="769535"/>
            <a:ext cx="6621712"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يسقط الترتيب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727484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2"/>
            <a:ext cx="12192000" cy="6858000"/>
          </a:xfrm>
          <a:prstGeom prst="rect">
            <a:avLst/>
          </a:prstGeom>
        </p:spPr>
      </p:pic>
      <p:sp>
        <p:nvSpPr>
          <p:cNvPr id="10" name="شكل بيضاوي 9">
            <a:extLst>
              <a:ext uri="{FF2B5EF4-FFF2-40B4-BE49-F238E27FC236}">
                <a16:creationId xmlns:a16="http://schemas.microsoft.com/office/drawing/2014/main" id="{11D0E1B9-CF8A-407C-974B-838AA39760D1}"/>
              </a:ext>
            </a:extLst>
          </p:cNvPr>
          <p:cNvSpPr/>
          <p:nvPr/>
        </p:nvSpPr>
        <p:spPr>
          <a:xfrm>
            <a:off x="6908938" y="2728711"/>
            <a:ext cx="2114550" cy="2238376"/>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anose="02000000000000000000" pitchFamily="2" charset="-78"/>
                <a:cs typeface="Sakkal Majalla" panose="02000000000000000000" pitchFamily="2" charset="-78"/>
              </a:rPr>
              <a:t>وتيقن سبق الوجوب أبرأ ذمته يقينا</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12" name="شكل بيضاوي 11">
            <a:extLst>
              <a:ext uri="{FF2B5EF4-FFF2-40B4-BE49-F238E27FC236}">
                <a16:creationId xmlns:a16="http://schemas.microsoft.com/office/drawing/2014/main" id="{6535D4C9-9C56-459B-8B4F-DFF3C9482916}"/>
              </a:ext>
            </a:extLst>
          </p:cNvPr>
          <p:cNvSpPr/>
          <p:nvPr/>
        </p:nvSpPr>
        <p:spPr>
          <a:xfrm>
            <a:off x="3407052" y="2728711"/>
            <a:ext cx="2390774" cy="2324101"/>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Sakkal Majalla" panose="02000000000000000000" pitchFamily="2" charset="-78"/>
                <a:cs typeface="Sakkal Majalla" panose="02000000000000000000" pitchFamily="2" charset="-78"/>
              </a:rPr>
              <a:t>وإن لم يعلم وقت الوجوب فمما تيقن وجوبه.</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27EEE956-4076-4A4C-B0EA-EF464709C2FD}"/>
              </a:ext>
            </a:extLst>
          </p:cNvPr>
          <p:cNvSpPr txBox="1"/>
          <p:nvPr/>
        </p:nvSpPr>
        <p:spPr>
          <a:xfrm>
            <a:off x="1612245" y="1336916"/>
            <a:ext cx="9443758" cy="553998"/>
          </a:xfrm>
          <a:prstGeom prst="rect">
            <a:avLst/>
          </a:prstGeom>
          <a:noFill/>
        </p:spPr>
        <p:txBody>
          <a:bodyPr wrap="square">
            <a:spAutoFit/>
          </a:bodyPr>
          <a:lstStyle/>
          <a:p>
            <a:pPr algn="ct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 شك فيما عليه من الصلوات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8" name="موصل: على شكل مرفق 7">
            <a:extLst>
              <a:ext uri="{FF2B5EF4-FFF2-40B4-BE49-F238E27FC236}">
                <a16:creationId xmlns:a16="http://schemas.microsoft.com/office/drawing/2014/main" id="{9D436ADB-C484-47C6-85A4-692B646D1D24}"/>
              </a:ext>
            </a:extLst>
          </p:cNvPr>
          <p:cNvCxnSpPr>
            <a:stCxn id="4" idx="2"/>
            <a:endCxn id="12" idx="0"/>
          </p:cNvCxnSpPr>
          <p:nvPr/>
        </p:nvCxnSpPr>
        <p:spPr>
          <a:xfrm rot="5400000">
            <a:off x="5049384" y="1443970"/>
            <a:ext cx="837797" cy="173168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 name="موصل: على شكل مرفق 13">
            <a:extLst>
              <a:ext uri="{FF2B5EF4-FFF2-40B4-BE49-F238E27FC236}">
                <a16:creationId xmlns:a16="http://schemas.microsoft.com/office/drawing/2014/main" id="{528473B4-5790-4564-81AC-9BF7DA2A6A14}"/>
              </a:ext>
            </a:extLst>
          </p:cNvPr>
          <p:cNvCxnSpPr>
            <a:stCxn id="4" idx="2"/>
            <a:endCxn id="10" idx="0"/>
          </p:cNvCxnSpPr>
          <p:nvPr/>
        </p:nvCxnSpPr>
        <p:spPr>
          <a:xfrm rot="16200000" flipH="1">
            <a:off x="6731270" y="1493767"/>
            <a:ext cx="837797" cy="163208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5562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416E75CD-4A62-4B66-903E-096A9C779FE8}"/>
              </a:ext>
            </a:extLst>
          </p:cNvPr>
          <p:cNvSpPr txBox="1"/>
          <p:nvPr/>
        </p:nvSpPr>
        <p:spPr>
          <a:xfrm>
            <a:off x="5675026" y="1343025"/>
            <a:ext cx="5543550" cy="147732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ستر العورة :</a:t>
            </a:r>
          </a:p>
          <a:p>
            <a:r>
              <a:rPr lang="ar-SA" sz="3000" dirty="0">
                <a:latin typeface="Sakkal Majalla" panose="02000000000000000000" pitchFamily="2" charset="-78"/>
                <a:cs typeface="Sakkal Majalla" panose="02000000000000000000" pitchFamily="2" charset="-78"/>
              </a:rPr>
              <a:t>قال ابن عبد البر: أجمعوا على فساد صلاة من ترك ثوبه، وهو قادر على الاستتار به وصلى عريانا. </a:t>
            </a:r>
          </a:p>
        </p:txBody>
      </p:sp>
      <p:sp>
        <p:nvSpPr>
          <p:cNvPr id="7" name="قوس متوسط مزدوج 6">
            <a:extLst>
              <a:ext uri="{FF2B5EF4-FFF2-40B4-BE49-F238E27FC236}">
                <a16:creationId xmlns:a16="http://schemas.microsoft.com/office/drawing/2014/main" id="{A285C49E-9DB1-4141-B915-DFBD9886E9E1}"/>
              </a:ext>
            </a:extLst>
          </p:cNvPr>
          <p:cNvSpPr/>
          <p:nvPr/>
        </p:nvSpPr>
        <p:spPr>
          <a:xfrm>
            <a:off x="5314950" y="2908435"/>
            <a:ext cx="5848350" cy="972382"/>
          </a:xfrm>
          <a:prstGeom prst="bracketPair">
            <a:avLst/>
          </a:prstGeom>
          <a:solidFill>
            <a:srgbClr val="FACACA"/>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الستر - بفتح السين -: التغطية ، وبكسرها: ما يستر به. </a:t>
            </a:r>
          </a:p>
        </p:txBody>
      </p:sp>
      <p:sp>
        <p:nvSpPr>
          <p:cNvPr id="11" name="قوس متوسط مزدوج 10">
            <a:extLst>
              <a:ext uri="{FF2B5EF4-FFF2-40B4-BE49-F238E27FC236}">
                <a16:creationId xmlns:a16="http://schemas.microsoft.com/office/drawing/2014/main" id="{816EFE88-6701-47DF-8F2E-9F65A8485CD9}"/>
              </a:ext>
            </a:extLst>
          </p:cNvPr>
          <p:cNvSpPr/>
          <p:nvPr/>
        </p:nvSpPr>
        <p:spPr>
          <a:xfrm>
            <a:off x="2133600" y="4019618"/>
            <a:ext cx="7496175" cy="972382"/>
          </a:xfrm>
          <a:prstGeom prst="bracketPair">
            <a:avLst/>
          </a:prstGeom>
          <a:solidFill>
            <a:srgbClr val="FACACA"/>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والعورة لغة النقصان والشيء المستقبح. ومنه كلمة عوراء أي قبيحة</a:t>
            </a:r>
          </a:p>
        </p:txBody>
      </p:sp>
      <p:sp>
        <p:nvSpPr>
          <p:cNvPr id="13" name="قوس متوسط مزدوج 12">
            <a:extLst>
              <a:ext uri="{FF2B5EF4-FFF2-40B4-BE49-F238E27FC236}">
                <a16:creationId xmlns:a16="http://schemas.microsoft.com/office/drawing/2014/main" id="{D5AFA16E-93F0-4753-9C8B-4EF4E4788614}"/>
              </a:ext>
            </a:extLst>
          </p:cNvPr>
          <p:cNvSpPr/>
          <p:nvPr/>
        </p:nvSpPr>
        <p:spPr>
          <a:xfrm>
            <a:off x="742950" y="5163682"/>
            <a:ext cx="7496175" cy="972382"/>
          </a:xfrm>
          <a:prstGeom prst="bracketPair">
            <a:avLst/>
          </a:prstGeom>
          <a:solidFill>
            <a:srgbClr val="FACACA"/>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وفي الشرع: القبل والدبر، وكل ما يستحيى منه على ما يأتي تفصيله </a:t>
            </a:r>
          </a:p>
        </p:txBody>
      </p:sp>
      <p:sp>
        <p:nvSpPr>
          <p:cNvPr id="6" name="مربع نص 5">
            <a:extLst>
              <a:ext uri="{FF2B5EF4-FFF2-40B4-BE49-F238E27FC236}">
                <a16:creationId xmlns:a16="http://schemas.microsoft.com/office/drawing/2014/main" id="{930682F9-D572-4BCE-BACB-72A36EDCF32E}"/>
              </a:ext>
            </a:extLst>
          </p:cNvPr>
          <p:cNvSpPr txBox="1"/>
          <p:nvPr/>
        </p:nvSpPr>
        <p:spPr>
          <a:xfrm>
            <a:off x="5541206" y="650226"/>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منها أي شروط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34686090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ستطيل 2">
            <a:extLst>
              <a:ext uri="{FF2B5EF4-FFF2-40B4-BE49-F238E27FC236}">
                <a16:creationId xmlns:a16="http://schemas.microsoft.com/office/drawing/2014/main" id="{CFF0869B-C4D4-42A0-9B44-7B7E40E3CD85}"/>
              </a:ext>
            </a:extLst>
          </p:cNvPr>
          <p:cNvSpPr/>
          <p:nvPr/>
        </p:nvSpPr>
        <p:spPr>
          <a:xfrm>
            <a:off x="8821420" y="1666240"/>
            <a:ext cx="2473960" cy="833120"/>
          </a:xfrm>
          <a:prstGeom prst="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يجب سترها</a:t>
            </a:r>
          </a:p>
        </p:txBody>
      </p:sp>
      <p:cxnSp>
        <p:nvCxnSpPr>
          <p:cNvPr id="5" name="رابط كسهم مستقيم 4">
            <a:extLst>
              <a:ext uri="{FF2B5EF4-FFF2-40B4-BE49-F238E27FC236}">
                <a16:creationId xmlns:a16="http://schemas.microsoft.com/office/drawing/2014/main" id="{5B53CD47-DC7A-4B09-B028-FE795CE5667F}"/>
              </a:ext>
            </a:extLst>
          </p:cNvPr>
          <p:cNvCxnSpPr/>
          <p:nvPr/>
        </p:nvCxnSpPr>
        <p:spPr>
          <a:xfrm flipH="1">
            <a:off x="7216140" y="1757680"/>
            <a:ext cx="1524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رابط كسهم مستقيم 5">
            <a:extLst>
              <a:ext uri="{FF2B5EF4-FFF2-40B4-BE49-F238E27FC236}">
                <a16:creationId xmlns:a16="http://schemas.microsoft.com/office/drawing/2014/main" id="{EB3423C7-684F-48EE-A72D-5AAF7E485BEB}"/>
              </a:ext>
            </a:extLst>
          </p:cNvPr>
          <p:cNvCxnSpPr/>
          <p:nvPr/>
        </p:nvCxnSpPr>
        <p:spPr>
          <a:xfrm flipH="1">
            <a:off x="7239000" y="2092960"/>
            <a:ext cx="1524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مربع نص 6">
            <a:extLst>
              <a:ext uri="{FF2B5EF4-FFF2-40B4-BE49-F238E27FC236}">
                <a16:creationId xmlns:a16="http://schemas.microsoft.com/office/drawing/2014/main" id="{4532711C-34F0-4F0A-826B-F7C4ABE11F3B}"/>
              </a:ext>
            </a:extLst>
          </p:cNvPr>
          <p:cNvSpPr txBox="1"/>
          <p:nvPr/>
        </p:nvSpPr>
        <p:spPr>
          <a:xfrm>
            <a:off x="3693160" y="1480681"/>
            <a:ext cx="354584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حتى عن نفسه في خلوة</a:t>
            </a:r>
          </a:p>
        </p:txBody>
      </p:sp>
      <p:sp>
        <p:nvSpPr>
          <p:cNvPr id="9" name="مربع نص 8">
            <a:extLst>
              <a:ext uri="{FF2B5EF4-FFF2-40B4-BE49-F238E27FC236}">
                <a16:creationId xmlns:a16="http://schemas.microsoft.com/office/drawing/2014/main" id="{9034221D-5A22-4893-8F04-CDFF37ABF882}"/>
              </a:ext>
            </a:extLst>
          </p:cNvPr>
          <p:cNvSpPr txBox="1"/>
          <p:nvPr/>
        </p:nvSpPr>
        <p:spPr>
          <a:xfrm>
            <a:off x="3774440" y="1840300"/>
            <a:ext cx="354584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وفي ظلمة</a:t>
            </a:r>
          </a:p>
        </p:txBody>
      </p:sp>
      <p:sp>
        <p:nvSpPr>
          <p:cNvPr id="11" name="مربع نص 10">
            <a:extLst>
              <a:ext uri="{FF2B5EF4-FFF2-40B4-BE49-F238E27FC236}">
                <a16:creationId xmlns:a16="http://schemas.microsoft.com/office/drawing/2014/main" id="{45450F4C-FA69-4684-B5AE-F3839E31CCCB}"/>
              </a:ext>
            </a:extLst>
          </p:cNvPr>
          <p:cNvSpPr txBox="1"/>
          <p:nvPr/>
        </p:nvSpPr>
        <p:spPr>
          <a:xfrm>
            <a:off x="3712210" y="2171562"/>
            <a:ext cx="354584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وخارج الصلاة </a:t>
            </a:r>
          </a:p>
        </p:txBody>
      </p:sp>
      <p:cxnSp>
        <p:nvCxnSpPr>
          <p:cNvPr id="12" name="رابط كسهم مستقيم 11">
            <a:extLst>
              <a:ext uri="{FF2B5EF4-FFF2-40B4-BE49-F238E27FC236}">
                <a16:creationId xmlns:a16="http://schemas.microsoft.com/office/drawing/2014/main" id="{59554A1C-2B43-4D17-8EFB-679A3C5954A1}"/>
              </a:ext>
            </a:extLst>
          </p:cNvPr>
          <p:cNvCxnSpPr/>
          <p:nvPr/>
        </p:nvCxnSpPr>
        <p:spPr>
          <a:xfrm flipH="1">
            <a:off x="7239000" y="2434938"/>
            <a:ext cx="1524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5" name="رسم 14" descr="علامة إقحام إلى اليسار">
            <a:extLst>
              <a:ext uri="{FF2B5EF4-FFF2-40B4-BE49-F238E27FC236}">
                <a16:creationId xmlns:a16="http://schemas.microsoft.com/office/drawing/2014/main" id="{AF910E0E-F524-4F92-AEA0-A739A13300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6205" y="1714362"/>
            <a:ext cx="914400" cy="914400"/>
          </a:xfrm>
          <a:prstGeom prst="rect">
            <a:avLst/>
          </a:prstGeom>
        </p:spPr>
      </p:pic>
      <p:sp>
        <p:nvSpPr>
          <p:cNvPr id="18" name="مربع نص 17">
            <a:extLst>
              <a:ext uri="{FF2B5EF4-FFF2-40B4-BE49-F238E27FC236}">
                <a16:creationId xmlns:a16="http://schemas.microsoft.com/office/drawing/2014/main" id="{E99B1D01-2147-4618-B75B-04B77F090467}"/>
              </a:ext>
            </a:extLst>
          </p:cNvPr>
          <p:cNvSpPr txBox="1"/>
          <p:nvPr/>
        </p:nvSpPr>
        <p:spPr>
          <a:xfrm>
            <a:off x="668337" y="1343522"/>
            <a:ext cx="3505835" cy="1477328"/>
          </a:xfrm>
          <a:prstGeom prst="rect">
            <a:avLst/>
          </a:prstGeom>
          <a:no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بما لا يصف بشرتها أي لون بشرة العورة من بياض أو سواد؛ لأن الستر إنما يحصل بذلك</a:t>
            </a:r>
          </a:p>
        </p:txBody>
      </p:sp>
      <p:sp>
        <p:nvSpPr>
          <p:cNvPr id="23" name="قوس متوسط مزدوج 22">
            <a:extLst>
              <a:ext uri="{FF2B5EF4-FFF2-40B4-BE49-F238E27FC236}">
                <a16:creationId xmlns:a16="http://schemas.microsoft.com/office/drawing/2014/main" id="{A1DBB55A-7017-4D78-A9EC-2DC8D0D7A1E7}"/>
              </a:ext>
            </a:extLst>
          </p:cNvPr>
          <p:cNvSpPr/>
          <p:nvPr/>
        </p:nvSpPr>
        <p:spPr>
          <a:xfrm>
            <a:off x="5086032" y="3515360"/>
            <a:ext cx="6554788" cy="972382"/>
          </a:xfrm>
          <a:prstGeom prst="bracketPair">
            <a:avLst/>
          </a:prstGeom>
          <a:solidFill>
            <a:srgbClr val="848A98"/>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ولا يعتبر أن لا يصف حجم العضو لأنه لا يمكن التحرز عنه</a:t>
            </a:r>
          </a:p>
        </p:txBody>
      </p:sp>
    </p:spTree>
    <p:extLst>
      <p:ext uri="{BB962C8B-B14F-4D97-AF65-F5344CB8AC3E}">
        <p14:creationId xmlns:p14="http://schemas.microsoft.com/office/powerpoint/2010/main" val="3402608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4" name="قوس متوسط مزدوج 3">
            <a:extLst>
              <a:ext uri="{FF2B5EF4-FFF2-40B4-BE49-F238E27FC236}">
                <a16:creationId xmlns:a16="http://schemas.microsoft.com/office/drawing/2014/main" id="{CB84FF1E-EB8E-4248-B953-C821973B624C}"/>
              </a:ext>
            </a:extLst>
          </p:cNvPr>
          <p:cNvSpPr/>
          <p:nvPr/>
        </p:nvSpPr>
        <p:spPr>
          <a:xfrm>
            <a:off x="4940617" y="1017757"/>
            <a:ext cx="6554788" cy="972382"/>
          </a:xfrm>
          <a:prstGeom prst="bracketPair">
            <a:avLst/>
          </a:prstGeom>
          <a:solidFill>
            <a:srgbClr val="848A98"/>
          </a:solidFill>
          <a:ln>
            <a:noFill/>
          </a:ln>
        </p:spPr>
        <p:style>
          <a:lnRef idx="1">
            <a:schemeClr val="dk1"/>
          </a:lnRef>
          <a:fillRef idx="0">
            <a:schemeClr val="dk1"/>
          </a:fillRef>
          <a:effectRef idx="0">
            <a:schemeClr val="dk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يكفي الستر بغير منسوج ،كورق وجلد ونبات </a:t>
            </a:r>
          </a:p>
        </p:txBody>
      </p:sp>
      <p:pic>
        <p:nvPicPr>
          <p:cNvPr id="6" name="صورة 5" descr="صورة تحتوي على داخلي, بني, حقيبة سفر, جالس&#10;&#10;تم إنشاء الوصف تلقائياً">
            <a:extLst>
              <a:ext uri="{FF2B5EF4-FFF2-40B4-BE49-F238E27FC236}">
                <a16:creationId xmlns:a16="http://schemas.microsoft.com/office/drawing/2014/main" id="{A2186DF2-E385-4DC4-A530-7D28BEFFD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792" y="520333"/>
            <a:ext cx="1967230" cy="196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صورة 9" descr="صورة تحتوي على أخضر, خارجي, نبات, راحة اليد&#10;&#10;تم إنشاء الوصف تلقائياً">
            <a:extLst>
              <a:ext uri="{FF2B5EF4-FFF2-40B4-BE49-F238E27FC236}">
                <a16:creationId xmlns:a16="http://schemas.microsoft.com/office/drawing/2014/main" id="{E95834EA-9F8D-47F8-ABA5-2C6F55C0C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660" y="1560999"/>
            <a:ext cx="2107226" cy="1404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قوس متوسط مزدوج 11">
            <a:extLst>
              <a:ext uri="{FF2B5EF4-FFF2-40B4-BE49-F238E27FC236}">
                <a16:creationId xmlns:a16="http://schemas.microsoft.com/office/drawing/2014/main" id="{B975CB19-E8F1-4528-B186-7C299879E03F}"/>
              </a:ext>
            </a:extLst>
          </p:cNvPr>
          <p:cNvSpPr/>
          <p:nvPr/>
        </p:nvSpPr>
        <p:spPr>
          <a:xfrm>
            <a:off x="5021275" y="3731007"/>
            <a:ext cx="6554788" cy="972382"/>
          </a:xfrm>
          <a:prstGeom prst="bracketPair">
            <a:avLst/>
          </a:prstGeom>
          <a:solidFill>
            <a:srgbClr val="848A98"/>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ولا يجب ببارية ، وحصير وحفيرة وطين وماء كدر ؛</a:t>
            </a:r>
            <a:r>
              <a:rPr lang="ar-SA" sz="3000" dirty="0" err="1">
                <a:latin typeface="Sakkal Majalla" panose="02000000000000000000" pitchFamily="2" charset="-78"/>
                <a:cs typeface="Sakkal Majalla" panose="02000000000000000000" pitchFamily="2" charset="-78"/>
              </a:rPr>
              <a:t>لانه</a:t>
            </a:r>
            <a:r>
              <a:rPr lang="ar-SA" sz="3000" dirty="0">
                <a:latin typeface="Sakkal Majalla" panose="02000000000000000000" pitchFamily="2" charset="-78"/>
                <a:cs typeface="Sakkal Majalla" panose="02000000000000000000" pitchFamily="2" charset="-78"/>
              </a:rPr>
              <a:t> ليس بسترة   </a:t>
            </a:r>
          </a:p>
        </p:txBody>
      </p:sp>
      <p:pic>
        <p:nvPicPr>
          <p:cNvPr id="14" name="صورة 13" descr="صورة تحتوي على بساط&#10;&#10;تم إنشاء الوصف تلقائياً">
            <a:extLst>
              <a:ext uri="{FF2B5EF4-FFF2-40B4-BE49-F238E27FC236}">
                <a16:creationId xmlns:a16="http://schemas.microsoft.com/office/drawing/2014/main" id="{009F2C13-3397-403D-87CB-586F505D6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70" y="3386823"/>
            <a:ext cx="3176874" cy="196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صورة 15" descr="صورة تحتوي على كعكة, قطعة, طعام, تقطيع&#10;&#10;تم إنشاء الوصف تلقائياً">
            <a:extLst>
              <a:ext uri="{FF2B5EF4-FFF2-40B4-BE49-F238E27FC236}">
                <a16:creationId xmlns:a16="http://schemas.microsoft.com/office/drawing/2014/main" id="{8F81C599-4EAA-437C-86C0-AD49F7E80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660" y="4531111"/>
            <a:ext cx="2301854" cy="1531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920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0"/>
            <a:ext cx="12192000" cy="6858000"/>
          </a:xfrm>
          <a:prstGeom prst="rect">
            <a:avLst/>
          </a:prstGeom>
        </p:spPr>
      </p:pic>
      <p:sp>
        <p:nvSpPr>
          <p:cNvPr id="2" name="مربع نص 88">
            <a:extLst>
              <a:ext uri="{FF2B5EF4-FFF2-40B4-BE49-F238E27FC236}">
                <a16:creationId xmlns:a16="http://schemas.microsoft.com/office/drawing/2014/main" id="{15767DB1-17EE-4348-B263-F3C98CCADBDD}"/>
              </a:ext>
            </a:extLst>
          </p:cNvPr>
          <p:cNvSpPr txBox="1"/>
          <p:nvPr/>
        </p:nvSpPr>
        <p:spPr>
          <a:xfrm>
            <a:off x="5646512" y="454739"/>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من لا تصح الصلاة منه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6" name="رابط كسهم مستقيم 5">
            <a:extLst>
              <a:ext uri="{FF2B5EF4-FFF2-40B4-BE49-F238E27FC236}">
                <a16:creationId xmlns:a16="http://schemas.microsoft.com/office/drawing/2014/main" id="{93812196-FDCC-43CF-8233-CEC8B853F922}"/>
              </a:ext>
            </a:extLst>
          </p:cNvPr>
          <p:cNvCxnSpPr/>
          <p:nvPr/>
        </p:nvCxnSpPr>
        <p:spPr>
          <a:xfrm>
            <a:off x="10020003" y="1158120"/>
            <a:ext cx="576064" cy="520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a:extLst>
              <a:ext uri="{FF2B5EF4-FFF2-40B4-BE49-F238E27FC236}">
                <a16:creationId xmlns:a16="http://schemas.microsoft.com/office/drawing/2014/main" id="{10222807-558E-4F04-ACCA-94E0F6A29097}"/>
              </a:ext>
            </a:extLst>
          </p:cNvPr>
          <p:cNvCxnSpPr/>
          <p:nvPr/>
        </p:nvCxnSpPr>
        <p:spPr>
          <a:xfrm flipH="1">
            <a:off x="8939883" y="1207726"/>
            <a:ext cx="360040" cy="520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23">
            <a:extLst>
              <a:ext uri="{FF2B5EF4-FFF2-40B4-BE49-F238E27FC236}">
                <a16:creationId xmlns:a16="http://schemas.microsoft.com/office/drawing/2014/main" id="{01E52DBF-6229-4ADD-AF78-22D9BA504B1A}"/>
              </a:ext>
            </a:extLst>
          </p:cNvPr>
          <p:cNvSpPr/>
          <p:nvPr/>
        </p:nvSpPr>
        <p:spPr>
          <a:xfrm>
            <a:off x="7861187" y="1983307"/>
            <a:ext cx="1668994" cy="2360966"/>
          </a:xfrm>
          <a:prstGeom prst="roundRect">
            <a:avLst/>
          </a:prstGeom>
          <a:solidFill>
            <a:srgbClr val="7AA9FF"/>
          </a:solidFill>
          <a:ln>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itchFamily="2" charset="-78"/>
                <a:cs typeface="Sakkal Majalla" pitchFamily="2" charset="-78"/>
              </a:rPr>
              <a:t>ولا تصح من كافر</a:t>
            </a:r>
          </a:p>
          <a:p>
            <a:pPr algn="ctr"/>
            <a:r>
              <a:rPr lang="ar-SA" sz="3000" dirty="0">
                <a:solidFill>
                  <a:schemeClr val="tx1"/>
                </a:solidFill>
                <a:latin typeface="Sakkal Majalla" pitchFamily="2" charset="-78"/>
                <a:cs typeface="Sakkal Majalla" pitchFamily="2" charset="-78"/>
              </a:rPr>
              <a:t>لعدم صحة النية منه</a:t>
            </a:r>
          </a:p>
        </p:txBody>
      </p:sp>
      <p:sp>
        <p:nvSpPr>
          <p:cNvPr id="9" name="مستطيل مستدير الزوايا 24">
            <a:extLst>
              <a:ext uri="{FF2B5EF4-FFF2-40B4-BE49-F238E27FC236}">
                <a16:creationId xmlns:a16="http://schemas.microsoft.com/office/drawing/2014/main" id="{139497A7-DB2B-4962-B322-8C87E766699F}"/>
              </a:ext>
            </a:extLst>
          </p:cNvPr>
          <p:cNvSpPr/>
          <p:nvPr/>
        </p:nvSpPr>
        <p:spPr>
          <a:xfrm>
            <a:off x="10020003" y="1983307"/>
            <a:ext cx="1668994" cy="2389308"/>
          </a:xfrm>
          <a:prstGeom prst="roundRect">
            <a:avLst/>
          </a:prstGeom>
          <a:solidFill>
            <a:srgbClr val="7AA9FF"/>
          </a:solidFill>
          <a:ln>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79052D8-497E-453B-B517-58D629BEEAD9}"/>
              </a:ext>
            </a:extLst>
          </p:cNvPr>
          <p:cNvSpPr/>
          <p:nvPr/>
        </p:nvSpPr>
        <p:spPr>
          <a:xfrm>
            <a:off x="10020003" y="2194294"/>
            <a:ext cx="1668994" cy="1938992"/>
          </a:xfrm>
          <a:prstGeom prst="rect">
            <a:avLst/>
          </a:prstGeom>
          <a:noFill/>
          <a:ln>
            <a:noFill/>
          </a:ln>
        </p:spPr>
        <p:txBody>
          <a:bodyPr wrap="square">
            <a:spAutoFit/>
          </a:bodyPr>
          <a:lstStyle/>
          <a:p>
            <a:r>
              <a:rPr lang="ar-SA" sz="3000" dirty="0">
                <a:latin typeface="Sakkal Majalla" pitchFamily="2" charset="-78"/>
                <a:cs typeface="Sakkal Majalla" pitchFamily="2" charset="-78"/>
              </a:rPr>
              <a:t>من مجنون وغير مميز ؛ لأنه لا يعقل النية</a:t>
            </a:r>
          </a:p>
        </p:txBody>
      </p:sp>
      <p:cxnSp>
        <p:nvCxnSpPr>
          <p:cNvPr id="11" name="رابط كسهم مستقيم 10">
            <a:extLst>
              <a:ext uri="{FF2B5EF4-FFF2-40B4-BE49-F238E27FC236}">
                <a16:creationId xmlns:a16="http://schemas.microsoft.com/office/drawing/2014/main" id="{9B2D2F3A-EB9F-4DEE-9F4F-AAA7F5592EB6}"/>
              </a:ext>
            </a:extLst>
          </p:cNvPr>
          <p:cNvCxnSpPr/>
          <p:nvPr/>
        </p:nvCxnSpPr>
        <p:spPr>
          <a:xfrm flipH="1">
            <a:off x="7355707" y="3063427"/>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زاوية مطوية 27">
            <a:extLst>
              <a:ext uri="{FF2B5EF4-FFF2-40B4-BE49-F238E27FC236}">
                <a16:creationId xmlns:a16="http://schemas.microsoft.com/office/drawing/2014/main" id="{989301E9-92A0-4C62-B8D0-C01D88B206B5}"/>
              </a:ext>
            </a:extLst>
          </p:cNvPr>
          <p:cNvSpPr/>
          <p:nvPr/>
        </p:nvSpPr>
        <p:spPr>
          <a:xfrm>
            <a:off x="1943101" y="2194295"/>
            <a:ext cx="5344928" cy="1938992"/>
          </a:xfrm>
          <a:prstGeom prst="foldedCorner">
            <a:avLst/>
          </a:prstGeom>
          <a:solidFill>
            <a:srgbClr val="FCBF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latin typeface="Sakkal Majalla" pitchFamily="2" charset="-78"/>
              <a:cs typeface="Sakkal Majalla" pitchFamily="2" charset="-78"/>
            </a:endParaRPr>
          </a:p>
          <a:p>
            <a:pPr algn="ctr"/>
            <a:r>
              <a:rPr lang="ar-SA" sz="3000" dirty="0">
                <a:solidFill>
                  <a:schemeClr val="tx1"/>
                </a:solidFill>
                <a:latin typeface="Sakkal Majalla" pitchFamily="2" charset="-78"/>
                <a:cs typeface="Sakkal Majalla" pitchFamily="2" charset="-78"/>
              </a:rPr>
              <a:t>ولا تجب عليه بمعنى أنه لا يجب عليه القضاء إذا أسلم، ويعاقب عليها وعلى سائر فروع الإسلام</a:t>
            </a:r>
          </a:p>
        </p:txBody>
      </p:sp>
    </p:spTree>
    <p:extLst>
      <p:ext uri="{BB962C8B-B14F-4D97-AF65-F5344CB8AC3E}">
        <p14:creationId xmlns:p14="http://schemas.microsoft.com/office/powerpoint/2010/main" val="2895643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ستطيل 2">
            <a:extLst>
              <a:ext uri="{FF2B5EF4-FFF2-40B4-BE49-F238E27FC236}">
                <a16:creationId xmlns:a16="http://schemas.microsoft.com/office/drawing/2014/main" id="{093E35E1-2F5D-4C56-9FBF-4EABD0FC2C4E}"/>
              </a:ext>
            </a:extLst>
          </p:cNvPr>
          <p:cNvSpPr/>
          <p:nvPr/>
        </p:nvSpPr>
        <p:spPr>
          <a:xfrm flipV="1">
            <a:off x="7721600" y="608540"/>
            <a:ext cx="1965961" cy="609877"/>
          </a:xfrm>
          <a:prstGeom prst="rect">
            <a:avLst/>
          </a:prstGeom>
          <a:solidFill>
            <a:srgbClr val="848A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a:extLst>
              <a:ext uri="{FF2B5EF4-FFF2-40B4-BE49-F238E27FC236}">
                <a16:creationId xmlns:a16="http://schemas.microsoft.com/office/drawing/2014/main" id="{1B9B01DF-AAF8-47F6-8294-296F6E1762F1}"/>
              </a:ext>
            </a:extLst>
          </p:cNvPr>
          <p:cNvSpPr txBox="1"/>
          <p:nvPr/>
        </p:nvSpPr>
        <p:spPr>
          <a:xfrm>
            <a:off x="6746240" y="636480"/>
            <a:ext cx="2773680"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ويباح كشفها : </a:t>
            </a:r>
          </a:p>
        </p:txBody>
      </p:sp>
      <p:cxnSp>
        <p:nvCxnSpPr>
          <p:cNvPr id="6" name="رابط كسهم مستقيم 5">
            <a:extLst>
              <a:ext uri="{FF2B5EF4-FFF2-40B4-BE49-F238E27FC236}">
                <a16:creationId xmlns:a16="http://schemas.microsoft.com/office/drawing/2014/main" id="{40C2FB96-4818-49AE-BFFB-C28CC3DDA557}"/>
              </a:ext>
            </a:extLst>
          </p:cNvPr>
          <p:cNvCxnSpPr>
            <a:cxnSpLocks/>
          </p:cNvCxnSpPr>
          <p:nvPr/>
        </p:nvCxnSpPr>
        <p:spPr>
          <a:xfrm>
            <a:off x="9710419" y="1243442"/>
            <a:ext cx="1303016" cy="4807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مربع نص 7">
            <a:extLst>
              <a:ext uri="{FF2B5EF4-FFF2-40B4-BE49-F238E27FC236}">
                <a16:creationId xmlns:a16="http://schemas.microsoft.com/office/drawing/2014/main" id="{CAD09ADA-80BC-4640-A361-789C350D672F}"/>
              </a:ext>
            </a:extLst>
          </p:cNvPr>
          <p:cNvSpPr txBox="1"/>
          <p:nvPr/>
        </p:nvSpPr>
        <p:spPr>
          <a:xfrm>
            <a:off x="10316210" y="1734281"/>
            <a:ext cx="1452880"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لتداو وتخل ونحوهما</a:t>
            </a:r>
          </a:p>
        </p:txBody>
      </p:sp>
      <p:cxnSp>
        <p:nvCxnSpPr>
          <p:cNvPr id="11" name="رابط كسهم مستقيم 10">
            <a:extLst>
              <a:ext uri="{FF2B5EF4-FFF2-40B4-BE49-F238E27FC236}">
                <a16:creationId xmlns:a16="http://schemas.microsoft.com/office/drawing/2014/main" id="{04826467-134C-4703-9A58-5D565DC8CFF7}"/>
              </a:ext>
            </a:extLst>
          </p:cNvPr>
          <p:cNvCxnSpPr>
            <a:cxnSpLocks/>
          </p:cNvCxnSpPr>
          <p:nvPr/>
        </p:nvCxnSpPr>
        <p:spPr>
          <a:xfrm>
            <a:off x="9088123" y="1243442"/>
            <a:ext cx="487680" cy="4038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رابط كسهم مستقيم 11">
            <a:extLst>
              <a:ext uri="{FF2B5EF4-FFF2-40B4-BE49-F238E27FC236}">
                <a16:creationId xmlns:a16="http://schemas.microsoft.com/office/drawing/2014/main" id="{B551D201-3EBE-4CCC-8A65-F7CDA2B1C746}"/>
              </a:ext>
            </a:extLst>
          </p:cNvPr>
          <p:cNvCxnSpPr>
            <a:cxnSpLocks/>
          </p:cNvCxnSpPr>
          <p:nvPr/>
        </p:nvCxnSpPr>
        <p:spPr>
          <a:xfrm flipH="1">
            <a:off x="8577582" y="1253569"/>
            <a:ext cx="20319" cy="82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رابط كسهم مستقيم 12">
            <a:extLst>
              <a:ext uri="{FF2B5EF4-FFF2-40B4-BE49-F238E27FC236}">
                <a16:creationId xmlns:a16="http://schemas.microsoft.com/office/drawing/2014/main" id="{5C83F01B-20EB-4EC5-8CE7-5E28BFFA941A}"/>
              </a:ext>
            </a:extLst>
          </p:cNvPr>
          <p:cNvCxnSpPr>
            <a:cxnSpLocks/>
          </p:cNvCxnSpPr>
          <p:nvPr/>
        </p:nvCxnSpPr>
        <p:spPr>
          <a:xfrm flipH="1">
            <a:off x="7912098" y="1218417"/>
            <a:ext cx="175262" cy="5158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رابط كسهم مستقيم 13">
            <a:extLst>
              <a:ext uri="{FF2B5EF4-FFF2-40B4-BE49-F238E27FC236}">
                <a16:creationId xmlns:a16="http://schemas.microsoft.com/office/drawing/2014/main" id="{776BF17D-8FE2-463B-AD27-35E353F87B53}"/>
              </a:ext>
            </a:extLst>
          </p:cNvPr>
          <p:cNvCxnSpPr>
            <a:cxnSpLocks/>
          </p:cNvCxnSpPr>
          <p:nvPr/>
        </p:nvCxnSpPr>
        <p:spPr>
          <a:xfrm flipH="1">
            <a:off x="6845298" y="1218417"/>
            <a:ext cx="876302" cy="5538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مربع نص 21">
            <a:extLst>
              <a:ext uri="{FF2B5EF4-FFF2-40B4-BE49-F238E27FC236}">
                <a16:creationId xmlns:a16="http://schemas.microsoft.com/office/drawing/2014/main" id="{F14B4730-C051-40A1-8A33-E288A1338D21}"/>
              </a:ext>
            </a:extLst>
          </p:cNvPr>
          <p:cNvSpPr txBox="1"/>
          <p:nvPr/>
        </p:nvSpPr>
        <p:spPr>
          <a:xfrm>
            <a:off x="2321559" y="1854897"/>
            <a:ext cx="576580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زوجة</a:t>
            </a:r>
          </a:p>
        </p:txBody>
      </p:sp>
      <p:sp>
        <p:nvSpPr>
          <p:cNvPr id="23" name="مربع نص 22">
            <a:extLst>
              <a:ext uri="{FF2B5EF4-FFF2-40B4-BE49-F238E27FC236}">
                <a16:creationId xmlns:a16="http://schemas.microsoft.com/office/drawing/2014/main" id="{85ACAAEA-0B5F-444D-AAA6-6DADD5ECAEDA}"/>
              </a:ext>
            </a:extLst>
          </p:cNvPr>
          <p:cNvSpPr txBox="1"/>
          <p:nvPr/>
        </p:nvSpPr>
        <p:spPr>
          <a:xfrm>
            <a:off x="5544819" y="1807396"/>
            <a:ext cx="4500881"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لزوج</a:t>
            </a:r>
            <a:endParaRPr lang="ar-SA" sz="3000" dirty="0"/>
          </a:p>
        </p:txBody>
      </p:sp>
      <p:sp>
        <p:nvSpPr>
          <p:cNvPr id="24" name="مربع نص 23">
            <a:extLst>
              <a:ext uri="{FF2B5EF4-FFF2-40B4-BE49-F238E27FC236}">
                <a16:creationId xmlns:a16="http://schemas.microsoft.com/office/drawing/2014/main" id="{431FFE3B-8F07-4481-8C07-75B71065370F}"/>
              </a:ext>
            </a:extLst>
          </p:cNvPr>
          <p:cNvSpPr txBox="1"/>
          <p:nvPr/>
        </p:nvSpPr>
        <p:spPr>
          <a:xfrm>
            <a:off x="8110218" y="1972015"/>
            <a:ext cx="876302"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وسيد</a:t>
            </a:r>
            <a:endParaRPr lang="ar-SA" sz="3000" dirty="0"/>
          </a:p>
        </p:txBody>
      </p:sp>
      <p:sp>
        <p:nvSpPr>
          <p:cNvPr id="25" name="مربع نص 24">
            <a:extLst>
              <a:ext uri="{FF2B5EF4-FFF2-40B4-BE49-F238E27FC236}">
                <a16:creationId xmlns:a16="http://schemas.microsoft.com/office/drawing/2014/main" id="{855893BF-73BE-4AA2-87F1-FB43F4FB47EE}"/>
              </a:ext>
            </a:extLst>
          </p:cNvPr>
          <p:cNvSpPr txBox="1"/>
          <p:nvPr/>
        </p:nvSpPr>
        <p:spPr>
          <a:xfrm>
            <a:off x="6121399" y="1721800"/>
            <a:ext cx="835659"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وأمة</a:t>
            </a:r>
            <a:r>
              <a:rPr lang="ar-SA" dirty="0">
                <a:latin typeface="Sakkal Majalla" panose="02000000000000000000" pitchFamily="2" charset="-78"/>
                <a:cs typeface="Sakkal Majalla" panose="02000000000000000000" pitchFamily="2" charset="-78"/>
              </a:rPr>
              <a:t> </a:t>
            </a:r>
            <a:endParaRPr lang="ar-SA" dirty="0"/>
          </a:p>
        </p:txBody>
      </p:sp>
      <p:sp>
        <p:nvSpPr>
          <p:cNvPr id="27" name="مستطيل: زوايا علوية مستديرة 26">
            <a:extLst>
              <a:ext uri="{FF2B5EF4-FFF2-40B4-BE49-F238E27FC236}">
                <a16:creationId xmlns:a16="http://schemas.microsoft.com/office/drawing/2014/main" id="{6554DF0F-F824-485B-9195-ED3E824E8A7C}"/>
              </a:ext>
            </a:extLst>
          </p:cNvPr>
          <p:cNvSpPr/>
          <p:nvPr/>
        </p:nvSpPr>
        <p:spPr>
          <a:xfrm>
            <a:off x="5651500" y="2732265"/>
            <a:ext cx="6040121" cy="878771"/>
          </a:xfrm>
          <a:prstGeom prst="round2SameRect">
            <a:avLst>
              <a:gd name="adj1" fmla="val 16667"/>
              <a:gd name="adj2" fmla="val 0"/>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وعورة رجل ومن بلغ عشرا وأمة وأم ولد ومكاتبة ومدبرة ومعتق بعضها وحرة مميزة ومراهقة </a:t>
            </a:r>
          </a:p>
        </p:txBody>
      </p:sp>
      <p:pic>
        <p:nvPicPr>
          <p:cNvPr id="29" name="رسم 28" descr="علامة إقحام إلى اليسار">
            <a:extLst>
              <a:ext uri="{FF2B5EF4-FFF2-40B4-BE49-F238E27FC236}">
                <a16:creationId xmlns:a16="http://schemas.microsoft.com/office/drawing/2014/main" id="{0BB97478-5365-45FB-9B33-9F1ABE799C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0919" y="2690852"/>
            <a:ext cx="914400" cy="914400"/>
          </a:xfrm>
          <a:prstGeom prst="rect">
            <a:avLst/>
          </a:prstGeom>
        </p:spPr>
      </p:pic>
      <p:sp>
        <p:nvSpPr>
          <p:cNvPr id="31" name="قوس متوسط مزدوج 30">
            <a:extLst>
              <a:ext uri="{FF2B5EF4-FFF2-40B4-BE49-F238E27FC236}">
                <a16:creationId xmlns:a16="http://schemas.microsoft.com/office/drawing/2014/main" id="{B106DC99-8F7F-40D8-B14F-9AC69BDDDBE2}"/>
              </a:ext>
            </a:extLst>
          </p:cNvPr>
          <p:cNvSpPr/>
          <p:nvPr/>
        </p:nvSpPr>
        <p:spPr>
          <a:xfrm>
            <a:off x="756919" y="2760931"/>
            <a:ext cx="4185919" cy="715392"/>
          </a:xfrm>
          <a:prstGeom prst="bracketPair">
            <a:avLst/>
          </a:prstGeom>
          <a:solidFill>
            <a:srgbClr val="848A98"/>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من السرة إلى الركبة  وليسا من العورة </a:t>
            </a:r>
          </a:p>
        </p:txBody>
      </p:sp>
      <p:sp>
        <p:nvSpPr>
          <p:cNvPr id="33" name="مستطيل: زوايا علوية مستديرة 32">
            <a:extLst>
              <a:ext uri="{FF2B5EF4-FFF2-40B4-BE49-F238E27FC236}">
                <a16:creationId xmlns:a16="http://schemas.microsoft.com/office/drawing/2014/main" id="{3E59D32F-A8DD-4CF1-AC63-48D7C13027A3}"/>
              </a:ext>
            </a:extLst>
          </p:cNvPr>
          <p:cNvSpPr/>
          <p:nvPr/>
        </p:nvSpPr>
        <p:spPr>
          <a:xfrm>
            <a:off x="5684519" y="3894506"/>
            <a:ext cx="6040121" cy="878771"/>
          </a:xfrm>
          <a:prstGeom prst="round2SameRect">
            <a:avLst>
              <a:gd name="adj1" fmla="val 16667"/>
              <a:gd name="adj2" fmla="val 0"/>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وعورة ابن سبع الى عشر</a:t>
            </a:r>
          </a:p>
        </p:txBody>
      </p:sp>
      <p:sp>
        <p:nvSpPr>
          <p:cNvPr id="35" name="مستطيل: زوايا علوية مستديرة 34">
            <a:extLst>
              <a:ext uri="{FF2B5EF4-FFF2-40B4-BE49-F238E27FC236}">
                <a16:creationId xmlns:a16="http://schemas.microsoft.com/office/drawing/2014/main" id="{50BA8170-DD84-4BC3-A409-D426A366DD36}"/>
              </a:ext>
            </a:extLst>
          </p:cNvPr>
          <p:cNvSpPr/>
          <p:nvPr/>
        </p:nvSpPr>
        <p:spPr>
          <a:xfrm>
            <a:off x="5080000" y="5056747"/>
            <a:ext cx="5082538" cy="878771"/>
          </a:xfrm>
          <a:prstGeom prst="round2SameRect">
            <a:avLst>
              <a:gd name="adj1" fmla="val 16667"/>
              <a:gd name="adj2" fmla="val 0"/>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وعورة </a:t>
            </a:r>
            <a:r>
              <a:rPr lang="ar-SA" sz="3000" dirty="0" err="1">
                <a:solidFill>
                  <a:schemeClr val="tx1"/>
                </a:solidFill>
                <a:latin typeface="Sakkal Majalla" panose="02000000000000000000" pitchFamily="2" charset="-78"/>
                <a:cs typeface="Sakkal Majalla" panose="02000000000000000000" pitchFamily="2" charset="-78"/>
              </a:rPr>
              <a:t>الحره</a:t>
            </a:r>
            <a:r>
              <a:rPr lang="ar-SA" sz="3000" dirty="0">
                <a:solidFill>
                  <a:schemeClr val="tx1"/>
                </a:solidFill>
                <a:latin typeface="Sakkal Majalla" panose="02000000000000000000" pitchFamily="2" charset="-78"/>
                <a:cs typeface="Sakkal Majalla" panose="02000000000000000000" pitchFamily="2" charset="-78"/>
              </a:rPr>
              <a:t> </a:t>
            </a:r>
          </a:p>
        </p:txBody>
      </p:sp>
      <p:pic>
        <p:nvPicPr>
          <p:cNvPr id="38" name="رسم 37" descr="علامة إقحام إلى اليسار">
            <a:extLst>
              <a:ext uri="{FF2B5EF4-FFF2-40B4-BE49-F238E27FC236}">
                <a16:creationId xmlns:a16="http://schemas.microsoft.com/office/drawing/2014/main" id="{37D27422-F7F2-4929-B0B8-F4E141280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0919" y="3829509"/>
            <a:ext cx="914400" cy="914400"/>
          </a:xfrm>
          <a:prstGeom prst="rect">
            <a:avLst/>
          </a:prstGeom>
        </p:spPr>
      </p:pic>
      <p:pic>
        <p:nvPicPr>
          <p:cNvPr id="40" name="رسم 39" descr="علامة إقحام إلى اليسار">
            <a:extLst>
              <a:ext uri="{FF2B5EF4-FFF2-40B4-BE49-F238E27FC236}">
                <a16:creationId xmlns:a16="http://schemas.microsoft.com/office/drawing/2014/main" id="{B4AA5F6B-7416-4312-B87A-F561DC68D3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0059" y="5104807"/>
            <a:ext cx="914400" cy="914400"/>
          </a:xfrm>
          <a:prstGeom prst="rect">
            <a:avLst/>
          </a:prstGeom>
        </p:spPr>
      </p:pic>
      <p:sp>
        <p:nvSpPr>
          <p:cNvPr id="42" name="قوس متوسط مزدوج 41">
            <a:extLst>
              <a:ext uri="{FF2B5EF4-FFF2-40B4-BE49-F238E27FC236}">
                <a16:creationId xmlns:a16="http://schemas.microsoft.com/office/drawing/2014/main" id="{5C5E3C9C-D149-4196-B452-FA2CBFF55DCB}"/>
              </a:ext>
            </a:extLst>
          </p:cNvPr>
          <p:cNvSpPr/>
          <p:nvPr/>
        </p:nvSpPr>
        <p:spPr>
          <a:xfrm>
            <a:off x="843281" y="5054829"/>
            <a:ext cx="3651248" cy="880689"/>
          </a:xfrm>
          <a:prstGeom prst="bracketPair">
            <a:avLst/>
          </a:prstGeom>
          <a:solidFill>
            <a:srgbClr val="848A98"/>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كلها الا وجهها فليس من العورة في الصلاة </a:t>
            </a:r>
          </a:p>
        </p:txBody>
      </p:sp>
      <p:sp>
        <p:nvSpPr>
          <p:cNvPr id="44" name="قوس متوسط مزدوج 43">
            <a:extLst>
              <a:ext uri="{FF2B5EF4-FFF2-40B4-BE49-F238E27FC236}">
                <a16:creationId xmlns:a16="http://schemas.microsoft.com/office/drawing/2014/main" id="{ACB1D7A8-5CF9-4216-9503-820EAE0992EB}"/>
              </a:ext>
            </a:extLst>
          </p:cNvPr>
          <p:cNvSpPr/>
          <p:nvPr/>
        </p:nvSpPr>
        <p:spPr>
          <a:xfrm>
            <a:off x="2443478" y="3887209"/>
            <a:ext cx="2499360" cy="715392"/>
          </a:xfrm>
          <a:prstGeom prst="bracketPair">
            <a:avLst/>
          </a:prstGeom>
          <a:solidFill>
            <a:srgbClr val="848A98"/>
          </a:solidFill>
          <a:ln w="381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الفرجان </a:t>
            </a:r>
          </a:p>
        </p:txBody>
      </p:sp>
    </p:spTree>
    <p:extLst>
      <p:ext uri="{BB962C8B-B14F-4D97-AF65-F5344CB8AC3E}">
        <p14:creationId xmlns:p14="http://schemas.microsoft.com/office/powerpoint/2010/main" val="42631213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ستطيل 2">
            <a:extLst>
              <a:ext uri="{FF2B5EF4-FFF2-40B4-BE49-F238E27FC236}">
                <a16:creationId xmlns:a16="http://schemas.microsoft.com/office/drawing/2014/main" id="{204E760C-7F2E-4B7D-8306-263F591FB774}"/>
              </a:ext>
            </a:extLst>
          </p:cNvPr>
          <p:cNvSpPr/>
          <p:nvPr/>
        </p:nvSpPr>
        <p:spPr>
          <a:xfrm>
            <a:off x="5524500" y="1395504"/>
            <a:ext cx="4591050" cy="800100"/>
          </a:xfrm>
          <a:prstGeom prst="rect">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cs typeface="PT Bold Heading" panose="02010400000000000000" pitchFamily="2" charset="-78"/>
            </a:endParaRPr>
          </a:p>
        </p:txBody>
      </p:sp>
      <p:sp>
        <p:nvSpPr>
          <p:cNvPr id="6" name="مستطيل: زوايا مستديرة 5">
            <a:extLst>
              <a:ext uri="{FF2B5EF4-FFF2-40B4-BE49-F238E27FC236}">
                <a16:creationId xmlns:a16="http://schemas.microsoft.com/office/drawing/2014/main" id="{3E245F9B-A161-4252-909A-0C57DAD923FC}"/>
              </a:ext>
            </a:extLst>
          </p:cNvPr>
          <p:cNvSpPr/>
          <p:nvPr/>
        </p:nvSpPr>
        <p:spPr>
          <a:xfrm>
            <a:off x="9058275" y="2836159"/>
            <a:ext cx="1333500" cy="800100"/>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كالقميص</a:t>
            </a:r>
            <a:r>
              <a:rPr lang="ar-SA" dirty="0"/>
              <a:t> </a:t>
            </a:r>
          </a:p>
        </p:txBody>
      </p:sp>
      <p:sp>
        <p:nvSpPr>
          <p:cNvPr id="8" name="مستطيل: زوايا مستديرة 7">
            <a:extLst>
              <a:ext uri="{FF2B5EF4-FFF2-40B4-BE49-F238E27FC236}">
                <a16:creationId xmlns:a16="http://schemas.microsoft.com/office/drawing/2014/main" id="{732636A8-85D2-43D3-82DB-DA629CD3A869}"/>
              </a:ext>
            </a:extLst>
          </p:cNvPr>
          <p:cNvSpPr/>
          <p:nvPr/>
        </p:nvSpPr>
        <p:spPr>
          <a:xfrm>
            <a:off x="7958137" y="3895818"/>
            <a:ext cx="1333500" cy="800100"/>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والرداء </a:t>
            </a:r>
            <a:r>
              <a:rPr lang="ar-SA" dirty="0"/>
              <a:t> </a:t>
            </a:r>
          </a:p>
        </p:txBody>
      </p:sp>
      <p:sp>
        <p:nvSpPr>
          <p:cNvPr id="10" name="مستطيل: زوايا مستديرة 9">
            <a:extLst>
              <a:ext uri="{FF2B5EF4-FFF2-40B4-BE49-F238E27FC236}">
                <a16:creationId xmlns:a16="http://schemas.microsoft.com/office/drawing/2014/main" id="{202521E6-D663-48A3-A817-0B92269C5B1D}"/>
              </a:ext>
            </a:extLst>
          </p:cNvPr>
          <p:cNvSpPr/>
          <p:nvPr/>
        </p:nvSpPr>
        <p:spPr>
          <a:xfrm>
            <a:off x="6753225" y="2871879"/>
            <a:ext cx="1333500" cy="800100"/>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او الإزار</a:t>
            </a:r>
            <a:r>
              <a:rPr lang="ar-SA" dirty="0"/>
              <a:t> </a:t>
            </a:r>
          </a:p>
        </p:txBody>
      </p:sp>
      <p:sp>
        <p:nvSpPr>
          <p:cNvPr id="14" name="مستطيل: زوايا مستديرة 13">
            <a:extLst>
              <a:ext uri="{FF2B5EF4-FFF2-40B4-BE49-F238E27FC236}">
                <a16:creationId xmlns:a16="http://schemas.microsoft.com/office/drawing/2014/main" id="{5E4AF3E9-A67F-4688-8A46-7937939DC901}"/>
              </a:ext>
            </a:extLst>
          </p:cNvPr>
          <p:cNvSpPr/>
          <p:nvPr/>
        </p:nvSpPr>
        <p:spPr>
          <a:xfrm>
            <a:off x="5181600" y="3791044"/>
            <a:ext cx="1638300" cy="904874"/>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او السراويل مع القميص</a:t>
            </a:r>
            <a:endParaRPr lang="ar-SA" dirty="0"/>
          </a:p>
        </p:txBody>
      </p:sp>
      <p:cxnSp>
        <p:nvCxnSpPr>
          <p:cNvPr id="16" name="رابط كسهم مستقيم 15">
            <a:extLst>
              <a:ext uri="{FF2B5EF4-FFF2-40B4-BE49-F238E27FC236}">
                <a16:creationId xmlns:a16="http://schemas.microsoft.com/office/drawing/2014/main" id="{8987E965-3400-4F7E-8FCB-AD12397D29D2}"/>
              </a:ext>
            </a:extLst>
          </p:cNvPr>
          <p:cNvCxnSpPr/>
          <p:nvPr/>
        </p:nvCxnSpPr>
        <p:spPr>
          <a:xfrm>
            <a:off x="9629775" y="2300379"/>
            <a:ext cx="0" cy="447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رابط كسهم مستقيم 16">
            <a:extLst>
              <a:ext uri="{FF2B5EF4-FFF2-40B4-BE49-F238E27FC236}">
                <a16:creationId xmlns:a16="http://schemas.microsoft.com/office/drawing/2014/main" id="{F07C609E-3D8F-433D-BD35-AEDEEBA236F5}"/>
              </a:ext>
            </a:extLst>
          </p:cNvPr>
          <p:cNvCxnSpPr/>
          <p:nvPr/>
        </p:nvCxnSpPr>
        <p:spPr>
          <a:xfrm>
            <a:off x="7419975" y="2300378"/>
            <a:ext cx="0" cy="447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رابط كسهم مستقيم 17">
            <a:extLst>
              <a:ext uri="{FF2B5EF4-FFF2-40B4-BE49-F238E27FC236}">
                <a16:creationId xmlns:a16="http://schemas.microsoft.com/office/drawing/2014/main" id="{3225B6C6-A6EB-4109-B4A7-61AAB807D830}"/>
              </a:ext>
            </a:extLst>
          </p:cNvPr>
          <p:cNvCxnSpPr>
            <a:cxnSpLocks/>
          </p:cNvCxnSpPr>
          <p:nvPr/>
        </p:nvCxnSpPr>
        <p:spPr>
          <a:xfrm>
            <a:off x="8624887" y="2300378"/>
            <a:ext cx="0" cy="1490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رابط كسهم مستقيم 18">
            <a:extLst>
              <a:ext uri="{FF2B5EF4-FFF2-40B4-BE49-F238E27FC236}">
                <a16:creationId xmlns:a16="http://schemas.microsoft.com/office/drawing/2014/main" id="{70DD91EC-01FE-43C8-A9C3-EDD2B10A6557}"/>
              </a:ext>
            </a:extLst>
          </p:cNvPr>
          <p:cNvCxnSpPr>
            <a:cxnSpLocks/>
          </p:cNvCxnSpPr>
          <p:nvPr/>
        </p:nvCxnSpPr>
        <p:spPr>
          <a:xfrm>
            <a:off x="6076950" y="2305140"/>
            <a:ext cx="0" cy="13311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3" name="صورة 32" descr="صورة تحتوي على داخلي, شخص, رجل, نافذة&#10;&#10;تم إنشاء الوصف تلقائياً">
            <a:extLst>
              <a:ext uri="{FF2B5EF4-FFF2-40B4-BE49-F238E27FC236}">
                <a16:creationId xmlns:a16="http://schemas.microsoft.com/office/drawing/2014/main" id="{63E2AE2D-AE7B-4E87-8C1D-4B5FA7D07FD3}"/>
              </a:ext>
            </a:extLst>
          </p:cNvPr>
          <p:cNvPicPr>
            <a:picLocks noChangeAspect="1"/>
          </p:cNvPicPr>
          <p:nvPr/>
        </p:nvPicPr>
        <p:blipFill rotWithShape="1">
          <a:blip r:embed="rId3">
            <a:extLst>
              <a:ext uri="{28A0092B-C50C-407E-A947-70E740481C1C}">
                <a14:useLocalDpi xmlns:a14="http://schemas.microsoft.com/office/drawing/2010/main" val="0"/>
              </a:ext>
            </a:extLst>
          </a:blip>
          <a:srcRect l="18665" t="2557" r="5685" b="6444"/>
          <a:stretch/>
        </p:blipFill>
        <p:spPr>
          <a:xfrm>
            <a:off x="644986" y="2707527"/>
            <a:ext cx="3039143" cy="2033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descr="صورة تحتوي على ثياب, رجل, قميص, ثابت&#10;&#10;تم إنشاء الوصف تلقائياً">
            <a:extLst>
              <a:ext uri="{FF2B5EF4-FFF2-40B4-BE49-F238E27FC236}">
                <a16:creationId xmlns:a16="http://schemas.microsoft.com/office/drawing/2014/main" id="{3AF3728E-119C-4E82-9F67-8C6EC4CAD0FB}"/>
              </a:ext>
            </a:extLst>
          </p:cNvPr>
          <p:cNvPicPr>
            <a:picLocks noChangeAspect="1"/>
          </p:cNvPicPr>
          <p:nvPr/>
        </p:nvPicPr>
        <p:blipFill rotWithShape="1">
          <a:blip r:embed="rId4">
            <a:extLst>
              <a:ext uri="{28A0092B-C50C-407E-A947-70E740481C1C}">
                <a14:useLocalDpi xmlns:a14="http://schemas.microsoft.com/office/drawing/2010/main" val="0"/>
              </a:ext>
            </a:extLst>
          </a:blip>
          <a:srcRect l="24154" t="7895" r="2609"/>
          <a:stretch/>
        </p:blipFill>
        <p:spPr>
          <a:xfrm>
            <a:off x="2386013" y="1022411"/>
            <a:ext cx="1600200" cy="2111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مربع نص 3">
            <a:extLst>
              <a:ext uri="{FF2B5EF4-FFF2-40B4-BE49-F238E27FC236}">
                <a16:creationId xmlns:a16="http://schemas.microsoft.com/office/drawing/2014/main" id="{CBBCE190-0D6E-481F-B7B9-8B1F6DC92C99}"/>
              </a:ext>
            </a:extLst>
          </p:cNvPr>
          <p:cNvSpPr txBox="1"/>
          <p:nvPr/>
        </p:nvSpPr>
        <p:spPr>
          <a:xfrm>
            <a:off x="3684129" y="1512174"/>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تستحب صلاته في ثوبين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17789405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4" name="مستطيل: زوايا مستديرة 3">
            <a:extLst>
              <a:ext uri="{FF2B5EF4-FFF2-40B4-BE49-F238E27FC236}">
                <a16:creationId xmlns:a16="http://schemas.microsoft.com/office/drawing/2014/main" id="{5495CC3E-F813-4E23-B644-9F01D82B968B}"/>
              </a:ext>
            </a:extLst>
          </p:cNvPr>
          <p:cNvSpPr/>
          <p:nvPr/>
        </p:nvSpPr>
        <p:spPr>
          <a:xfrm>
            <a:off x="1971678" y="640512"/>
            <a:ext cx="4438644" cy="904873"/>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ويكفي ستر عورته :أي عورة الرجل في النفل </a:t>
            </a:r>
          </a:p>
        </p:txBody>
      </p:sp>
      <p:cxnSp>
        <p:nvCxnSpPr>
          <p:cNvPr id="5" name="رابط كسهم مستقيم 4">
            <a:extLst>
              <a:ext uri="{FF2B5EF4-FFF2-40B4-BE49-F238E27FC236}">
                <a16:creationId xmlns:a16="http://schemas.microsoft.com/office/drawing/2014/main" id="{7184620C-D105-4172-A28D-1FD0282E879A}"/>
              </a:ext>
            </a:extLst>
          </p:cNvPr>
          <p:cNvCxnSpPr>
            <a:cxnSpLocks/>
          </p:cNvCxnSpPr>
          <p:nvPr/>
        </p:nvCxnSpPr>
        <p:spPr>
          <a:xfrm flipH="1" flipV="1">
            <a:off x="6572250" y="1231105"/>
            <a:ext cx="552450" cy="207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مستطيل: زوايا مستديرة 5">
            <a:extLst>
              <a:ext uri="{FF2B5EF4-FFF2-40B4-BE49-F238E27FC236}">
                <a16:creationId xmlns:a16="http://schemas.microsoft.com/office/drawing/2014/main" id="{FF17C469-7AE6-4809-8D70-75B95B7A68C1}"/>
              </a:ext>
            </a:extLst>
          </p:cNvPr>
          <p:cNvSpPr/>
          <p:nvPr/>
        </p:nvSpPr>
        <p:spPr>
          <a:xfrm>
            <a:off x="1971678" y="1677569"/>
            <a:ext cx="4438644" cy="904873"/>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وستر عورته مع جميع احد عاتقيه في الفرض ولو بما يصف البشرة </a:t>
            </a:r>
          </a:p>
        </p:txBody>
      </p:sp>
      <p:cxnSp>
        <p:nvCxnSpPr>
          <p:cNvPr id="7" name="رابط كسهم مستقيم 6">
            <a:extLst>
              <a:ext uri="{FF2B5EF4-FFF2-40B4-BE49-F238E27FC236}">
                <a16:creationId xmlns:a16="http://schemas.microsoft.com/office/drawing/2014/main" id="{E811F34E-E5D3-4700-8F6E-33C2073842C7}"/>
              </a:ext>
            </a:extLst>
          </p:cNvPr>
          <p:cNvCxnSpPr>
            <a:cxnSpLocks/>
          </p:cNvCxnSpPr>
          <p:nvPr/>
        </p:nvCxnSpPr>
        <p:spPr>
          <a:xfrm flipH="1">
            <a:off x="6610350" y="1884739"/>
            <a:ext cx="514350" cy="1536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مستطيل 9">
            <a:extLst>
              <a:ext uri="{FF2B5EF4-FFF2-40B4-BE49-F238E27FC236}">
                <a16:creationId xmlns:a16="http://schemas.microsoft.com/office/drawing/2014/main" id="{6C9AECDB-42BC-40F0-A133-CC3C122CC168}"/>
              </a:ext>
            </a:extLst>
          </p:cNvPr>
          <p:cNvSpPr/>
          <p:nvPr/>
        </p:nvSpPr>
        <p:spPr>
          <a:xfrm>
            <a:off x="1971678" y="2895014"/>
            <a:ext cx="2840832" cy="3322474"/>
          </a:xfrm>
          <a:prstGeom prst="rect">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chemeClr val="tx1"/>
                </a:solidFill>
                <a:latin typeface="Sakkal Majalla" panose="02000000000000000000" pitchFamily="2" charset="-78"/>
                <a:cs typeface="Sakkal Majalla" panose="02000000000000000000" pitchFamily="2" charset="-78"/>
              </a:rPr>
              <a:t>قال رسول الله صلى الله عليه وسلم -: «لا يصلي الرجل في الثوب الواحد ليس على عاتقه منه شيء» رواه الشيخان عن أبي هريرة.</a:t>
            </a:r>
          </a:p>
        </p:txBody>
      </p:sp>
      <p:pic>
        <p:nvPicPr>
          <p:cNvPr id="12" name="رسم 11" descr="عودة">
            <a:extLst>
              <a:ext uri="{FF2B5EF4-FFF2-40B4-BE49-F238E27FC236}">
                <a16:creationId xmlns:a16="http://schemas.microsoft.com/office/drawing/2014/main" id="{C10B6CFA-897D-4DD3-A26F-C635AA93C6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30898">
            <a:off x="5001420" y="2871788"/>
            <a:ext cx="914400" cy="914400"/>
          </a:xfrm>
          <a:prstGeom prst="rect">
            <a:avLst/>
          </a:prstGeom>
        </p:spPr>
      </p:pic>
      <p:sp>
        <p:nvSpPr>
          <p:cNvPr id="8" name="مربع نص 7">
            <a:extLst>
              <a:ext uri="{FF2B5EF4-FFF2-40B4-BE49-F238E27FC236}">
                <a16:creationId xmlns:a16="http://schemas.microsoft.com/office/drawing/2014/main" id="{79E95EF4-CD40-4DAF-82F1-7FB947B608C5}"/>
              </a:ext>
            </a:extLst>
          </p:cNvPr>
          <p:cNvSpPr txBox="1"/>
          <p:nvPr/>
        </p:nvSpPr>
        <p:spPr>
          <a:xfrm>
            <a:off x="5788855" y="1354156"/>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يكفي الرجل ستره في الصلاة</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Tree>
    <p:extLst>
      <p:ext uri="{BB962C8B-B14F-4D97-AF65-F5344CB8AC3E}">
        <p14:creationId xmlns:p14="http://schemas.microsoft.com/office/powerpoint/2010/main" val="17433670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20566"/>
            <a:ext cx="12192000" cy="6858000"/>
          </a:xfrm>
          <a:prstGeom prst="rect">
            <a:avLst/>
          </a:prstGeom>
        </p:spPr>
      </p:pic>
      <p:sp>
        <p:nvSpPr>
          <p:cNvPr id="4" name="قوس متوسط مزدوج 3">
            <a:extLst>
              <a:ext uri="{FF2B5EF4-FFF2-40B4-BE49-F238E27FC236}">
                <a16:creationId xmlns:a16="http://schemas.microsoft.com/office/drawing/2014/main" id="{C0FFAC78-8A0A-474A-93D7-9A534A9A8D22}"/>
              </a:ext>
            </a:extLst>
          </p:cNvPr>
          <p:cNvSpPr/>
          <p:nvPr/>
        </p:nvSpPr>
        <p:spPr>
          <a:xfrm>
            <a:off x="3629343" y="332670"/>
            <a:ext cx="4933313" cy="715392"/>
          </a:xfrm>
          <a:prstGeom prst="bracketPair">
            <a:avLst/>
          </a:prstGeom>
          <a:solidFill>
            <a:srgbClr val="FCDCDB"/>
          </a:solidFill>
          <a:ln w="38100">
            <a:solidFill>
              <a:srgbClr val="7AA9FF"/>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sz="3000" dirty="0">
              <a:latin typeface="Sakkal Majalla" panose="02000000000000000000" pitchFamily="2" charset="-78"/>
              <a:cs typeface="PT Bold Heading" panose="02010400000000000000" pitchFamily="2" charset="-78"/>
            </a:endParaRPr>
          </a:p>
        </p:txBody>
      </p:sp>
      <p:cxnSp>
        <p:nvCxnSpPr>
          <p:cNvPr id="6" name="رابط كسهم مستقيم 5">
            <a:extLst>
              <a:ext uri="{FF2B5EF4-FFF2-40B4-BE49-F238E27FC236}">
                <a16:creationId xmlns:a16="http://schemas.microsoft.com/office/drawing/2014/main" id="{E93A011F-4CC8-47AA-B5F6-4EDAB4072FC1}"/>
              </a:ext>
            </a:extLst>
          </p:cNvPr>
          <p:cNvCxnSpPr>
            <a:cxnSpLocks/>
          </p:cNvCxnSpPr>
          <p:nvPr/>
        </p:nvCxnSpPr>
        <p:spPr>
          <a:xfrm>
            <a:off x="7753751" y="1161955"/>
            <a:ext cx="437749" cy="7332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قوس متوسط مزدوج 7">
            <a:extLst>
              <a:ext uri="{FF2B5EF4-FFF2-40B4-BE49-F238E27FC236}">
                <a16:creationId xmlns:a16="http://schemas.microsoft.com/office/drawing/2014/main" id="{8124368F-8BC6-4275-98B7-39FCB89847FF}"/>
              </a:ext>
            </a:extLst>
          </p:cNvPr>
          <p:cNvSpPr/>
          <p:nvPr/>
        </p:nvSpPr>
        <p:spPr>
          <a:xfrm>
            <a:off x="7572694" y="2165120"/>
            <a:ext cx="1237612" cy="715392"/>
          </a:xfrm>
          <a:prstGeom prst="bracketPair">
            <a:avLst/>
          </a:prstGeom>
          <a:solidFill>
            <a:srgbClr val="87A4D8"/>
          </a:solidFill>
          <a:ln w="762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في درع</a:t>
            </a:r>
          </a:p>
        </p:txBody>
      </p:sp>
      <p:sp>
        <p:nvSpPr>
          <p:cNvPr id="13" name="قوس متوسط مزدوج 12">
            <a:extLst>
              <a:ext uri="{FF2B5EF4-FFF2-40B4-BE49-F238E27FC236}">
                <a16:creationId xmlns:a16="http://schemas.microsoft.com/office/drawing/2014/main" id="{C46105D0-D2B6-4A47-9E6B-EBCEEB6ECB93}"/>
              </a:ext>
            </a:extLst>
          </p:cNvPr>
          <p:cNvSpPr/>
          <p:nvPr/>
        </p:nvSpPr>
        <p:spPr>
          <a:xfrm>
            <a:off x="5481960" y="2165120"/>
            <a:ext cx="1361435" cy="715392"/>
          </a:xfrm>
          <a:prstGeom prst="bracketPair">
            <a:avLst/>
          </a:prstGeom>
          <a:solidFill>
            <a:srgbClr val="87A4D8"/>
          </a:solidFill>
          <a:ln w="762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وخمار</a:t>
            </a:r>
          </a:p>
        </p:txBody>
      </p:sp>
      <p:cxnSp>
        <p:nvCxnSpPr>
          <p:cNvPr id="18" name="رابط كسهم مستقيم 17">
            <a:extLst>
              <a:ext uri="{FF2B5EF4-FFF2-40B4-BE49-F238E27FC236}">
                <a16:creationId xmlns:a16="http://schemas.microsoft.com/office/drawing/2014/main" id="{F697ADD5-FC01-4AF8-8A99-9F49F3E5953E}"/>
              </a:ext>
            </a:extLst>
          </p:cNvPr>
          <p:cNvCxnSpPr>
            <a:cxnSpLocks/>
          </p:cNvCxnSpPr>
          <p:nvPr/>
        </p:nvCxnSpPr>
        <p:spPr>
          <a:xfrm>
            <a:off x="6133943" y="1161955"/>
            <a:ext cx="0" cy="800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قوس متوسط مزدوج 22">
            <a:extLst>
              <a:ext uri="{FF2B5EF4-FFF2-40B4-BE49-F238E27FC236}">
                <a16:creationId xmlns:a16="http://schemas.microsoft.com/office/drawing/2014/main" id="{677E2500-3ED4-4328-A902-B47A28FEE35C}"/>
              </a:ext>
            </a:extLst>
          </p:cNvPr>
          <p:cNvSpPr/>
          <p:nvPr/>
        </p:nvSpPr>
        <p:spPr>
          <a:xfrm>
            <a:off x="3534092" y="2165120"/>
            <a:ext cx="1313813" cy="715392"/>
          </a:xfrm>
          <a:prstGeom prst="bracketPair">
            <a:avLst/>
          </a:prstGeom>
          <a:solidFill>
            <a:srgbClr val="87A4D8"/>
          </a:solidFill>
          <a:ln w="76200">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وملحفة </a:t>
            </a:r>
          </a:p>
        </p:txBody>
      </p:sp>
      <p:cxnSp>
        <p:nvCxnSpPr>
          <p:cNvPr id="25" name="رابط كسهم مستقيم 24">
            <a:extLst>
              <a:ext uri="{FF2B5EF4-FFF2-40B4-BE49-F238E27FC236}">
                <a16:creationId xmlns:a16="http://schemas.microsoft.com/office/drawing/2014/main" id="{5182A745-0F02-40F9-A22F-07F8446DA440}"/>
              </a:ext>
            </a:extLst>
          </p:cNvPr>
          <p:cNvCxnSpPr>
            <a:cxnSpLocks/>
          </p:cNvCxnSpPr>
          <p:nvPr/>
        </p:nvCxnSpPr>
        <p:spPr>
          <a:xfrm flipH="1">
            <a:off x="4047486" y="1161955"/>
            <a:ext cx="370838" cy="7332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4" name="رسم 33" descr="علامة إقحام إلى اليسار">
            <a:extLst>
              <a:ext uri="{FF2B5EF4-FFF2-40B4-BE49-F238E27FC236}">
                <a16:creationId xmlns:a16="http://schemas.microsoft.com/office/drawing/2014/main" id="{49F7DF74-A6C7-4575-BF77-24FF2FECAB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7933811" y="2927327"/>
            <a:ext cx="536333" cy="536333"/>
          </a:xfrm>
          <a:prstGeom prst="rect">
            <a:avLst/>
          </a:prstGeom>
        </p:spPr>
      </p:pic>
      <p:pic>
        <p:nvPicPr>
          <p:cNvPr id="38" name="رسم 37" descr="علامة إقحام إلى اليسار">
            <a:extLst>
              <a:ext uri="{FF2B5EF4-FFF2-40B4-BE49-F238E27FC236}">
                <a16:creationId xmlns:a16="http://schemas.microsoft.com/office/drawing/2014/main" id="{A2EF5C15-4094-4C5F-B924-6ED0F56A4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827832" y="2927326"/>
            <a:ext cx="536333" cy="536333"/>
          </a:xfrm>
          <a:prstGeom prst="rect">
            <a:avLst/>
          </a:prstGeom>
        </p:spPr>
      </p:pic>
      <p:pic>
        <p:nvPicPr>
          <p:cNvPr id="40" name="رسم 39" descr="علامة إقحام إلى اليسار">
            <a:extLst>
              <a:ext uri="{FF2B5EF4-FFF2-40B4-BE49-F238E27FC236}">
                <a16:creationId xmlns:a16="http://schemas.microsoft.com/office/drawing/2014/main" id="{35123E51-28AD-43F5-8E26-220242C4C4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922831" y="2927325"/>
            <a:ext cx="536333" cy="536333"/>
          </a:xfrm>
          <a:prstGeom prst="rect">
            <a:avLst/>
          </a:prstGeom>
        </p:spPr>
      </p:pic>
      <p:sp>
        <p:nvSpPr>
          <p:cNvPr id="41" name="مستطيل 40">
            <a:extLst>
              <a:ext uri="{FF2B5EF4-FFF2-40B4-BE49-F238E27FC236}">
                <a16:creationId xmlns:a16="http://schemas.microsoft.com/office/drawing/2014/main" id="{D9DC014B-6B45-4291-9FF4-4A3CBDD97B2E}"/>
              </a:ext>
            </a:extLst>
          </p:cNvPr>
          <p:cNvSpPr/>
          <p:nvPr/>
        </p:nvSpPr>
        <p:spPr>
          <a:xfrm>
            <a:off x="7487542" y="3463658"/>
            <a:ext cx="1371599" cy="1137531"/>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وهو القميص </a:t>
            </a:r>
          </a:p>
        </p:txBody>
      </p:sp>
      <p:sp>
        <p:nvSpPr>
          <p:cNvPr id="43" name="مستطيل 42">
            <a:extLst>
              <a:ext uri="{FF2B5EF4-FFF2-40B4-BE49-F238E27FC236}">
                <a16:creationId xmlns:a16="http://schemas.microsoft.com/office/drawing/2014/main" id="{BAE82269-8FBF-4EC4-B38B-D05FBF3173D1}"/>
              </a:ext>
            </a:extLst>
          </p:cNvPr>
          <p:cNvSpPr/>
          <p:nvPr/>
        </p:nvSpPr>
        <p:spPr>
          <a:xfrm>
            <a:off x="5081016" y="3463658"/>
            <a:ext cx="2067972" cy="1238053"/>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وهو ما تضعه على رأسها ، وتديره تحت حلقها </a:t>
            </a:r>
          </a:p>
        </p:txBody>
      </p:sp>
      <p:sp>
        <p:nvSpPr>
          <p:cNvPr id="45" name="مستطيل 44">
            <a:extLst>
              <a:ext uri="{FF2B5EF4-FFF2-40B4-BE49-F238E27FC236}">
                <a16:creationId xmlns:a16="http://schemas.microsoft.com/office/drawing/2014/main" id="{2FD5168C-59C7-4A09-8606-EF4623B0E4CC}"/>
              </a:ext>
            </a:extLst>
          </p:cNvPr>
          <p:cNvSpPr/>
          <p:nvPr/>
        </p:nvSpPr>
        <p:spPr>
          <a:xfrm>
            <a:off x="3476306" y="3463658"/>
            <a:ext cx="1371599" cy="1137531"/>
          </a:xfrm>
          <a:prstGeom prst="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أي : ثوب تلتحف به .</a:t>
            </a:r>
          </a:p>
        </p:txBody>
      </p:sp>
      <p:sp>
        <p:nvSpPr>
          <p:cNvPr id="52" name="مستطيل: زوايا مستديرة 51">
            <a:extLst>
              <a:ext uri="{FF2B5EF4-FFF2-40B4-BE49-F238E27FC236}">
                <a16:creationId xmlns:a16="http://schemas.microsoft.com/office/drawing/2014/main" id="{FCD8E529-B902-4291-A360-AAC0955731CB}"/>
              </a:ext>
            </a:extLst>
          </p:cNvPr>
          <p:cNvSpPr/>
          <p:nvPr/>
        </p:nvSpPr>
        <p:spPr>
          <a:xfrm>
            <a:off x="3874270" y="5239575"/>
            <a:ext cx="4713181" cy="674243"/>
          </a:xfrm>
          <a:prstGeom prst="round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000" dirty="0">
              <a:solidFill>
                <a:schemeClr val="tx1"/>
              </a:solidFill>
              <a:cs typeface="PT Bold Heading" panose="02010400000000000000" pitchFamily="2" charset="-78"/>
            </a:endParaRPr>
          </a:p>
        </p:txBody>
      </p:sp>
      <p:sp>
        <p:nvSpPr>
          <p:cNvPr id="54" name="مربع نص 53">
            <a:extLst>
              <a:ext uri="{FF2B5EF4-FFF2-40B4-BE49-F238E27FC236}">
                <a16:creationId xmlns:a16="http://schemas.microsoft.com/office/drawing/2014/main" id="{11B1307A-E874-49AC-9C22-E0CA4D900416}"/>
              </a:ext>
            </a:extLst>
          </p:cNvPr>
          <p:cNvSpPr txBox="1"/>
          <p:nvPr/>
        </p:nvSpPr>
        <p:spPr>
          <a:xfrm>
            <a:off x="4200938" y="5284857"/>
            <a:ext cx="4269205"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ويجزئ المرأة ستر  عورتها في فرض ونفل .</a:t>
            </a:r>
          </a:p>
        </p:txBody>
      </p:sp>
      <p:sp>
        <p:nvSpPr>
          <p:cNvPr id="56" name="متقاطع 55">
            <a:extLst>
              <a:ext uri="{FF2B5EF4-FFF2-40B4-BE49-F238E27FC236}">
                <a16:creationId xmlns:a16="http://schemas.microsoft.com/office/drawing/2014/main" id="{EE209CD9-9AEC-4673-B68B-7E008901C7DA}"/>
              </a:ext>
            </a:extLst>
          </p:cNvPr>
          <p:cNvSpPr/>
          <p:nvPr/>
        </p:nvSpPr>
        <p:spPr>
          <a:xfrm>
            <a:off x="8368449" y="4992429"/>
            <a:ext cx="476250" cy="485775"/>
          </a:xfrm>
          <a:prstGeom prst="plus">
            <a:avLst>
              <a:gd name="adj" fmla="val 4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944DC9B5-FF55-4765-850F-A9394363B11D}"/>
              </a:ext>
            </a:extLst>
          </p:cNvPr>
          <p:cNvSpPr txBox="1"/>
          <p:nvPr/>
        </p:nvSpPr>
        <p:spPr>
          <a:xfrm>
            <a:off x="2464312" y="412685"/>
            <a:ext cx="6098344"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تستحب صلاتها :أي صلاة المرأة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24" name="مستطيل: زوايا مستديرة 23">
            <a:extLst>
              <a:ext uri="{FF2B5EF4-FFF2-40B4-BE49-F238E27FC236}">
                <a16:creationId xmlns:a16="http://schemas.microsoft.com/office/drawing/2014/main" id="{F0784FB7-C181-42A5-A534-AAD16515636B}"/>
              </a:ext>
            </a:extLst>
          </p:cNvPr>
          <p:cNvSpPr/>
          <p:nvPr/>
        </p:nvSpPr>
        <p:spPr>
          <a:xfrm>
            <a:off x="427783" y="2476905"/>
            <a:ext cx="2227312" cy="1474577"/>
          </a:xfrm>
          <a:prstGeom prst="roundRect">
            <a:avLst/>
          </a:prstGeom>
          <a:solidFill>
            <a:srgbClr val="E1E1E1"/>
          </a:solidFill>
          <a:ln w="762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تكره صلاتها في نقاب وبرقع </a:t>
            </a:r>
          </a:p>
        </p:txBody>
      </p:sp>
      <p:pic>
        <p:nvPicPr>
          <p:cNvPr id="26" name="صورة 25">
            <a:extLst>
              <a:ext uri="{FF2B5EF4-FFF2-40B4-BE49-F238E27FC236}">
                <a16:creationId xmlns:a16="http://schemas.microsoft.com/office/drawing/2014/main" id="{30E64192-FF7F-4D47-8B22-2F78CE2FD0A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2274173" y="2561587"/>
            <a:ext cx="302251" cy="318925"/>
          </a:xfrm>
          <a:prstGeom prst="rect">
            <a:avLst/>
          </a:prstGeom>
        </p:spPr>
      </p:pic>
    </p:spTree>
    <p:extLst>
      <p:ext uri="{BB962C8B-B14F-4D97-AF65-F5344CB8AC3E}">
        <p14:creationId xmlns:p14="http://schemas.microsoft.com/office/powerpoint/2010/main" val="4835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cxnSp>
        <p:nvCxnSpPr>
          <p:cNvPr id="5" name="رابط كسهم مستقيم 4">
            <a:extLst>
              <a:ext uri="{FF2B5EF4-FFF2-40B4-BE49-F238E27FC236}">
                <a16:creationId xmlns:a16="http://schemas.microsoft.com/office/drawing/2014/main" id="{648B3B65-529C-457B-9369-B5049C5BBF8D}"/>
              </a:ext>
            </a:extLst>
          </p:cNvPr>
          <p:cNvCxnSpPr/>
          <p:nvPr/>
        </p:nvCxnSpPr>
        <p:spPr>
          <a:xfrm>
            <a:off x="8305800" y="2000250"/>
            <a:ext cx="504825" cy="6572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مستطيل: زوايا مستديرة 5">
            <a:extLst>
              <a:ext uri="{FF2B5EF4-FFF2-40B4-BE49-F238E27FC236}">
                <a16:creationId xmlns:a16="http://schemas.microsoft.com/office/drawing/2014/main" id="{F7A9E270-AC52-4428-AD2A-868E2BED31A5}"/>
              </a:ext>
            </a:extLst>
          </p:cNvPr>
          <p:cNvSpPr/>
          <p:nvPr/>
        </p:nvSpPr>
        <p:spPr>
          <a:xfrm>
            <a:off x="7610475" y="2971800"/>
            <a:ext cx="2647950" cy="1814512"/>
          </a:xfrm>
          <a:prstGeom prst="round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طال الزمن : أعاد </a:t>
            </a:r>
          </a:p>
        </p:txBody>
      </p:sp>
      <p:sp>
        <p:nvSpPr>
          <p:cNvPr id="14" name="مستطيل: زوايا مستديرة 13">
            <a:extLst>
              <a:ext uri="{FF2B5EF4-FFF2-40B4-BE49-F238E27FC236}">
                <a16:creationId xmlns:a16="http://schemas.microsoft.com/office/drawing/2014/main" id="{1E4EEEB8-8253-47CC-8C0E-82777B84ACEA}"/>
              </a:ext>
            </a:extLst>
          </p:cNvPr>
          <p:cNvSpPr/>
          <p:nvPr/>
        </p:nvSpPr>
        <p:spPr>
          <a:xfrm>
            <a:off x="3257550" y="2976561"/>
            <a:ext cx="2838450" cy="1814513"/>
          </a:xfrm>
          <a:prstGeom prst="round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ان قصر الزمن ، او لم يفحش المكشوفُ –ولو طال الزمن- لم يعدْ ، إن لم يتعمده .</a:t>
            </a:r>
          </a:p>
        </p:txBody>
      </p:sp>
      <p:cxnSp>
        <p:nvCxnSpPr>
          <p:cNvPr id="15" name="رابط كسهم مستقيم 14">
            <a:extLst>
              <a:ext uri="{FF2B5EF4-FFF2-40B4-BE49-F238E27FC236}">
                <a16:creationId xmlns:a16="http://schemas.microsoft.com/office/drawing/2014/main" id="{6B6E1F27-EA7C-4A4B-A9B2-5A5D6E12D25A}"/>
              </a:ext>
            </a:extLst>
          </p:cNvPr>
          <p:cNvCxnSpPr/>
          <p:nvPr/>
        </p:nvCxnSpPr>
        <p:spPr>
          <a:xfrm>
            <a:off x="4533900" y="1885950"/>
            <a:ext cx="504825" cy="6572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مربع نص 6">
            <a:extLst>
              <a:ext uri="{FF2B5EF4-FFF2-40B4-BE49-F238E27FC236}">
                <a16:creationId xmlns:a16="http://schemas.microsoft.com/office/drawing/2014/main" id="{92651007-3CF8-42CA-B5E5-AF2F6CE4E5B9}"/>
              </a:ext>
            </a:extLst>
          </p:cNvPr>
          <p:cNvSpPr txBox="1"/>
          <p:nvPr/>
        </p:nvSpPr>
        <p:spPr>
          <a:xfrm>
            <a:off x="142875" y="1022687"/>
            <a:ext cx="11178759" cy="1015663"/>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من انكشف بعض عورته في الصلاة – رجلاً كان أو مرأة – وفحش عرفًا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a:p>
            <a:endParaRPr lang="ar-SA" sz="3000" dirty="0">
              <a:solidFill>
                <a:srgbClr val="3C6245"/>
              </a:solidFill>
              <a:cs typeface="PT Bold Heading" panose="02010400000000000000" pitchFamily="2" charset="-78"/>
            </a:endParaRPr>
          </a:p>
        </p:txBody>
      </p:sp>
    </p:spTree>
    <p:extLst>
      <p:ext uri="{BB962C8B-B14F-4D97-AF65-F5344CB8AC3E}">
        <p14:creationId xmlns:p14="http://schemas.microsoft.com/office/powerpoint/2010/main" val="39509362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cxnSp>
        <p:nvCxnSpPr>
          <p:cNvPr id="7" name="رابط كسهم مستقيم 6">
            <a:extLst>
              <a:ext uri="{FF2B5EF4-FFF2-40B4-BE49-F238E27FC236}">
                <a16:creationId xmlns:a16="http://schemas.microsoft.com/office/drawing/2014/main" id="{DDB8219F-9A07-40A6-99E0-6F5B8B9463D4}"/>
              </a:ext>
            </a:extLst>
          </p:cNvPr>
          <p:cNvCxnSpPr>
            <a:cxnSpLocks/>
          </p:cNvCxnSpPr>
          <p:nvPr/>
        </p:nvCxnSpPr>
        <p:spPr>
          <a:xfrm flipH="1">
            <a:off x="11457467" y="1094528"/>
            <a:ext cx="14288" cy="231730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رابط كسهم مستقيم 9">
            <a:extLst>
              <a:ext uri="{FF2B5EF4-FFF2-40B4-BE49-F238E27FC236}">
                <a16:creationId xmlns:a16="http://schemas.microsoft.com/office/drawing/2014/main" id="{F09230D8-1F9E-4FC1-820B-9319C9F693AD}"/>
              </a:ext>
            </a:extLst>
          </p:cNvPr>
          <p:cNvCxnSpPr>
            <a:cxnSpLocks/>
          </p:cNvCxnSpPr>
          <p:nvPr/>
        </p:nvCxnSpPr>
        <p:spPr>
          <a:xfrm flipH="1">
            <a:off x="10704991" y="2213403"/>
            <a:ext cx="7524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مربع نص 11">
            <a:extLst>
              <a:ext uri="{FF2B5EF4-FFF2-40B4-BE49-F238E27FC236}">
                <a16:creationId xmlns:a16="http://schemas.microsoft.com/office/drawing/2014/main" id="{C2A2AFC3-6D03-4168-9FEB-74DF52392706}"/>
              </a:ext>
            </a:extLst>
          </p:cNvPr>
          <p:cNvSpPr txBox="1"/>
          <p:nvPr/>
        </p:nvSpPr>
        <p:spPr>
          <a:xfrm>
            <a:off x="7556982" y="1846691"/>
            <a:ext cx="2905124"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كمغصوب كله او بعضه .</a:t>
            </a:r>
          </a:p>
        </p:txBody>
      </p:sp>
      <p:sp>
        <p:nvSpPr>
          <p:cNvPr id="14" name="مربع نص 13">
            <a:extLst>
              <a:ext uri="{FF2B5EF4-FFF2-40B4-BE49-F238E27FC236}">
                <a16:creationId xmlns:a16="http://schemas.microsoft.com/office/drawing/2014/main" id="{66DA9468-FFB4-4B4D-BD3E-16A6F279D7B8}"/>
              </a:ext>
            </a:extLst>
          </p:cNvPr>
          <p:cNvSpPr txBox="1"/>
          <p:nvPr/>
        </p:nvSpPr>
        <p:spPr>
          <a:xfrm>
            <a:off x="6838004" y="2857838"/>
            <a:ext cx="3628706"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وحرير ، ومنسوج بذهب أو فضة </a:t>
            </a:r>
          </a:p>
        </p:txBody>
      </p:sp>
      <p:sp>
        <p:nvSpPr>
          <p:cNvPr id="17" name="مربع نص 16">
            <a:extLst>
              <a:ext uri="{FF2B5EF4-FFF2-40B4-BE49-F238E27FC236}">
                <a16:creationId xmlns:a16="http://schemas.microsoft.com/office/drawing/2014/main" id="{0232A1CE-C24E-445A-93A2-20B6734E5AF6}"/>
              </a:ext>
            </a:extLst>
          </p:cNvPr>
          <p:cNvSpPr txBox="1"/>
          <p:nvPr/>
        </p:nvSpPr>
        <p:spPr>
          <a:xfrm>
            <a:off x="2094033" y="4064987"/>
            <a:ext cx="4119924" cy="553998"/>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وصلى فيه عالماً ذاكرًا ،  أعاد  </a:t>
            </a:r>
          </a:p>
        </p:txBody>
      </p:sp>
      <p:sp>
        <p:nvSpPr>
          <p:cNvPr id="18" name="مستطيل: زوايا مستديرة 17">
            <a:extLst>
              <a:ext uri="{FF2B5EF4-FFF2-40B4-BE49-F238E27FC236}">
                <a16:creationId xmlns:a16="http://schemas.microsoft.com/office/drawing/2014/main" id="{EBD2B8EC-982E-4795-A0B9-81B434454EDF}"/>
              </a:ext>
            </a:extLst>
          </p:cNvPr>
          <p:cNvSpPr/>
          <p:nvPr/>
        </p:nvSpPr>
        <p:spPr>
          <a:xfrm>
            <a:off x="6393464" y="3903077"/>
            <a:ext cx="2190750" cy="877818"/>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إن كان رجلاً </a:t>
            </a:r>
          </a:p>
        </p:txBody>
      </p:sp>
      <p:sp>
        <p:nvSpPr>
          <p:cNvPr id="20" name="مستطيل: زوايا مستديرة 19">
            <a:extLst>
              <a:ext uri="{FF2B5EF4-FFF2-40B4-BE49-F238E27FC236}">
                <a16:creationId xmlns:a16="http://schemas.microsoft.com/office/drawing/2014/main" id="{FE32F957-7CD0-4764-82E3-5EEF341E8710}"/>
              </a:ext>
            </a:extLst>
          </p:cNvPr>
          <p:cNvSpPr/>
          <p:nvPr/>
        </p:nvSpPr>
        <p:spPr>
          <a:xfrm>
            <a:off x="8763721" y="3931622"/>
            <a:ext cx="2190750" cy="877818"/>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واجدًا غيرهُ </a:t>
            </a:r>
          </a:p>
        </p:txBody>
      </p:sp>
      <p:pic>
        <p:nvPicPr>
          <p:cNvPr id="23" name="رسم 22" descr="عودة">
            <a:extLst>
              <a:ext uri="{FF2B5EF4-FFF2-40B4-BE49-F238E27FC236}">
                <a16:creationId xmlns:a16="http://schemas.microsoft.com/office/drawing/2014/main" id="{4C22BD0C-0785-4136-9066-C2CA44A526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019908">
            <a:off x="8363034" y="3338397"/>
            <a:ext cx="442360" cy="442360"/>
          </a:xfrm>
          <a:prstGeom prst="rect">
            <a:avLst/>
          </a:prstGeom>
        </p:spPr>
      </p:pic>
      <p:pic>
        <p:nvPicPr>
          <p:cNvPr id="27" name="رسم 26" descr="عودة">
            <a:extLst>
              <a:ext uri="{FF2B5EF4-FFF2-40B4-BE49-F238E27FC236}">
                <a16:creationId xmlns:a16="http://schemas.microsoft.com/office/drawing/2014/main" id="{BAF37FD2-5D33-48FB-93BA-E046451FF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019908">
            <a:off x="9586269" y="3413731"/>
            <a:ext cx="442360" cy="442360"/>
          </a:xfrm>
          <a:prstGeom prst="rect">
            <a:avLst/>
          </a:prstGeom>
        </p:spPr>
      </p:pic>
      <p:cxnSp>
        <p:nvCxnSpPr>
          <p:cNvPr id="28" name="رابط كسهم مستقيم 27">
            <a:extLst>
              <a:ext uri="{FF2B5EF4-FFF2-40B4-BE49-F238E27FC236}">
                <a16:creationId xmlns:a16="http://schemas.microsoft.com/office/drawing/2014/main" id="{51D59C3F-F696-425F-94B5-8F0102B15E40}"/>
              </a:ext>
            </a:extLst>
          </p:cNvPr>
          <p:cNvCxnSpPr>
            <a:cxnSpLocks/>
          </p:cNvCxnSpPr>
          <p:nvPr/>
        </p:nvCxnSpPr>
        <p:spPr>
          <a:xfrm flipH="1">
            <a:off x="10684476" y="3134837"/>
            <a:ext cx="7524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مستطيل: زوايا مستديرة 31">
            <a:extLst>
              <a:ext uri="{FF2B5EF4-FFF2-40B4-BE49-F238E27FC236}">
                <a16:creationId xmlns:a16="http://schemas.microsoft.com/office/drawing/2014/main" id="{C7FE87D1-09BD-483B-B2AA-945AB6B1CAF4}"/>
              </a:ext>
            </a:extLst>
          </p:cNvPr>
          <p:cNvSpPr/>
          <p:nvPr/>
        </p:nvSpPr>
        <p:spPr>
          <a:xfrm>
            <a:off x="2316764" y="5214926"/>
            <a:ext cx="3521316" cy="877818"/>
          </a:xfrm>
          <a:prstGeom prst="round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وكذا لو صلى في مكان غصب . </a:t>
            </a:r>
          </a:p>
        </p:txBody>
      </p:sp>
      <p:sp>
        <p:nvSpPr>
          <p:cNvPr id="5" name="مربع نص 4">
            <a:extLst>
              <a:ext uri="{FF2B5EF4-FFF2-40B4-BE49-F238E27FC236}">
                <a16:creationId xmlns:a16="http://schemas.microsoft.com/office/drawing/2014/main" id="{9B3C211A-B7AB-4EC0-BEDC-D0C35EDF3170}"/>
              </a:ext>
            </a:extLst>
          </p:cNvPr>
          <p:cNvSpPr txBox="1"/>
          <p:nvPr/>
        </p:nvSpPr>
        <p:spPr>
          <a:xfrm>
            <a:off x="624577" y="423628"/>
            <a:ext cx="11178759" cy="1015663"/>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او صلى في ثوب محرم عليه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a:p>
            <a:endParaRPr lang="ar-SA" sz="3000" dirty="0">
              <a:solidFill>
                <a:srgbClr val="3C6245"/>
              </a:solidFill>
              <a:cs typeface="PT Bold Heading" panose="02010400000000000000" pitchFamily="2" charset="-78"/>
            </a:endParaRPr>
          </a:p>
        </p:txBody>
      </p:sp>
    </p:spTree>
    <p:extLst>
      <p:ext uri="{BB962C8B-B14F-4D97-AF65-F5344CB8AC3E}">
        <p14:creationId xmlns:p14="http://schemas.microsoft.com/office/powerpoint/2010/main" val="33360724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848225" y="423628"/>
            <a:ext cx="695511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صلاة المحبوس في محل مغصوب أو نجس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0" name="مربع نص 9">
            <a:extLst>
              <a:ext uri="{FF2B5EF4-FFF2-40B4-BE49-F238E27FC236}">
                <a16:creationId xmlns:a16="http://schemas.microsoft.com/office/drawing/2014/main" id="{58754E20-707E-4F34-8B1D-1631E4E3FF54}"/>
              </a:ext>
            </a:extLst>
          </p:cNvPr>
          <p:cNvSpPr txBox="1"/>
          <p:nvPr/>
        </p:nvSpPr>
        <p:spPr>
          <a:xfrm>
            <a:off x="457199" y="1718340"/>
            <a:ext cx="9591675" cy="2677656"/>
          </a:xfrm>
          <a:prstGeom prst="rect">
            <a:avLst/>
          </a:prstGeom>
          <a:noFill/>
        </p:spPr>
        <p:txBody>
          <a:bodyPr wrap="square" rtlCol="1">
            <a:spAutoFit/>
          </a:bodyPr>
          <a:lstStyle/>
          <a:p>
            <a:r>
              <a:rPr lang="ar-SA" sz="3000" b="1" i="0" dirty="0">
                <a:effectLst/>
                <a:latin typeface="Sakkal Majalla" panose="02000000000000000000" pitchFamily="2" charset="-78"/>
                <a:cs typeface="Sakkal Majalla" panose="02000000000000000000" pitchFamily="2" charset="-78"/>
              </a:rPr>
              <a:t>لا من حبس في محل غصب أو نجس </a:t>
            </a:r>
          </a:p>
          <a:p>
            <a:r>
              <a:rPr lang="ar-SA" sz="3000" b="1" dirty="0">
                <a:latin typeface="Sakkal Majalla" panose="02000000000000000000" pitchFamily="2" charset="-78"/>
                <a:cs typeface="Sakkal Majalla" panose="02000000000000000000" pitchFamily="2" charset="-78"/>
              </a:rPr>
              <a:t>    </a:t>
            </a:r>
            <a:r>
              <a:rPr lang="ar-SA" sz="3000" b="1" i="0" dirty="0">
                <a:effectLst/>
                <a:latin typeface="Sakkal Majalla" panose="02000000000000000000" pitchFamily="2" charset="-78"/>
                <a:cs typeface="Sakkal Majalla" panose="02000000000000000000" pitchFamily="2" charset="-78"/>
              </a:rPr>
              <a:t>ويركع ويسجد إن كانت النجاسة يابسة </a:t>
            </a:r>
          </a:p>
          <a:p>
            <a:r>
              <a:rPr lang="ar-SA" sz="3000" b="1" dirty="0">
                <a:latin typeface="Sakkal Majalla" panose="02000000000000000000" pitchFamily="2" charset="-78"/>
                <a:cs typeface="Sakkal Majalla" panose="02000000000000000000" pitchFamily="2" charset="-78"/>
              </a:rPr>
              <a:t>      </a:t>
            </a:r>
            <a:r>
              <a:rPr lang="ar-SA" sz="3000" b="1" i="0" dirty="0">
                <a:effectLst/>
                <a:latin typeface="Sakkal Majalla" panose="02000000000000000000" pitchFamily="2" charset="-78"/>
                <a:cs typeface="Sakkal Majalla" panose="02000000000000000000" pitchFamily="2" charset="-78"/>
              </a:rPr>
              <a:t>ويومئ برطبة غاية ما يمكنه، ويجلس على قدميه</a:t>
            </a:r>
          </a:p>
          <a:p>
            <a:r>
              <a:rPr lang="ar-SA" sz="3000" b="1" i="0" dirty="0">
                <a:effectLst/>
                <a:latin typeface="Sakkal Majalla" panose="02000000000000000000" pitchFamily="2" charset="-78"/>
                <a:cs typeface="Sakkal Majalla" panose="02000000000000000000" pitchFamily="2" charset="-78"/>
              </a:rPr>
              <a:t>        ويصلي </a:t>
            </a:r>
            <a:r>
              <a:rPr lang="ar-SA" sz="3000" b="1" dirty="0">
                <a:latin typeface="Sakkal Majalla" panose="02000000000000000000" pitchFamily="2" charset="-78"/>
                <a:cs typeface="Sakkal Majalla" panose="02000000000000000000" pitchFamily="2" charset="-78"/>
              </a:rPr>
              <a:t>عريانا مع ثوب  مغصوب لم يجد غيره </a:t>
            </a:r>
            <a:endParaRPr lang="ar-SA" sz="3000" b="1" i="0" dirty="0">
              <a:effectLst/>
              <a:latin typeface="Sakkal Majalla" panose="02000000000000000000" pitchFamily="2" charset="-78"/>
              <a:cs typeface="Sakkal Majalla" panose="02000000000000000000" pitchFamily="2" charset="-78"/>
            </a:endParaRPr>
          </a:p>
          <a:p>
            <a:r>
              <a:rPr lang="ar-SA" sz="3000" b="1" i="0" dirty="0">
                <a:effectLst/>
                <a:latin typeface="Sakkal Majalla" panose="02000000000000000000" pitchFamily="2" charset="-78"/>
                <a:cs typeface="Sakkal Majalla" panose="02000000000000000000" pitchFamily="2" charset="-78"/>
              </a:rPr>
              <a:t>            وفي حرير ونحوه لعدم غيره، ولا يصح نفل آبق.</a:t>
            </a:r>
          </a:p>
          <a:p>
            <a:endParaRPr lang="ar-SA" dirty="0"/>
          </a:p>
        </p:txBody>
      </p:sp>
      <p:sp>
        <p:nvSpPr>
          <p:cNvPr id="11" name="قوس متوسط مزدوج 10">
            <a:extLst>
              <a:ext uri="{FF2B5EF4-FFF2-40B4-BE49-F238E27FC236}">
                <a16:creationId xmlns:a16="http://schemas.microsoft.com/office/drawing/2014/main" id="{FA619A6A-38F0-4771-B0A6-EE074D49798D}"/>
              </a:ext>
            </a:extLst>
          </p:cNvPr>
          <p:cNvSpPr/>
          <p:nvPr/>
        </p:nvSpPr>
        <p:spPr>
          <a:xfrm>
            <a:off x="4112940" y="1449348"/>
            <a:ext cx="6135961" cy="3162300"/>
          </a:xfrm>
          <a:prstGeom prst="bracketPair">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17333094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6581775" y="423628"/>
            <a:ext cx="52215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 الأولى بالستر لمن لم يجد كفاية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3">
            <a:extLst>
              <a:ext uri="{FF2B5EF4-FFF2-40B4-BE49-F238E27FC236}">
                <a16:creationId xmlns:a16="http://schemas.microsoft.com/office/drawing/2014/main" id="{0EAE7D30-8111-4CF2-B7D7-99B004174514}"/>
              </a:ext>
            </a:extLst>
          </p:cNvPr>
          <p:cNvSpPr/>
          <p:nvPr/>
        </p:nvSpPr>
        <p:spPr>
          <a:xfrm>
            <a:off x="1343024" y="1895476"/>
            <a:ext cx="9934575" cy="742950"/>
          </a:xfrm>
          <a:prstGeom prst="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ومن وجد كفاية عورته سترها وجوبا وترك غيرها؛ لأن سترها واجب في غير الصلاة ففيها أولى</a:t>
            </a:r>
            <a:endParaRPr lang="ar-SA" sz="3000" dirty="0">
              <a:solidFill>
                <a:schemeClr val="tx1"/>
              </a:solidFill>
              <a:latin typeface="Sakkal Majalla" panose="02000000000000000000" pitchFamily="2" charset="-78"/>
              <a:cs typeface="Sakkal Majalla" panose="02000000000000000000" pitchFamily="2" charset="-78"/>
            </a:endParaRPr>
          </a:p>
        </p:txBody>
      </p:sp>
      <p:cxnSp>
        <p:nvCxnSpPr>
          <p:cNvPr id="6" name="موصل: على شكل مرفق 5">
            <a:extLst>
              <a:ext uri="{FF2B5EF4-FFF2-40B4-BE49-F238E27FC236}">
                <a16:creationId xmlns:a16="http://schemas.microsoft.com/office/drawing/2014/main" id="{BFD43617-8881-49D0-A129-2B74F39153D5}"/>
              </a:ext>
            </a:extLst>
          </p:cNvPr>
          <p:cNvCxnSpPr>
            <a:cxnSpLocks/>
            <a:stCxn id="3" idx="1"/>
            <a:endCxn id="4" idx="3"/>
          </p:cNvCxnSpPr>
          <p:nvPr/>
        </p:nvCxnSpPr>
        <p:spPr>
          <a:xfrm rot="10800000" flipH="1" flipV="1">
            <a:off x="6581775" y="700627"/>
            <a:ext cx="4695824" cy="1566324"/>
          </a:xfrm>
          <a:prstGeom prst="bentConnector5">
            <a:avLst>
              <a:gd name="adj1" fmla="val -4868"/>
              <a:gd name="adj2" fmla="val 46984"/>
              <a:gd name="adj3" fmla="val 104868"/>
            </a:avLst>
          </a:prstGeom>
          <a:ln>
            <a:tailEnd type="triangle"/>
          </a:ln>
        </p:spPr>
        <p:style>
          <a:lnRef idx="1">
            <a:schemeClr val="dk1"/>
          </a:lnRef>
          <a:fillRef idx="0">
            <a:schemeClr val="dk1"/>
          </a:fillRef>
          <a:effectRef idx="0">
            <a:schemeClr val="dk1"/>
          </a:effectRef>
          <a:fontRef idx="minor">
            <a:schemeClr val="tx1"/>
          </a:fontRef>
        </p:style>
      </p:cxnSp>
      <p:sp>
        <p:nvSpPr>
          <p:cNvPr id="9" name="مستطيل 8">
            <a:extLst>
              <a:ext uri="{FF2B5EF4-FFF2-40B4-BE49-F238E27FC236}">
                <a16:creationId xmlns:a16="http://schemas.microsoft.com/office/drawing/2014/main" id="{90BAAB0C-3034-4AD4-8515-38854FDE5C61}"/>
              </a:ext>
            </a:extLst>
          </p:cNvPr>
          <p:cNvSpPr/>
          <p:nvPr/>
        </p:nvSpPr>
        <p:spPr>
          <a:xfrm>
            <a:off x="1343023" y="2721889"/>
            <a:ext cx="9934575" cy="742950"/>
          </a:xfrm>
          <a:prstGeom prst="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والا يجد ما يسترها كلها بل بعضها فليستر الفرجين لأنهما أفحش</a:t>
            </a:r>
          </a:p>
        </p:txBody>
      </p:sp>
      <p:cxnSp>
        <p:nvCxnSpPr>
          <p:cNvPr id="10" name="موصل: على شكل مرفق 9">
            <a:extLst>
              <a:ext uri="{FF2B5EF4-FFF2-40B4-BE49-F238E27FC236}">
                <a16:creationId xmlns:a16="http://schemas.microsoft.com/office/drawing/2014/main" id="{4F1C16AD-FBEA-47FC-923E-DC9306BDA078}"/>
              </a:ext>
            </a:extLst>
          </p:cNvPr>
          <p:cNvCxnSpPr>
            <a:cxnSpLocks/>
            <a:stCxn id="4" idx="1"/>
            <a:endCxn id="9" idx="1"/>
          </p:cNvCxnSpPr>
          <p:nvPr/>
        </p:nvCxnSpPr>
        <p:spPr>
          <a:xfrm rot="10800000" flipV="1">
            <a:off x="1343024" y="2266950"/>
            <a:ext cx="1" cy="826413"/>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sp>
        <p:nvSpPr>
          <p:cNvPr id="21" name="مستطيل 20">
            <a:extLst>
              <a:ext uri="{FF2B5EF4-FFF2-40B4-BE49-F238E27FC236}">
                <a16:creationId xmlns:a16="http://schemas.microsoft.com/office/drawing/2014/main" id="{1BA83AED-C15C-4D34-B4D2-EF24AC8B5718}"/>
              </a:ext>
            </a:extLst>
          </p:cNvPr>
          <p:cNvSpPr/>
          <p:nvPr/>
        </p:nvSpPr>
        <p:spPr>
          <a:xfrm>
            <a:off x="1343023" y="3545743"/>
            <a:ext cx="9934575" cy="975000"/>
          </a:xfrm>
          <a:prstGeom prst="rect">
            <a:avLst/>
          </a:prstGeom>
          <a:solidFill>
            <a:srgbClr val="FA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فإن لم يكفهما وكفى أحدهما فالدبر أولى لأنه ينفرج في الركوع والسجود إلا إذا كفت منكبيه وعجزه فقط فيسترهما ويصلي جالسا</a:t>
            </a:r>
          </a:p>
        </p:txBody>
      </p:sp>
      <p:cxnSp>
        <p:nvCxnSpPr>
          <p:cNvPr id="23" name="موصل: على شكل مرفق 22">
            <a:extLst>
              <a:ext uri="{FF2B5EF4-FFF2-40B4-BE49-F238E27FC236}">
                <a16:creationId xmlns:a16="http://schemas.microsoft.com/office/drawing/2014/main" id="{D478BC1D-5122-471E-BE87-437061E414FF}"/>
              </a:ext>
            </a:extLst>
          </p:cNvPr>
          <p:cNvCxnSpPr>
            <a:cxnSpLocks/>
          </p:cNvCxnSpPr>
          <p:nvPr/>
        </p:nvCxnSpPr>
        <p:spPr>
          <a:xfrm rot="10800000" flipV="1">
            <a:off x="1343022" y="3241952"/>
            <a:ext cx="1" cy="826413"/>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73821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5724525" y="423628"/>
            <a:ext cx="6078811" cy="553998"/>
          </a:xfrm>
          <a:prstGeom prst="rect">
            <a:avLst/>
          </a:prstGeom>
          <a:noFill/>
        </p:spPr>
        <p:txBody>
          <a:bodyPr wrap="square">
            <a:spAutoFit/>
          </a:bodyPr>
          <a:lstStyle/>
          <a:p>
            <a:r>
              <a:rPr lang="en-US" sz="3000">
                <a:solidFill>
                  <a:srgbClr val="3C6245"/>
                </a:solidFill>
                <a:cs typeface="PT Bold Heading" panose="02010400000000000000" pitchFamily="2" charset="-78"/>
              </a:rPr>
              <a:t>]</a:t>
            </a:r>
            <a:r>
              <a:rPr lang="ar-SA" sz="3000">
                <a:solidFill>
                  <a:srgbClr val="3C6245"/>
                </a:solidFill>
                <a:cs typeface="PT Bold Heading" panose="02010400000000000000" pitchFamily="2" charset="-78"/>
              </a:rPr>
              <a:t>ما يلزم العريان لتحصيل السترة </a:t>
            </a:r>
            <a:r>
              <a:rPr lang="en-US" sz="3000">
                <a:solidFill>
                  <a:srgbClr val="3C6245"/>
                </a:solidFill>
                <a:cs typeface="PT Bold Heading" panose="02010400000000000000" pitchFamily="2" charset="-78"/>
              </a:rPr>
              <a:t>[</a:t>
            </a:r>
            <a:r>
              <a:rPr lang="ar-SA" sz="3000">
                <a:solidFill>
                  <a:srgbClr val="3C6245"/>
                </a:solidFill>
                <a:cs typeface="PT Bold Heading" panose="02010400000000000000" pitchFamily="2" charset="-78"/>
              </a:rPr>
              <a:t>:</a:t>
            </a:r>
            <a:endParaRPr lang="ar-SA" sz="3000" dirty="0">
              <a:solidFill>
                <a:srgbClr val="3C6245"/>
              </a:solidFill>
              <a:cs typeface="PT Bold Heading" panose="02010400000000000000" pitchFamily="2" charset="-78"/>
            </a:endParaRPr>
          </a:p>
        </p:txBody>
      </p:sp>
      <p:sp>
        <p:nvSpPr>
          <p:cNvPr id="4" name="مربع نص 3">
            <a:extLst>
              <a:ext uri="{FF2B5EF4-FFF2-40B4-BE49-F238E27FC236}">
                <a16:creationId xmlns:a16="http://schemas.microsoft.com/office/drawing/2014/main" id="{97D2D93C-72A4-48C3-9354-1407D793CD7D}"/>
              </a:ext>
            </a:extLst>
          </p:cNvPr>
          <p:cNvSpPr txBox="1"/>
          <p:nvPr/>
        </p:nvSpPr>
        <p:spPr>
          <a:xfrm>
            <a:off x="3371850" y="2178040"/>
            <a:ext cx="8201025" cy="1569660"/>
          </a:xfrm>
          <a:prstGeom prst="rect">
            <a:avLst/>
          </a:prstGeom>
          <a:noFill/>
        </p:spPr>
        <p:txBody>
          <a:bodyPr wrap="square" rtlCol="1">
            <a:spAutoFit/>
          </a:bodyPr>
          <a:lstStyle/>
          <a:p>
            <a:r>
              <a:rPr lang="ar-SA" sz="3000" i="0" dirty="0">
                <a:effectLst/>
                <a:latin typeface="Sakkal Majalla" panose="02000000000000000000" pitchFamily="2" charset="-78"/>
                <a:cs typeface="Sakkal Majalla" panose="02000000000000000000" pitchFamily="2" charset="-78"/>
              </a:rPr>
              <a:t>وإن أعير سترة لزمه قبولها ؛ لأنه قادر على ستر عورته بما لا ضرر فيه بخلاف الهبة للمنة، ولا يلزمه استعارتها.</a:t>
            </a:r>
          </a:p>
          <a:p>
            <a:br>
              <a:rPr lang="ar-SA" dirty="0"/>
            </a:br>
            <a:endParaRPr lang="ar-SA" dirty="0"/>
          </a:p>
        </p:txBody>
      </p:sp>
      <p:sp>
        <p:nvSpPr>
          <p:cNvPr id="5" name="مربع نص 4">
            <a:extLst>
              <a:ext uri="{FF2B5EF4-FFF2-40B4-BE49-F238E27FC236}">
                <a16:creationId xmlns:a16="http://schemas.microsoft.com/office/drawing/2014/main" id="{5ADB50EC-F6A8-4375-9579-AD6D31793D8E}"/>
              </a:ext>
            </a:extLst>
          </p:cNvPr>
          <p:cNvSpPr txBox="1"/>
          <p:nvPr/>
        </p:nvSpPr>
        <p:spPr>
          <a:xfrm>
            <a:off x="10727150" y="1431377"/>
            <a:ext cx="1076186" cy="553998"/>
          </a:xfrm>
          <a:prstGeom prst="rect">
            <a:avLst/>
          </a:prstGeom>
          <a:solidFill>
            <a:srgbClr val="87A4D8"/>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6" name="مربع نص 5">
            <a:extLst>
              <a:ext uri="{FF2B5EF4-FFF2-40B4-BE49-F238E27FC236}">
                <a16:creationId xmlns:a16="http://schemas.microsoft.com/office/drawing/2014/main" id="{03142A08-F33C-46CC-BA69-979C4580AA64}"/>
              </a:ext>
            </a:extLst>
          </p:cNvPr>
          <p:cNvSpPr txBox="1"/>
          <p:nvPr/>
        </p:nvSpPr>
        <p:spPr>
          <a:xfrm>
            <a:off x="3962400" y="1401254"/>
            <a:ext cx="6577081" cy="553998"/>
          </a:xfrm>
          <a:prstGeom prst="rect">
            <a:avLst/>
          </a:prstGeom>
          <a:noFill/>
        </p:spPr>
        <p:txBody>
          <a:bodyPr wrap="square" rtlCol="1">
            <a:spAutoFit/>
          </a:bodyPr>
          <a:lstStyle/>
          <a:p>
            <a:r>
              <a:rPr lang="ar-SA" sz="3000" i="0" dirty="0">
                <a:solidFill>
                  <a:srgbClr val="000000"/>
                </a:solidFill>
                <a:effectLst/>
                <a:latin typeface="Sakkal Majalla" panose="02000000000000000000" pitchFamily="2" charset="-78"/>
                <a:cs typeface="Sakkal Majalla" panose="02000000000000000000" pitchFamily="2" charset="-78"/>
              </a:rPr>
              <a:t>يلزم العريان تحصيل السترة بثمن أو أجرة مثلها أو زائد يسيرا</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768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3657601" y="423628"/>
            <a:ext cx="81457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كيفية صلاة العاري العاجز عن تحصيل السترة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زوايا مستديرة 3">
            <a:extLst>
              <a:ext uri="{FF2B5EF4-FFF2-40B4-BE49-F238E27FC236}">
                <a16:creationId xmlns:a16="http://schemas.microsoft.com/office/drawing/2014/main" id="{E5E32FBD-B2F7-4058-890F-D810E7651631}"/>
              </a:ext>
            </a:extLst>
          </p:cNvPr>
          <p:cNvSpPr/>
          <p:nvPr/>
        </p:nvSpPr>
        <p:spPr>
          <a:xfrm>
            <a:off x="3657601" y="1401254"/>
            <a:ext cx="8020050" cy="1819275"/>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قاعدا ولا يتربع بل </a:t>
            </a:r>
            <a:r>
              <a:rPr lang="ar-SA" sz="3000" i="0" dirty="0" err="1">
                <a:solidFill>
                  <a:schemeClr val="tx1"/>
                </a:solidFill>
                <a:effectLst/>
                <a:latin typeface="Sakkal Majalla" panose="02000000000000000000" pitchFamily="2" charset="-78"/>
                <a:cs typeface="Sakkal Majalla" panose="02000000000000000000" pitchFamily="2" charset="-78"/>
              </a:rPr>
              <a:t>ينضام</a:t>
            </a:r>
            <a:r>
              <a:rPr lang="ar-SA" sz="3000" i="0" dirty="0">
                <a:solidFill>
                  <a:schemeClr val="tx1"/>
                </a:solidFill>
                <a:effectLst/>
                <a:latin typeface="Sakkal Majalla" panose="02000000000000000000" pitchFamily="2" charset="-78"/>
                <a:cs typeface="Sakkal Majalla" panose="02000000000000000000" pitchFamily="2" charset="-78"/>
              </a:rPr>
              <a:t> بالإيماء استحبابا فيهما أي في العقود والإيماء بالركوع والسجود، فلو صلى قائما وركع وسجد جاز.</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5" name="شكل بيضاوي 4">
            <a:extLst>
              <a:ext uri="{FF2B5EF4-FFF2-40B4-BE49-F238E27FC236}">
                <a16:creationId xmlns:a16="http://schemas.microsoft.com/office/drawing/2014/main" id="{2497AFBC-3AF1-4F68-AC09-05CD767E5467}"/>
              </a:ext>
            </a:extLst>
          </p:cNvPr>
          <p:cNvSpPr/>
          <p:nvPr/>
        </p:nvSpPr>
        <p:spPr>
          <a:xfrm>
            <a:off x="11068050" y="1152525"/>
            <a:ext cx="735287" cy="685800"/>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1</a:t>
            </a:r>
          </a:p>
        </p:txBody>
      </p:sp>
      <p:sp>
        <p:nvSpPr>
          <p:cNvPr id="7" name="مستطيل: زوايا مستديرة 6">
            <a:extLst>
              <a:ext uri="{FF2B5EF4-FFF2-40B4-BE49-F238E27FC236}">
                <a16:creationId xmlns:a16="http://schemas.microsoft.com/office/drawing/2014/main" id="{DD7A6797-64DA-4450-B07A-5E4F54A580FE}"/>
              </a:ext>
            </a:extLst>
          </p:cNvPr>
          <p:cNvSpPr/>
          <p:nvPr/>
        </p:nvSpPr>
        <p:spPr>
          <a:xfrm>
            <a:off x="2314576" y="3612133"/>
            <a:ext cx="8020050" cy="1819275"/>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ويكون إمامهم أي إمام العراة وسطهم أي بينهم وجوبا ما لم يكونوا عميا أو في ظلمة ويصلي كل نوع من رجال ونساء وحده لأنفسهم إن اتسع محلهم </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9" name="شكل بيضاوي 8">
            <a:extLst>
              <a:ext uri="{FF2B5EF4-FFF2-40B4-BE49-F238E27FC236}">
                <a16:creationId xmlns:a16="http://schemas.microsoft.com/office/drawing/2014/main" id="{1268F8F8-3334-4A71-9364-BF73383F8FBE}"/>
              </a:ext>
            </a:extLst>
          </p:cNvPr>
          <p:cNvSpPr/>
          <p:nvPr/>
        </p:nvSpPr>
        <p:spPr>
          <a:xfrm>
            <a:off x="9725025" y="3363404"/>
            <a:ext cx="735287" cy="685800"/>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2</a:t>
            </a:r>
          </a:p>
        </p:txBody>
      </p:sp>
    </p:spTree>
    <p:extLst>
      <p:ext uri="{BB962C8B-B14F-4D97-AF65-F5344CB8AC3E}">
        <p14:creationId xmlns:p14="http://schemas.microsoft.com/office/powerpoint/2010/main" val="160054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منضدة&#10;&#10;تم إنشاء الوصف تلقائياً">
            <a:extLst>
              <a:ext uri="{FF2B5EF4-FFF2-40B4-BE49-F238E27FC236}">
                <a16:creationId xmlns:a16="http://schemas.microsoft.com/office/drawing/2014/main" id="{F714F727-B4DE-4C4D-8860-EFD0524CE502}"/>
              </a:ext>
            </a:extLst>
          </p:cNvPr>
          <p:cNvPicPr>
            <a:picLocks noChangeAspect="1"/>
          </p:cNvPicPr>
          <p:nvPr/>
        </p:nvPicPr>
        <p:blipFill>
          <a:blip r:embed="rId2"/>
          <a:stretch>
            <a:fillRect/>
          </a:stretch>
        </p:blipFill>
        <p:spPr>
          <a:xfrm>
            <a:off x="0" y="907"/>
            <a:ext cx="12192000" cy="6858000"/>
          </a:xfrm>
          <a:prstGeom prst="rect">
            <a:avLst/>
          </a:prstGeom>
        </p:spPr>
      </p:pic>
      <p:sp>
        <p:nvSpPr>
          <p:cNvPr id="2" name="مربع نص 88">
            <a:extLst>
              <a:ext uri="{FF2B5EF4-FFF2-40B4-BE49-F238E27FC236}">
                <a16:creationId xmlns:a16="http://schemas.microsoft.com/office/drawing/2014/main" id="{45C25AE9-8019-4460-BCCD-B8D435A27D23}"/>
              </a:ext>
            </a:extLst>
          </p:cNvPr>
          <p:cNvSpPr txBox="1"/>
          <p:nvPr/>
        </p:nvSpPr>
        <p:spPr>
          <a:xfrm>
            <a:off x="5332187" y="530939"/>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حكم الكافر اذا صلى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cxnSp>
        <p:nvCxnSpPr>
          <p:cNvPr id="6" name="موصل: على شكل مرفق 5">
            <a:extLst>
              <a:ext uri="{FF2B5EF4-FFF2-40B4-BE49-F238E27FC236}">
                <a16:creationId xmlns:a16="http://schemas.microsoft.com/office/drawing/2014/main" id="{F46B5A6A-67F6-4D2D-B6E0-AACF0322A843}"/>
              </a:ext>
            </a:extLst>
          </p:cNvPr>
          <p:cNvCxnSpPr>
            <a:cxnSpLocks/>
            <a:stCxn id="2" idx="3"/>
          </p:cNvCxnSpPr>
          <p:nvPr/>
        </p:nvCxnSpPr>
        <p:spPr>
          <a:xfrm>
            <a:off x="11430531" y="807938"/>
            <a:ext cx="123294" cy="68748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9" name="مستطيل: زوايا مستديرة 8">
            <a:extLst>
              <a:ext uri="{FF2B5EF4-FFF2-40B4-BE49-F238E27FC236}">
                <a16:creationId xmlns:a16="http://schemas.microsoft.com/office/drawing/2014/main" id="{BBA7AB61-98EC-4CDB-AEF2-C6FFE65863F5}"/>
              </a:ext>
            </a:extLst>
          </p:cNvPr>
          <p:cNvSpPr/>
          <p:nvPr/>
        </p:nvSpPr>
        <p:spPr>
          <a:xfrm>
            <a:off x="4257675" y="1485901"/>
            <a:ext cx="7096125" cy="1028700"/>
          </a:xfrm>
          <a:prstGeom prst="roundRect">
            <a:avLst/>
          </a:prstGeom>
          <a:solidFill>
            <a:srgbClr val="FCBFBD"/>
          </a:solidFill>
          <a:ln w="38100">
            <a:solidFill>
              <a:srgbClr val="7AA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prstClr val="black"/>
                </a:solidFill>
                <a:latin typeface="Sakkal Majalla" panose="02000000000000000000" pitchFamily="2" charset="-78"/>
                <a:cs typeface="Sakkal Majalla" pitchFamily="2" charset="-78"/>
              </a:rPr>
              <a:t>فإن صلى الكافر على اختلاف أنواعه في دار الإسلام أو الحرب جماعة أو منفردا بمسجد أو غيره</a:t>
            </a:r>
            <a:r>
              <a:rPr lang="ar-SA" sz="3000" b="1" u="sng" dirty="0">
                <a:solidFill>
                  <a:prstClr val="black"/>
                </a:solidFill>
                <a:latin typeface="Sakkal Majalla" panose="02000000000000000000" pitchFamily="2" charset="-78"/>
                <a:cs typeface="Sakkal Majalla" pitchFamily="2" charset="-78"/>
              </a:rPr>
              <a:t> فمسلم حكما</a:t>
            </a:r>
            <a:endParaRPr lang="ar-SA" sz="3000" u="sng" dirty="0">
              <a:solidFill>
                <a:prstClr val="black"/>
              </a:solidFill>
              <a:latin typeface="Sakkal Majalla" panose="02000000000000000000" pitchFamily="2" charset="-78"/>
              <a:cs typeface="Sakkal Majalla" pitchFamily="2" charset="-78"/>
            </a:endParaRPr>
          </a:p>
        </p:txBody>
      </p:sp>
      <p:sp>
        <p:nvSpPr>
          <p:cNvPr id="13" name="مربع نص 88">
            <a:extLst>
              <a:ext uri="{FF2B5EF4-FFF2-40B4-BE49-F238E27FC236}">
                <a16:creationId xmlns:a16="http://schemas.microsoft.com/office/drawing/2014/main" id="{2E16D115-51CB-4A67-BB5C-5B7982D36CE6}"/>
              </a:ext>
            </a:extLst>
          </p:cNvPr>
          <p:cNvSpPr txBox="1"/>
          <p:nvPr/>
        </p:nvSpPr>
        <p:spPr>
          <a:xfrm>
            <a:off x="4350581" y="2784500"/>
            <a:ext cx="6098344" cy="553998"/>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3000" dirty="0">
                <a:solidFill>
                  <a:srgbClr val="365F3F"/>
                </a:solidFill>
                <a:cs typeface="PT Bold Heading" panose="02010400000000000000" pitchFamily="2" charset="-78"/>
              </a:rPr>
              <a:t>]</a:t>
            </a:r>
            <a:r>
              <a:rPr lang="ar-SA" sz="3000" dirty="0">
                <a:solidFill>
                  <a:srgbClr val="365F3F"/>
                </a:solidFill>
                <a:cs typeface="PT Bold Heading" panose="02010400000000000000" pitchFamily="2" charset="-78"/>
              </a:rPr>
              <a:t> فلو مات عقب الصلاة </a:t>
            </a:r>
            <a:r>
              <a:rPr lang="en-US" sz="3000" dirty="0">
                <a:solidFill>
                  <a:srgbClr val="365F3F"/>
                </a:solidFill>
                <a:cs typeface="PT Bold Heading" panose="02010400000000000000" pitchFamily="2" charset="-78"/>
              </a:rPr>
              <a:t>[</a:t>
            </a:r>
            <a:r>
              <a:rPr lang="ar-SA" sz="3000" dirty="0">
                <a:solidFill>
                  <a:srgbClr val="365F3F"/>
                </a:solidFill>
                <a:cs typeface="PT Bold Heading" panose="02010400000000000000" pitchFamily="2" charset="-78"/>
              </a:rPr>
              <a:t>:</a:t>
            </a:r>
          </a:p>
        </p:txBody>
      </p:sp>
      <p:pic>
        <p:nvPicPr>
          <p:cNvPr id="15" name="رسم 14" descr="سهم ذو خط: منحنى طفيف">
            <a:extLst>
              <a:ext uri="{FF2B5EF4-FFF2-40B4-BE49-F238E27FC236}">
                <a16:creationId xmlns:a16="http://schemas.microsoft.com/office/drawing/2014/main" id="{43E92D6E-B38E-456C-B749-8C6C3AC245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9957012" y="4373567"/>
            <a:ext cx="416824" cy="520092"/>
          </a:xfrm>
          <a:prstGeom prst="rect">
            <a:avLst/>
          </a:prstGeom>
        </p:spPr>
      </p:pic>
      <p:pic>
        <p:nvPicPr>
          <p:cNvPr id="17" name="رسم 16" descr="سهم ذو خط: منحنى طفيف">
            <a:extLst>
              <a:ext uri="{FF2B5EF4-FFF2-40B4-BE49-F238E27FC236}">
                <a16:creationId xmlns:a16="http://schemas.microsoft.com/office/drawing/2014/main" id="{F26EB83F-9608-4F9A-9689-6FE07EB783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9966797" y="3205660"/>
            <a:ext cx="408118" cy="509229"/>
          </a:xfrm>
          <a:prstGeom prst="rect">
            <a:avLst/>
          </a:prstGeom>
        </p:spPr>
      </p:pic>
      <p:sp>
        <p:nvSpPr>
          <p:cNvPr id="19" name="مستطيل 18">
            <a:extLst>
              <a:ext uri="{FF2B5EF4-FFF2-40B4-BE49-F238E27FC236}">
                <a16:creationId xmlns:a16="http://schemas.microsoft.com/office/drawing/2014/main" id="{420ED28C-8581-46E6-8405-20EC72638907}"/>
              </a:ext>
            </a:extLst>
          </p:cNvPr>
          <p:cNvSpPr/>
          <p:nvPr/>
        </p:nvSpPr>
        <p:spPr>
          <a:xfrm>
            <a:off x="7915275" y="3740612"/>
            <a:ext cx="2762251" cy="638176"/>
          </a:xfrm>
          <a:prstGeom prst="rect">
            <a:avLst/>
          </a:prstGeom>
          <a:noFill/>
          <a:ln w="5715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فتركته لأقاربه المسلمين .</a:t>
            </a:r>
          </a:p>
        </p:txBody>
      </p:sp>
      <p:sp>
        <p:nvSpPr>
          <p:cNvPr id="21" name="مستطيل 20">
            <a:extLst>
              <a:ext uri="{FF2B5EF4-FFF2-40B4-BE49-F238E27FC236}">
                <a16:creationId xmlns:a16="http://schemas.microsoft.com/office/drawing/2014/main" id="{5296F725-4AF1-4799-8907-4B418E2CA252}"/>
              </a:ext>
            </a:extLst>
          </p:cNvPr>
          <p:cNvSpPr/>
          <p:nvPr/>
        </p:nvSpPr>
        <p:spPr>
          <a:xfrm>
            <a:off x="5520628" y="4963801"/>
            <a:ext cx="4789293" cy="607661"/>
          </a:xfrm>
          <a:prstGeom prst="rect">
            <a:avLst/>
          </a:prstGeom>
          <a:noFill/>
          <a:ln w="57150">
            <a:solidFill>
              <a:srgbClr val="FACAC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ويغُسل ويُصلى عليه ويدفنُ في مقابرنا .</a:t>
            </a:r>
          </a:p>
        </p:txBody>
      </p:sp>
      <p:sp>
        <p:nvSpPr>
          <p:cNvPr id="32" name="مخطط انسيابي: معالجة متعاقبة 31">
            <a:extLst>
              <a:ext uri="{FF2B5EF4-FFF2-40B4-BE49-F238E27FC236}">
                <a16:creationId xmlns:a16="http://schemas.microsoft.com/office/drawing/2014/main" id="{AA5B0F7A-5695-480E-867E-BEEAB58E47FE}"/>
              </a:ext>
            </a:extLst>
          </p:cNvPr>
          <p:cNvSpPr/>
          <p:nvPr/>
        </p:nvSpPr>
        <p:spPr>
          <a:xfrm>
            <a:off x="523876" y="2594726"/>
            <a:ext cx="2987614" cy="2976736"/>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endParaRPr lang="ar-SA" sz="3000" b="1" dirty="0">
              <a:solidFill>
                <a:schemeClr val="tx1"/>
              </a:solidFill>
              <a:latin typeface="Sakkal Majalla" pitchFamily="2" charset="-78"/>
              <a:cs typeface="Sakkal Majalla" pitchFamily="2" charset="-78"/>
            </a:endParaRPr>
          </a:p>
          <a:p>
            <a:endParaRPr lang="ar-SA" sz="3000" b="1" dirty="0">
              <a:solidFill>
                <a:schemeClr val="tx1"/>
              </a:solidFill>
              <a:latin typeface="Sakkal Majalla" pitchFamily="2" charset="-78"/>
              <a:cs typeface="Sakkal Majalla" pitchFamily="2" charset="-78"/>
            </a:endParaRPr>
          </a:p>
          <a:p>
            <a:endParaRPr lang="ar-SA" sz="3000" b="1" dirty="0">
              <a:solidFill>
                <a:schemeClr val="tx1"/>
              </a:solidFill>
              <a:latin typeface="Sakkal Majalla" pitchFamily="2" charset="-78"/>
              <a:cs typeface="Sakkal Majalla" pitchFamily="2" charset="-78"/>
            </a:endParaRPr>
          </a:p>
          <a:p>
            <a:r>
              <a:rPr lang="ar-SA" sz="3000" b="1" dirty="0">
                <a:solidFill>
                  <a:schemeClr val="tx1"/>
                </a:solidFill>
                <a:latin typeface="Sakkal Majalla" pitchFamily="2" charset="-78"/>
                <a:cs typeface="Sakkal Majalla" pitchFamily="2" charset="-78"/>
              </a:rPr>
              <a:t>إن أراد البقاء على الكفر وقال: إنما أردت </a:t>
            </a:r>
            <a:r>
              <a:rPr lang="ar-SA" sz="3000" b="1" dirty="0" err="1">
                <a:solidFill>
                  <a:schemeClr val="tx1"/>
                </a:solidFill>
                <a:latin typeface="Sakkal Majalla" pitchFamily="2" charset="-78"/>
                <a:cs typeface="Sakkal Majalla" pitchFamily="2" charset="-78"/>
              </a:rPr>
              <a:t>التهزؤ</a:t>
            </a:r>
            <a:r>
              <a:rPr lang="ar-SA" sz="3000" b="1" dirty="0">
                <a:solidFill>
                  <a:schemeClr val="tx1"/>
                </a:solidFill>
                <a:latin typeface="Sakkal Majalla" pitchFamily="2" charset="-78"/>
                <a:cs typeface="Sakkal Majalla" pitchFamily="2" charset="-78"/>
              </a:rPr>
              <a:t> </a:t>
            </a:r>
            <a:r>
              <a:rPr lang="ar-SA" sz="3000" b="1" u="sng" dirty="0">
                <a:solidFill>
                  <a:schemeClr val="tx1"/>
                </a:solidFill>
                <a:latin typeface="Sakkal Majalla" pitchFamily="2" charset="-78"/>
                <a:cs typeface="Sakkal Majalla" pitchFamily="2" charset="-78"/>
              </a:rPr>
              <a:t>، لم يقبل</a:t>
            </a:r>
            <a:r>
              <a:rPr lang="ar-SA" sz="3000" b="1" dirty="0">
                <a:solidFill>
                  <a:schemeClr val="tx1"/>
                </a:solidFill>
                <a:latin typeface="Sakkal Majalla" pitchFamily="2" charset="-78"/>
                <a:cs typeface="Sakkal Majalla" pitchFamily="2" charset="-78"/>
              </a:rPr>
              <a:t>. وكذا لو أذن ولو في غير وقته.</a:t>
            </a:r>
          </a:p>
          <a:p>
            <a:br>
              <a:rPr lang="ar-SA" sz="3200" b="1" dirty="0">
                <a:solidFill>
                  <a:schemeClr val="tx1"/>
                </a:solidFill>
              </a:rPr>
            </a:br>
            <a:endParaRPr lang="ar-SA" sz="3200" dirty="0">
              <a:solidFill>
                <a:schemeClr val="tx1"/>
              </a:solidFill>
            </a:endParaRPr>
          </a:p>
        </p:txBody>
      </p:sp>
      <p:pic>
        <p:nvPicPr>
          <p:cNvPr id="33" name="صورة 32">
            <a:extLst>
              <a:ext uri="{FF2B5EF4-FFF2-40B4-BE49-F238E27FC236}">
                <a16:creationId xmlns:a16="http://schemas.microsoft.com/office/drawing/2014/main" id="{97464DB5-B272-4832-A631-8AA572DF4A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2870235" y="2746141"/>
            <a:ext cx="483407" cy="510074"/>
          </a:xfrm>
          <a:prstGeom prst="rect">
            <a:avLst/>
          </a:prstGeom>
        </p:spPr>
      </p:pic>
    </p:spTree>
    <p:extLst>
      <p:ext uri="{BB962C8B-B14F-4D97-AF65-F5344CB8AC3E}">
        <p14:creationId xmlns:p14="http://schemas.microsoft.com/office/powerpoint/2010/main" val="41978037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3657601" y="423628"/>
            <a:ext cx="8145736"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كيفية صلاة العاري العاجز عن تحصيل السترة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ستطيل: زوايا مستديرة 3">
            <a:extLst>
              <a:ext uri="{FF2B5EF4-FFF2-40B4-BE49-F238E27FC236}">
                <a16:creationId xmlns:a16="http://schemas.microsoft.com/office/drawing/2014/main" id="{E5E32FBD-B2F7-4058-890F-D810E7651631}"/>
              </a:ext>
            </a:extLst>
          </p:cNvPr>
          <p:cNvSpPr/>
          <p:nvPr/>
        </p:nvSpPr>
        <p:spPr>
          <a:xfrm>
            <a:off x="3657601" y="1401254"/>
            <a:ext cx="8020050" cy="1819275"/>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فإن شق ذلك صلى الرجال و </a:t>
            </a:r>
            <a:r>
              <a:rPr lang="ar-SA" sz="3000" dirty="0" err="1">
                <a:solidFill>
                  <a:schemeClr val="tx1"/>
                </a:solidFill>
                <a:latin typeface="Sakkal Majalla" panose="02000000000000000000" pitchFamily="2" charset="-78"/>
                <a:cs typeface="Sakkal Majalla" panose="02000000000000000000" pitchFamily="2" charset="-78"/>
              </a:rPr>
              <a:t>استدبرتهم</a:t>
            </a:r>
            <a:r>
              <a:rPr lang="ar-SA" sz="3000" dirty="0">
                <a:solidFill>
                  <a:schemeClr val="tx1"/>
                </a:solidFill>
                <a:latin typeface="Sakkal Majalla" panose="02000000000000000000" pitchFamily="2" charset="-78"/>
                <a:cs typeface="Sakkal Majalla" panose="02000000000000000000" pitchFamily="2" charset="-78"/>
              </a:rPr>
              <a:t> النساء ثم عكسوا فصلى النساء </a:t>
            </a:r>
          </a:p>
          <a:p>
            <a:pPr algn="ctr"/>
            <a:r>
              <a:rPr lang="ar-SA" sz="3000" dirty="0">
                <a:solidFill>
                  <a:schemeClr val="tx1"/>
                </a:solidFill>
                <a:latin typeface="Sakkal Majalla" panose="02000000000000000000" pitchFamily="2" charset="-78"/>
                <a:cs typeface="Sakkal Majalla" panose="02000000000000000000" pitchFamily="2" charset="-78"/>
              </a:rPr>
              <a:t>و </a:t>
            </a:r>
            <a:r>
              <a:rPr lang="ar-SA" sz="3000" dirty="0" err="1">
                <a:solidFill>
                  <a:schemeClr val="tx1"/>
                </a:solidFill>
                <a:latin typeface="Sakkal Majalla" panose="02000000000000000000" pitchFamily="2" charset="-78"/>
                <a:cs typeface="Sakkal Majalla" panose="02000000000000000000" pitchFamily="2" charset="-78"/>
              </a:rPr>
              <a:t>استدبرهن</a:t>
            </a:r>
            <a:r>
              <a:rPr lang="ar-SA" sz="3000" dirty="0">
                <a:solidFill>
                  <a:schemeClr val="tx1"/>
                </a:solidFill>
                <a:latin typeface="Sakkal Majalla" panose="02000000000000000000" pitchFamily="2" charset="-78"/>
                <a:cs typeface="Sakkal Majalla" panose="02000000000000000000" pitchFamily="2" charset="-78"/>
              </a:rPr>
              <a:t> الرجال</a:t>
            </a:r>
          </a:p>
        </p:txBody>
      </p:sp>
      <p:sp>
        <p:nvSpPr>
          <p:cNvPr id="5" name="شكل بيضاوي 4">
            <a:extLst>
              <a:ext uri="{FF2B5EF4-FFF2-40B4-BE49-F238E27FC236}">
                <a16:creationId xmlns:a16="http://schemas.microsoft.com/office/drawing/2014/main" id="{2497AFBC-3AF1-4F68-AC09-05CD767E5467}"/>
              </a:ext>
            </a:extLst>
          </p:cNvPr>
          <p:cNvSpPr/>
          <p:nvPr/>
        </p:nvSpPr>
        <p:spPr>
          <a:xfrm>
            <a:off x="11068050" y="1152525"/>
            <a:ext cx="735287" cy="685800"/>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3</a:t>
            </a:r>
          </a:p>
        </p:txBody>
      </p:sp>
      <p:sp>
        <p:nvSpPr>
          <p:cNvPr id="7" name="مستطيل: زوايا مستديرة 6">
            <a:extLst>
              <a:ext uri="{FF2B5EF4-FFF2-40B4-BE49-F238E27FC236}">
                <a16:creationId xmlns:a16="http://schemas.microsoft.com/office/drawing/2014/main" id="{DD7A6797-64DA-4450-B07A-5E4F54A580FE}"/>
              </a:ext>
            </a:extLst>
          </p:cNvPr>
          <p:cNvSpPr/>
          <p:nvPr/>
        </p:nvSpPr>
        <p:spPr>
          <a:xfrm>
            <a:off x="2314576" y="3612133"/>
            <a:ext cx="8020050" cy="1819275"/>
          </a:xfrm>
          <a:prstGeom prst="roundRect">
            <a:avLst/>
          </a:prstGeom>
          <a:solidFill>
            <a:srgbClr val="87A4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Sakkal Majalla" panose="02000000000000000000" pitchFamily="2" charset="-78"/>
                <a:cs typeface="Sakkal Majalla" panose="02000000000000000000" pitchFamily="2" charset="-78"/>
              </a:rPr>
              <a:t>   فإن وجد المصلي عريانا ستره قريبة عرفا في أثناء الصلاة ستر بها عورته وبنى على ما مضى من صلاته وإلا يجدها قريبة بل وجدها بعيدة ابتدأ  الصلاة بعد ستر عورته، وكذا من عتقت فيها واحتاجت إليها.</a:t>
            </a:r>
          </a:p>
        </p:txBody>
      </p:sp>
      <p:sp>
        <p:nvSpPr>
          <p:cNvPr id="9" name="شكل بيضاوي 8">
            <a:extLst>
              <a:ext uri="{FF2B5EF4-FFF2-40B4-BE49-F238E27FC236}">
                <a16:creationId xmlns:a16="http://schemas.microsoft.com/office/drawing/2014/main" id="{1268F8F8-3334-4A71-9364-BF73383F8FBE}"/>
              </a:ext>
            </a:extLst>
          </p:cNvPr>
          <p:cNvSpPr/>
          <p:nvPr/>
        </p:nvSpPr>
        <p:spPr>
          <a:xfrm>
            <a:off x="9725025" y="3363404"/>
            <a:ext cx="735287" cy="685800"/>
          </a:xfrm>
          <a:prstGeom prst="ellipse">
            <a:avLst/>
          </a:prstGeom>
          <a:solidFill>
            <a:srgbClr val="FCD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4</a:t>
            </a:r>
          </a:p>
        </p:txBody>
      </p:sp>
    </p:spTree>
    <p:extLst>
      <p:ext uri="{BB962C8B-B14F-4D97-AF65-F5344CB8AC3E}">
        <p14:creationId xmlns:p14="http://schemas.microsoft.com/office/powerpoint/2010/main" val="14744166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يكره في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قوس متوسط مزدوج 3">
            <a:extLst>
              <a:ext uri="{FF2B5EF4-FFF2-40B4-BE49-F238E27FC236}">
                <a16:creationId xmlns:a16="http://schemas.microsoft.com/office/drawing/2014/main" id="{067E5423-4C54-481F-9CBF-1D0E717639B7}"/>
              </a:ext>
            </a:extLst>
          </p:cNvPr>
          <p:cNvSpPr/>
          <p:nvPr/>
        </p:nvSpPr>
        <p:spPr>
          <a:xfrm>
            <a:off x="1495425" y="1285875"/>
            <a:ext cx="9629775" cy="1133475"/>
          </a:xfrm>
          <a:prstGeom prst="bracketPair">
            <a:avLst/>
          </a:prstGeom>
          <a:solidFill>
            <a:srgbClr val="FCDCDB"/>
          </a:solidFill>
          <a:ln w="38100">
            <a:solidFill>
              <a:srgbClr val="87A4D8"/>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السدل وهو طرح ثوب على كتفيه ولا يرد طرفه على الآخر </a:t>
            </a:r>
          </a:p>
        </p:txBody>
      </p:sp>
      <p:sp>
        <p:nvSpPr>
          <p:cNvPr id="6" name="قوس متوسط مزدوج 5">
            <a:extLst>
              <a:ext uri="{FF2B5EF4-FFF2-40B4-BE49-F238E27FC236}">
                <a16:creationId xmlns:a16="http://schemas.microsoft.com/office/drawing/2014/main" id="{B6F3A0BD-6965-4964-BF49-D185B5D25DE2}"/>
              </a:ext>
            </a:extLst>
          </p:cNvPr>
          <p:cNvSpPr/>
          <p:nvPr/>
        </p:nvSpPr>
        <p:spPr>
          <a:xfrm>
            <a:off x="1495425" y="2480312"/>
            <a:ext cx="9629775" cy="1344926"/>
          </a:xfrm>
          <a:prstGeom prst="bracketPair">
            <a:avLst/>
          </a:prstGeom>
          <a:solidFill>
            <a:srgbClr val="FCDCDB"/>
          </a:solidFill>
          <a:ln w="38100">
            <a:solidFill>
              <a:srgbClr val="87A4D8"/>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اشتمال الصماء : بأن يضطبع بثوب ليس عليه غيره، والاضطباع أن يجعل وسط الرداء تحت عاتقه الأيمن وطرفيه على عاتقه الأيسر، فإن كان تحته ثوب غيره لم يكره</a:t>
            </a:r>
          </a:p>
        </p:txBody>
      </p:sp>
      <p:sp>
        <p:nvSpPr>
          <p:cNvPr id="10" name="قوس متوسط مزدوج 9">
            <a:extLst>
              <a:ext uri="{FF2B5EF4-FFF2-40B4-BE49-F238E27FC236}">
                <a16:creationId xmlns:a16="http://schemas.microsoft.com/office/drawing/2014/main" id="{CF7E4878-1C75-456D-9B95-128BA207DDC5}"/>
              </a:ext>
            </a:extLst>
          </p:cNvPr>
          <p:cNvSpPr/>
          <p:nvPr/>
        </p:nvSpPr>
        <p:spPr>
          <a:xfrm>
            <a:off x="1495425" y="3886200"/>
            <a:ext cx="9629775" cy="1344926"/>
          </a:xfrm>
          <a:prstGeom prst="bracketPair">
            <a:avLst/>
          </a:prstGeom>
          <a:solidFill>
            <a:srgbClr val="FCDCDB"/>
          </a:solidFill>
          <a:ln w="38100">
            <a:solidFill>
              <a:srgbClr val="87A4D8"/>
            </a:solidFill>
          </a:ln>
        </p:spPr>
        <p:style>
          <a:lnRef idx="1">
            <a:schemeClr val="accent1"/>
          </a:lnRef>
          <a:fillRef idx="0">
            <a:schemeClr val="accent1"/>
          </a:fillRef>
          <a:effectRef idx="0">
            <a:schemeClr val="accent1"/>
          </a:effectRef>
          <a:fontRef idx="minor">
            <a:schemeClr val="tx1"/>
          </a:fontRef>
        </p:style>
        <p:txBody>
          <a:bodyPr rtlCol="1" anchor="ctr"/>
          <a:lstStyle/>
          <a:p>
            <a:r>
              <a:rPr lang="ar-SA" sz="3000" i="0" dirty="0">
                <a:effectLst/>
                <a:latin typeface="Sakkal Majalla" panose="02000000000000000000" pitchFamily="2" charset="-78"/>
                <a:cs typeface="Sakkal Majalla" panose="02000000000000000000" pitchFamily="2" charset="-78"/>
              </a:rPr>
              <a:t>تغطيه وجهه واللثام على فمه وأنفه بلا سبب لنهيه - صَلَّى اللَّهُ عَلَيْهِ وَسَلَّمَ - أن يغطي الرجل فاه، رواه أبو داود، وفي تغطيه الفم تشبه بفعل المجوس عند عبادتهم النيران.</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431106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يكره في الصلاة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قوس متوسط مزدوج 3">
            <a:extLst>
              <a:ext uri="{FF2B5EF4-FFF2-40B4-BE49-F238E27FC236}">
                <a16:creationId xmlns:a16="http://schemas.microsoft.com/office/drawing/2014/main" id="{067E5423-4C54-481F-9CBF-1D0E717639B7}"/>
              </a:ext>
            </a:extLst>
          </p:cNvPr>
          <p:cNvSpPr/>
          <p:nvPr/>
        </p:nvSpPr>
        <p:spPr>
          <a:xfrm>
            <a:off x="1495425" y="1620563"/>
            <a:ext cx="9629775" cy="1133475"/>
          </a:xfrm>
          <a:prstGeom prst="bracketPair">
            <a:avLst/>
          </a:prstGeom>
          <a:solidFill>
            <a:srgbClr val="FCDCDB"/>
          </a:solidFill>
          <a:ln w="38100">
            <a:solidFill>
              <a:srgbClr val="87A4D8"/>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ويكره فيها كف كمه أي أن يكفه عند السجود معه ولفه أي لف كمه بلا سبب لقوله - صَلَّى اللَّهُ عَلَيْهِ وَسَلَّمَ -: «ولا أكف شعرا ولا ثوبا» متفق عليه</a:t>
            </a:r>
          </a:p>
        </p:txBody>
      </p:sp>
      <p:sp>
        <p:nvSpPr>
          <p:cNvPr id="6" name="قوس متوسط مزدوج 5">
            <a:extLst>
              <a:ext uri="{FF2B5EF4-FFF2-40B4-BE49-F238E27FC236}">
                <a16:creationId xmlns:a16="http://schemas.microsoft.com/office/drawing/2014/main" id="{B6F3A0BD-6965-4964-BF49-D185B5D25DE2}"/>
              </a:ext>
            </a:extLst>
          </p:cNvPr>
          <p:cNvSpPr/>
          <p:nvPr/>
        </p:nvSpPr>
        <p:spPr>
          <a:xfrm>
            <a:off x="516212" y="3093725"/>
            <a:ext cx="11287124" cy="1344926"/>
          </a:xfrm>
          <a:prstGeom prst="bracketPair">
            <a:avLst/>
          </a:prstGeom>
          <a:solidFill>
            <a:srgbClr val="FCDCDB"/>
          </a:solidFill>
          <a:ln w="38100">
            <a:solidFill>
              <a:srgbClr val="87A4D8"/>
            </a:solid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Sakkal Majalla" panose="02000000000000000000" pitchFamily="2" charset="-78"/>
              </a:rPr>
              <a:t>شد وسطه كزنار أي بما يشبه شد الزنار لما فيه من التشبه بأهل الكتاب، وفي الحديث «من تشبه بقوم فهو</a:t>
            </a:r>
          </a:p>
          <a:p>
            <a:pPr algn="ctr"/>
            <a:r>
              <a:rPr lang="ar-SA" sz="3000" dirty="0">
                <a:latin typeface="Sakkal Majalla" panose="02000000000000000000" pitchFamily="2" charset="-78"/>
                <a:cs typeface="Sakkal Majalla" panose="02000000000000000000" pitchFamily="2" charset="-78"/>
              </a:rPr>
              <a:t>منهم» رواه أحمد وغيره بإسناد صحيح، ويكره للمرأة شد وسطها في الصلاة مطلقا، ولا يكره للرجل بما لا يشبه الزنار.</a:t>
            </a:r>
          </a:p>
        </p:txBody>
      </p:sp>
    </p:spTree>
    <p:extLst>
      <p:ext uri="{BB962C8B-B14F-4D97-AF65-F5344CB8AC3E}">
        <p14:creationId xmlns:p14="http://schemas.microsoft.com/office/powerpoint/2010/main" val="347210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الخيلاء</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B8ADCBCF-99DE-41BE-9664-4882CC57B4DF}"/>
              </a:ext>
            </a:extLst>
          </p:cNvPr>
          <p:cNvSpPr txBox="1"/>
          <p:nvPr/>
        </p:nvSpPr>
        <p:spPr>
          <a:xfrm>
            <a:off x="10727150" y="1431377"/>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5" name="مربع نص 4">
            <a:extLst>
              <a:ext uri="{FF2B5EF4-FFF2-40B4-BE49-F238E27FC236}">
                <a16:creationId xmlns:a16="http://schemas.microsoft.com/office/drawing/2014/main" id="{8A423503-1308-4715-959A-8A9E89A23124}"/>
              </a:ext>
            </a:extLst>
          </p:cNvPr>
          <p:cNvSpPr txBox="1"/>
          <p:nvPr/>
        </p:nvSpPr>
        <p:spPr>
          <a:xfrm>
            <a:off x="1762125" y="1246711"/>
            <a:ext cx="8848726" cy="1015663"/>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وتحرم الخيلاء في ثوب وغيره من عمامة وغيرها في الصلاة وخارجها في غير الحرب؛ لقوله - صَلَّى اللَّهُ عَلَيْهِ وَسَلَّمَ -: «من جر ثوبه خيلاء لم ينظر الله إليه» متفق عليه. </a:t>
            </a:r>
          </a:p>
        </p:txBody>
      </p:sp>
      <p:sp>
        <p:nvSpPr>
          <p:cNvPr id="7" name="مربع نص 6">
            <a:extLst>
              <a:ext uri="{FF2B5EF4-FFF2-40B4-BE49-F238E27FC236}">
                <a16:creationId xmlns:a16="http://schemas.microsoft.com/office/drawing/2014/main" id="{620E1F25-FF89-421B-BFEC-5CF438589861}"/>
              </a:ext>
            </a:extLst>
          </p:cNvPr>
          <p:cNvSpPr txBox="1"/>
          <p:nvPr/>
        </p:nvSpPr>
        <p:spPr>
          <a:xfrm>
            <a:off x="7410450" y="2582941"/>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الإسبال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8" name="مربع نص 7">
            <a:extLst>
              <a:ext uri="{FF2B5EF4-FFF2-40B4-BE49-F238E27FC236}">
                <a16:creationId xmlns:a16="http://schemas.microsoft.com/office/drawing/2014/main" id="{5B249927-AF0B-46B6-9053-3F11C7154E0F}"/>
              </a:ext>
            </a:extLst>
          </p:cNvPr>
          <p:cNvSpPr txBox="1"/>
          <p:nvPr/>
        </p:nvSpPr>
        <p:spPr>
          <a:xfrm>
            <a:off x="-200025" y="3232086"/>
            <a:ext cx="10677665" cy="553998"/>
          </a:xfrm>
          <a:prstGeom prst="rect">
            <a:avLst/>
          </a:prstGeom>
          <a:noFill/>
        </p:spPr>
        <p:txBody>
          <a:bodyPr wrap="square" rtlCol="1">
            <a:spAutoFit/>
          </a:bodyPr>
          <a:lstStyle/>
          <a:p>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ويجوز الإسبال من غير الخيلاء للحاجة.</a:t>
            </a:r>
            <a:endParaRPr lang="ar-SA" dirty="0"/>
          </a:p>
        </p:txBody>
      </p:sp>
      <p:sp>
        <p:nvSpPr>
          <p:cNvPr id="9" name="مربع نص 8">
            <a:extLst>
              <a:ext uri="{FF2B5EF4-FFF2-40B4-BE49-F238E27FC236}">
                <a16:creationId xmlns:a16="http://schemas.microsoft.com/office/drawing/2014/main" id="{ABF17944-4484-40BC-A3AF-FB3B9428C237}"/>
              </a:ext>
            </a:extLst>
          </p:cNvPr>
          <p:cNvSpPr txBox="1"/>
          <p:nvPr/>
        </p:nvSpPr>
        <p:spPr>
          <a:xfrm>
            <a:off x="10620516" y="3313691"/>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Tree>
    <p:extLst>
      <p:ext uri="{BB962C8B-B14F-4D97-AF65-F5344CB8AC3E}">
        <p14:creationId xmlns:p14="http://schemas.microsoft.com/office/powerpoint/2010/main" val="116382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التصوير</a:t>
            </a:r>
            <a:r>
              <a:rPr lang="en-US" sz="3000" dirty="0">
                <a:solidFill>
                  <a:srgbClr val="3C6245"/>
                </a:solidFill>
                <a:cs typeface="PT Bold Heading" panose="02010400000000000000" pitchFamily="2" charset="-78"/>
              </a:rPr>
              <a:t>[ </a:t>
            </a:r>
            <a:r>
              <a:rPr lang="ar-SA" sz="3000" dirty="0">
                <a:solidFill>
                  <a:srgbClr val="3C6245"/>
                </a:solidFill>
                <a:cs typeface="PT Bold Heading" panose="02010400000000000000" pitchFamily="2" charset="-78"/>
              </a:rPr>
              <a:t>:</a:t>
            </a:r>
          </a:p>
        </p:txBody>
      </p:sp>
      <p:sp>
        <p:nvSpPr>
          <p:cNvPr id="4" name="مربع نص 3">
            <a:extLst>
              <a:ext uri="{FF2B5EF4-FFF2-40B4-BE49-F238E27FC236}">
                <a16:creationId xmlns:a16="http://schemas.microsoft.com/office/drawing/2014/main" id="{DFFBB38C-C545-42CB-8014-D41A6F2D0AEF}"/>
              </a:ext>
            </a:extLst>
          </p:cNvPr>
          <p:cNvSpPr txBox="1"/>
          <p:nvPr/>
        </p:nvSpPr>
        <p:spPr>
          <a:xfrm>
            <a:off x="10727150" y="1431377"/>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5" name="مربع نص 4">
            <a:extLst>
              <a:ext uri="{FF2B5EF4-FFF2-40B4-BE49-F238E27FC236}">
                <a16:creationId xmlns:a16="http://schemas.microsoft.com/office/drawing/2014/main" id="{3E171325-9FA3-4627-88D9-EE6808F0DAF7}"/>
              </a:ext>
            </a:extLst>
          </p:cNvPr>
          <p:cNvSpPr txBox="1"/>
          <p:nvPr/>
        </p:nvSpPr>
        <p:spPr>
          <a:xfrm>
            <a:off x="1167713" y="1431377"/>
            <a:ext cx="9559437" cy="2862322"/>
          </a:xfrm>
          <a:prstGeom prst="rect">
            <a:avLst/>
          </a:prstGeom>
          <a:noFill/>
        </p:spPr>
        <p:txBody>
          <a:bodyPr wrap="square" rtlCol="1">
            <a:spAutoFit/>
          </a:bodyPr>
          <a:lstStyle/>
          <a:p>
            <a:r>
              <a:rPr lang="ar-SA" sz="3000" dirty="0">
                <a:latin typeface="Sakkal Majalla" panose="02000000000000000000" pitchFamily="2" charset="-78"/>
                <a:cs typeface="Sakkal Majalla" panose="02000000000000000000" pitchFamily="2" charset="-78"/>
              </a:rPr>
              <a:t> يحرم التصوير أي على صورة حيوان؛ لحديث الترمذي وصححه «نهى رسول الله </a:t>
            </a:r>
          </a:p>
          <a:p>
            <a:r>
              <a:rPr lang="ar-SA" sz="3000" dirty="0">
                <a:latin typeface="Sakkal Majalla" panose="02000000000000000000" pitchFamily="2" charset="-78"/>
                <a:cs typeface="Sakkal Majalla" panose="02000000000000000000" pitchFamily="2" charset="-78"/>
              </a:rPr>
              <a:t> صَلَّى اللَّهُ عَلَيْهِ وَسَلَّمَ - عن الصورة في البيت وأن تصنع» " </a:t>
            </a:r>
          </a:p>
          <a:p>
            <a:r>
              <a:rPr lang="ar-SA" sz="3000" dirty="0">
                <a:latin typeface="Sakkal Majalla" panose="02000000000000000000" pitchFamily="2" charset="-78"/>
                <a:cs typeface="Sakkal Majalla" panose="02000000000000000000" pitchFamily="2" charset="-78"/>
              </a:rPr>
              <a:t>وإن أزيل من الصورة ما لا تبقى معه حياة لم يكره .</a:t>
            </a:r>
          </a:p>
          <a:p>
            <a:endParaRPr lang="ar-SA" sz="3000" dirty="0">
              <a:latin typeface="Sakkal Majalla" panose="02000000000000000000" pitchFamily="2" charset="-78"/>
              <a:cs typeface="Sakkal Majalla" panose="02000000000000000000" pitchFamily="2" charset="-78"/>
            </a:endParaRPr>
          </a:p>
          <a:p>
            <a:r>
              <a:rPr lang="ar-SA" sz="3000" dirty="0">
                <a:latin typeface="Sakkal Majalla" panose="02000000000000000000" pitchFamily="2" charset="-78"/>
                <a:cs typeface="Sakkal Majalla" panose="02000000000000000000" pitchFamily="2" charset="-78"/>
              </a:rPr>
              <a:t>يحرم استعماله  أي المصور على الذكر والأنثى في لبس وتعليق وستر جدر لا افتراشه وجعله مخدة</a:t>
            </a:r>
          </a:p>
        </p:txBody>
      </p:sp>
      <p:sp>
        <p:nvSpPr>
          <p:cNvPr id="6" name="مربع نص 5">
            <a:extLst>
              <a:ext uri="{FF2B5EF4-FFF2-40B4-BE49-F238E27FC236}">
                <a16:creationId xmlns:a16="http://schemas.microsoft.com/office/drawing/2014/main" id="{164B763C-E5A2-438B-BACF-7B88D41EC085}"/>
              </a:ext>
            </a:extLst>
          </p:cNvPr>
          <p:cNvSpPr txBox="1"/>
          <p:nvPr/>
        </p:nvSpPr>
        <p:spPr>
          <a:xfrm>
            <a:off x="10803350" y="3288752"/>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Tree>
    <p:extLst>
      <p:ext uri="{BB962C8B-B14F-4D97-AF65-F5344CB8AC3E}">
        <p14:creationId xmlns:p14="http://schemas.microsoft.com/office/powerpoint/2010/main" val="44144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3686175" y="423628"/>
            <a:ext cx="81171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حكم استعمال المنسوج أو المموه بذهب أو فضة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7" name="صورة 6">
            <a:extLst>
              <a:ext uri="{FF2B5EF4-FFF2-40B4-BE49-F238E27FC236}">
                <a16:creationId xmlns:a16="http://schemas.microsoft.com/office/drawing/2014/main" id="{9E8D228B-735E-4C03-AF9A-A957656B16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554" y="2709455"/>
            <a:ext cx="2324934" cy="2395945"/>
          </a:xfrm>
          <a:custGeom>
            <a:avLst/>
            <a:gdLst>
              <a:gd name="connsiteX0" fmla="*/ 1162467 w 2324934"/>
              <a:gd name="connsiteY0" fmla="*/ 0 h 2395945"/>
              <a:gd name="connsiteX1" fmla="*/ 2324934 w 2324934"/>
              <a:gd name="connsiteY1" fmla="*/ 1197972 h 2395945"/>
              <a:gd name="connsiteX2" fmla="*/ 1162467 w 2324934"/>
              <a:gd name="connsiteY2" fmla="*/ 2395945 h 2395945"/>
              <a:gd name="connsiteX3" fmla="*/ 0 w 2324934"/>
              <a:gd name="connsiteY3" fmla="*/ 1197972 h 2395945"/>
              <a:gd name="connsiteX4" fmla="*/ 1162467 w 2324934"/>
              <a:gd name="connsiteY4" fmla="*/ 0 h 2395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934" h="2395945" fill="none" extrusionOk="0">
                <a:moveTo>
                  <a:pt x="1162467" y="0"/>
                </a:moveTo>
                <a:cubicBezTo>
                  <a:pt x="1879148" y="-9565"/>
                  <a:pt x="2406075" y="580823"/>
                  <a:pt x="2324934" y="1197972"/>
                </a:cubicBezTo>
                <a:cubicBezTo>
                  <a:pt x="2272262" y="1845067"/>
                  <a:pt x="1972020" y="2433771"/>
                  <a:pt x="1162467" y="2395945"/>
                </a:cubicBezTo>
                <a:cubicBezTo>
                  <a:pt x="638093" y="2384181"/>
                  <a:pt x="-68121" y="1931884"/>
                  <a:pt x="0" y="1197972"/>
                </a:cubicBezTo>
                <a:cubicBezTo>
                  <a:pt x="27554" y="621046"/>
                  <a:pt x="522295" y="18779"/>
                  <a:pt x="1162467" y="0"/>
                </a:cubicBezTo>
                <a:close/>
              </a:path>
              <a:path w="2324934" h="2395945" stroke="0" extrusionOk="0">
                <a:moveTo>
                  <a:pt x="1162467" y="0"/>
                </a:moveTo>
                <a:cubicBezTo>
                  <a:pt x="1858418" y="-48280"/>
                  <a:pt x="2256489" y="595910"/>
                  <a:pt x="2324934" y="1197972"/>
                </a:cubicBezTo>
                <a:cubicBezTo>
                  <a:pt x="2289379" y="1684717"/>
                  <a:pt x="1776996" y="2430157"/>
                  <a:pt x="1162467" y="2395945"/>
                </a:cubicBezTo>
                <a:cubicBezTo>
                  <a:pt x="571605" y="2514737"/>
                  <a:pt x="4031" y="1732322"/>
                  <a:pt x="0" y="1197972"/>
                </a:cubicBezTo>
                <a:cubicBezTo>
                  <a:pt x="-17590" y="678085"/>
                  <a:pt x="484769" y="-9434"/>
                  <a:pt x="1162467"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pic>
        <p:nvPicPr>
          <p:cNvPr id="5" name="صورة 4">
            <a:extLst>
              <a:ext uri="{FF2B5EF4-FFF2-40B4-BE49-F238E27FC236}">
                <a16:creationId xmlns:a16="http://schemas.microsoft.com/office/drawing/2014/main" id="{DA098CFC-6F95-40A5-856F-311398226C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300" y="1298598"/>
            <a:ext cx="2324933" cy="2130402"/>
          </a:xfrm>
          <a:custGeom>
            <a:avLst/>
            <a:gdLst>
              <a:gd name="connsiteX0" fmla="*/ 1162466 w 2324933"/>
              <a:gd name="connsiteY0" fmla="*/ 0 h 2130402"/>
              <a:gd name="connsiteX1" fmla="*/ 2324933 w 2324933"/>
              <a:gd name="connsiteY1" fmla="*/ 1065201 h 2130402"/>
              <a:gd name="connsiteX2" fmla="*/ 1162466 w 2324933"/>
              <a:gd name="connsiteY2" fmla="*/ 2130402 h 2130402"/>
              <a:gd name="connsiteX3" fmla="*/ 0 w 2324933"/>
              <a:gd name="connsiteY3" fmla="*/ 1065201 h 2130402"/>
              <a:gd name="connsiteX4" fmla="*/ 1162466 w 2324933"/>
              <a:gd name="connsiteY4" fmla="*/ 0 h 2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933" h="2130402" fill="none" extrusionOk="0">
                <a:moveTo>
                  <a:pt x="1162466" y="0"/>
                </a:moveTo>
                <a:cubicBezTo>
                  <a:pt x="1978222" y="-22255"/>
                  <a:pt x="2448190" y="544463"/>
                  <a:pt x="2324933" y="1065201"/>
                </a:cubicBezTo>
                <a:cubicBezTo>
                  <a:pt x="2277861" y="1640513"/>
                  <a:pt x="1971075" y="2168015"/>
                  <a:pt x="1162466" y="2130402"/>
                </a:cubicBezTo>
                <a:cubicBezTo>
                  <a:pt x="573034" y="2125144"/>
                  <a:pt x="-38124" y="1693952"/>
                  <a:pt x="0" y="1065201"/>
                </a:cubicBezTo>
                <a:cubicBezTo>
                  <a:pt x="27554" y="561602"/>
                  <a:pt x="522294" y="18779"/>
                  <a:pt x="1162466" y="0"/>
                </a:cubicBezTo>
                <a:close/>
              </a:path>
              <a:path w="2324933" h="2130402" stroke="0" extrusionOk="0">
                <a:moveTo>
                  <a:pt x="1162466" y="0"/>
                </a:moveTo>
                <a:cubicBezTo>
                  <a:pt x="1899557" y="-85104"/>
                  <a:pt x="2202006" y="583877"/>
                  <a:pt x="2324933" y="1065201"/>
                </a:cubicBezTo>
                <a:cubicBezTo>
                  <a:pt x="2290143" y="1482381"/>
                  <a:pt x="1777713" y="2163721"/>
                  <a:pt x="1162466" y="2130402"/>
                </a:cubicBezTo>
                <a:cubicBezTo>
                  <a:pt x="559667" y="2221472"/>
                  <a:pt x="4862" y="1499964"/>
                  <a:pt x="0" y="1065201"/>
                </a:cubicBezTo>
                <a:cubicBezTo>
                  <a:pt x="-17590" y="618641"/>
                  <a:pt x="484768" y="-9434"/>
                  <a:pt x="1162466"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
        <p:nvSpPr>
          <p:cNvPr id="8" name="مربع نص 7">
            <a:extLst>
              <a:ext uri="{FF2B5EF4-FFF2-40B4-BE49-F238E27FC236}">
                <a16:creationId xmlns:a16="http://schemas.microsoft.com/office/drawing/2014/main" id="{48338923-83E3-4271-90BB-480340634543}"/>
              </a:ext>
            </a:extLst>
          </p:cNvPr>
          <p:cNvSpPr txBox="1"/>
          <p:nvPr/>
        </p:nvSpPr>
        <p:spPr>
          <a:xfrm>
            <a:off x="2968042" y="1747481"/>
            <a:ext cx="7790617" cy="2677656"/>
          </a:xfrm>
          <a:prstGeom prst="rect">
            <a:avLst/>
          </a:prstGeom>
          <a:noFill/>
        </p:spPr>
        <p:txBody>
          <a:bodyPr wrap="square" rtlCol="1">
            <a:spAutoFit/>
          </a:bodyPr>
          <a:lstStyle/>
          <a:p>
            <a:r>
              <a:rPr lang="ar-SA" sz="3000" i="0" dirty="0">
                <a:effectLst/>
                <a:latin typeface="Sakkal Majalla" panose="02000000000000000000" pitchFamily="2" charset="-78"/>
                <a:cs typeface="Sakkal Majalla" panose="02000000000000000000" pitchFamily="2" charset="-78"/>
              </a:rPr>
              <a:t>ويحرم على الذكر استعمال منسوج بذهب أو فضة </a:t>
            </a:r>
          </a:p>
          <a:p>
            <a:r>
              <a:rPr lang="ar-SA" sz="3000" i="0" dirty="0">
                <a:effectLst/>
                <a:latin typeface="Sakkal Majalla" panose="02000000000000000000" pitchFamily="2" charset="-78"/>
                <a:cs typeface="Sakkal Majalla" panose="02000000000000000000" pitchFamily="2" charset="-78"/>
              </a:rPr>
              <a:t>أو </a:t>
            </a:r>
            <a:r>
              <a:rPr lang="ar-SA" sz="3000" dirty="0">
                <a:latin typeface="Sakkal Majalla" panose="02000000000000000000" pitchFamily="2" charset="-78"/>
                <a:cs typeface="Sakkal Majalla" panose="02000000000000000000" pitchFamily="2" charset="-78"/>
              </a:rPr>
              <a:t>استعمال مموه بذهب أو فضة غير ما يأتي في الزكاة من أنواع الحلي قبل استحالته،</a:t>
            </a:r>
            <a:endParaRPr lang="ar-SA" sz="3000" i="0" dirty="0">
              <a:effectLst/>
              <a:latin typeface="Sakkal Majalla" panose="02000000000000000000" pitchFamily="2" charset="-78"/>
              <a:cs typeface="Sakkal Majalla" panose="02000000000000000000" pitchFamily="2" charset="-78"/>
            </a:endParaRPr>
          </a:p>
          <a:p>
            <a:r>
              <a:rPr lang="ar-SA" sz="3000" i="0" dirty="0">
                <a:effectLst/>
                <a:latin typeface="Sakkal Majalla" panose="02000000000000000000" pitchFamily="2" charset="-78"/>
                <a:cs typeface="Sakkal Majalla" panose="02000000000000000000" pitchFamily="2" charset="-78"/>
              </a:rPr>
              <a:t>فإن تغير لونه ولم يحصل منه شيء بعرضه على النار لم يحرم لعدم السرف والخيلاء.</a:t>
            </a:r>
            <a:br>
              <a:rPr lang="ar-SA" dirty="0"/>
            </a:br>
            <a:endParaRPr lang="ar-SA" dirty="0"/>
          </a:p>
        </p:txBody>
      </p:sp>
      <p:sp>
        <p:nvSpPr>
          <p:cNvPr id="9" name="مربع نص 8">
            <a:extLst>
              <a:ext uri="{FF2B5EF4-FFF2-40B4-BE49-F238E27FC236}">
                <a16:creationId xmlns:a16="http://schemas.microsoft.com/office/drawing/2014/main" id="{9CE40278-4713-48E0-9A31-24983EEB9022}"/>
              </a:ext>
            </a:extLst>
          </p:cNvPr>
          <p:cNvSpPr txBox="1"/>
          <p:nvPr/>
        </p:nvSpPr>
        <p:spPr>
          <a:xfrm>
            <a:off x="10865627" y="1809801"/>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Tree>
    <p:extLst>
      <p:ext uri="{BB962C8B-B14F-4D97-AF65-F5344CB8AC3E}">
        <p14:creationId xmlns:p14="http://schemas.microsoft.com/office/powerpoint/2010/main" val="18928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ضوابط تحريم لبس الحرير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5" name="صورة 4">
            <a:extLst>
              <a:ext uri="{FF2B5EF4-FFF2-40B4-BE49-F238E27FC236}">
                <a16:creationId xmlns:a16="http://schemas.microsoft.com/office/drawing/2014/main" id="{E570A1EE-7E20-4823-9F5B-4EB8E59CF16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a:xfrm>
            <a:off x="756580" y="1298598"/>
            <a:ext cx="2700995" cy="2130402"/>
          </a:xfrm>
          <a:custGeom>
            <a:avLst/>
            <a:gdLst>
              <a:gd name="connsiteX0" fmla="*/ 1350497 w 2700995"/>
              <a:gd name="connsiteY0" fmla="*/ 0 h 2130402"/>
              <a:gd name="connsiteX1" fmla="*/ 2700995 w 2700995"/>
              <a:gd name="connsiteY1" fmla="*/ 1065201 h 2130402"/>
              <a:gd name="connsiteX2" fmla="*/ 1350497 w 2700995"/>
              <a:gd name="connsiteY2" fmla="*/ 2130402 h 2130402"/>
              <a:gd name="connsiteX3" fmla="*/ 0 w 2700995"/>
              <a:gd name="connsiteY3" fmla="*/ 1065201 h 2130402"/>
              <a:gd name="connsiteX4" fmla="*/ 1350497 w 2700995"/>
              <a:gd name="connsiteY4" fmla="*/ 0 h 2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5" h="2130402" fill="none" extrusionOk="0">
                <a:moveTo>
                  <a:pt x="1350497" y="0"/>
                </a:moveTo>
                <a:cubicBezTo>
                  <a:pt x="2270099" y="-22255"/>
                  <a:pt x="2824252" y="544463"/>
                  <a:pt x="2700995" y="1065201"/>
                </a:cubicBezTo>
                <a:cubicBezTo>
                  <a:pt x="2631020" y="1634196"/>
                  <a:pt x="2154681" y="2143570"/>
                  <a:pt x="1350497" y="2130402"/>
                </a:cubicBezTo>
                <a:cubicBezTo>
                  <a:pt x="657219" y="2125144"/>
                  <a:pt x="-38124" y="1693952"/>
                  <a:pt x="0" y="1065201"/>
                </a:cubicBezTo>
                <a:cubicBezTo>
                  <a:pt x="59928" y="661116"/>
                  <a:pt x="626142" y="219319"/>
                  <a:pt x="1350497" y="0"/>
                </a:cubicBezTo>
                <a:close/>
              </a:path>
              <a:path w="2700995" h="2130402" stroke="0" extrusionOk="0">
                <a:moveTo>
                  <a:pt x="1350497" y="0"/>
                </a:moveTo>
                <a:cubicBezTo>
                  <a:pt x="2191434" y="-85104"/>
                  <a:pt x="2578068" y="583877"/>
                  <a:pt x="2700995" y="1065201"/>
                </a:cubicBezTo>
                <a:cubicBezTo>
                  <a:pt x="2680452" y="1552454"/>
                  <a:pt x="1971577" y="2285729"/>
                  <a:pt x="1350497" y="2130402"/>
                </a:cubicBezTo>
                <a:cubicBezTo>
                  <a:pt x="643852" y="2221472"/>
                  <a:pt x="4862" y="1499964"/>
                  <a:pt x="0" y="1065201"/>
                </a:cubicBezTo>
                <a:cubicBezTo>
                  <a:pt x="-22832" y="660884"/>
                  <a:pt x="532251" y="-19137"/>
                  <a:pt x="1350497"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
        <p:nvSpPr>
          <p:cNvPr id="6" name="مربع نص 5">
            <a:extLst>
              <a:ext uri="{FF2B5EF4-FFF2-40B4-BE49-F238E27FC236}">
                <a16:creationId xmlns:a16="http://schemas.microsoft.com/office/drawing/2014/main" id="{A0796B42-686C-40A5-B707-C6C91ACBD27A}"/>
              </a:ext>
            </a:extLst>
          </p:cNvPr>
          <p:cNvSpPr txBox="1"/>
          <p:nvPr/>
        </p:nvSpPr>
        <p:spPr>
          <a:xfrm>
            <a:off x="4410076" y="2262727"/>
            <a:ext cx="6076950" cy="1015663"/>
          </a:xfrm>
          <a:prstGeom prst="rect">
            <a:avLst/>
          </a:prstGeom>
          <a:noFill/>
        </p:spPr>
        <p:txBody>
          <a:bodyPr wrap="square" rtlCol="1">
            <a:spAutoFit/>
          </a:bodyPr>
          <a:lstStyle/>
          <a:p>
            <a:r>
              <a:rPr lang="ar-SA" sz="3000" i="0" dirty="0">
                <a:effectLst/>
                <a:latin typeface="Sakkal Majalla" panose="02000000000000000000" pitchFamily="2" charset="-78"/>
                <a:cs typeface="Sakkal Majalla" panose="02000000000000000000" pitchFamily="2" charset="-78"/>
              </a:rPr>
              <a:t>و تحرم ثياب حرير، و يحرم ما هو أي الحرير أكثره ظهورا مما نسج معه.</a:t>
            </a:r>
            <a:endParaRPr lang="ar-SA" sz="3000"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EA52B596-CC46-42BF-BDC7-6B48CF3D3C5A}"/>
              </a:ext>
            </a:extLst>
          </p:cNvPr>
          <p:cNvSpPr txBox="1"/>
          <p:nvPr/>
        </p:nvSpPr>
        <p:spPr>
          <a:xfrm>
            <a:off x="10487026" y="2262727"/>
            <a:ext cx="1076186" cy="553998"/>
          </a:xfrm>
          <a:prstGeom prst="rect">
            <a:avLst/>
          </a:prstGeom>
          <a:solidFill>
            <a:srgbClr val="87A4D8"/>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الحكم:</a:t>
            </a:r>
          </a:p>
        </p:txBody>
      </p:sp>
      <p:sp>
        <p:nvSpPr>
          <p:cNvPr id="8" name="قوس متوسط مزدوج 7">
            <a:extLst>
              <a:ext uri="{FF2B5EF4-FFF2-40B4-BE49-F238E27FC236}">
                <a16:creationId xmlns:a16="http://schemas.microsoft.com/office/drawing/2014/main" id="{9DA29F83-C45F-4DB3-BFFA-ED26600C15D6}"/>
              </a:ext>
            </a:extLst>
          </p:cNvPr>
          <p:cNvSpPr/>
          <p:nvPr/>
        </p:nvSpPr>
        <p:spPr>
          <a:xfrm>
            <a:off x="7218092" y="1401254"/>
            <a:ext cx="4027214" cy="58447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إذا كان الحرير أكثر ظهورًا </a:t>
            </a:r>
          </a:p>
        </p:txBody>
      </p:sp>
      <p:sp>
        <p:nvSpPr>
          <p:cNvPr id="10" name="شكل بيضاوي 9">
            <a:extLst>
              <a:ext uri="{FF2B5EF4-FFF2-40B4-BE49-F238E27FC236}">
                <a16:creationId xmlns:a16="http://schemas.microsoft.com/office/drawing/2014/main" id="{20A2FD52-9464-41BA-A175-1A6AE46C79B6}"/>
              </a:ext>
            </a:extLst>
          </p:cNvPr>
          <p:cNvSpPr/>
          <p:nvPr/>
        </p:nvSpPr>
        <p:spPr>
          <a:xfrm>
            <a:off x="11346136" y="1426227"/>
            <a:ext cx="4572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1</a:t>
            </a:r>
          </a:p>
        </p:txBody>
      </p:sp>
      <p:pic>
        <p:nvPicPr>
          <p:cNvPr id="12" name="صورة 11">
            <a:extLst>
              <a:ext uri="{FF2B5EF4-FFF2-40B4-BE49-F238E27FC236}">
                <a16:creationId xmlns:a16="http://schemas.microsoft.com/office/drawing/2014/main" id="{8C6D80AD-94FE-4057-B468-4A388E4416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2031" y="2770558"/>
            <a:ext cx="2130402" cy="2130402"/>
          </a:xfrm>
          <a:custGeom>
            <a:avLst/>
            <a:gdLst>
              <a:gd name="connsiteX0" fmla="*/ 1065201 w 2130402"/>
              <a:gd name="connsiteY0" fmla="*/ 0 h 2130402"/>
              <a:gd name="connsiteX1" fmla="*/ 2130402 w 2130402"/>
              <a:gd name="connsiteY1" fmla="*/ 1065201 h 2130402"/>
              <a:gd name="connsiteX2" fmla="*/ 1065201 w 2130402"/>
              <a:gd name="connsiteY2" fmla="*/ 2130402 h 2130402"/>
              <a:gd name="connsiteX3" fmla="*/ 0 w 2130402"/>
              <a:gd name="connsiteY3" fmla="*/ 1065201 h 2130402"/>
              <a:gd name="connsiteX4" fmla="*/ 1065201 w 2130402"/>
              <a:gd name="connsiteY4" fmla="*/ 0 h 2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402" h="2130402" fill="none" extrusionOk="0">
                <a:moveTo>
                  <a:pt x="1065201" y="0"/>
                </a:moveTo>
                <a:cubicBezTo>
                  <a:pt x="1827238" y="-22255"/>
                  <a:pt x="2253659" y="544463"/>
                  <a:pt x="2130402" y="1065201"/>
                </a:cubicBezTo>
                <a:cubicBezTo>
                  <a:pt x="2049435" y="1631165"/>
                  <a:pt x="1679523" y="2136278"/>
                  <a:pt x="1065201" y="2130402"/>
                </a:cubicBezTo>
                <a:cubicBezTo>
                  <a:pt x="529487" y="2125144"/>
                  <a:pt x="-38124" y="1693952"/>
                  <a:pt x="0" y="1065201"/>
                </a:cubicBezTo>
                <a:cubicBezTo>
                  <a:pt x="39696" y="598925"/>
                  <a:pt x="494093" y="175289"/>
                  <a:pt x="1065201" y="0"/>
                </a:cubicBezTo>
                <a:close/>
              </a:path>
              <a:path w="2130402" h="2130402" stroke="0" extrusionOk="0">
                <a:moveTo>
                  <a:pt x="1065201" y="0"/>
                </a:moveTo>
                <a:cubicBezTo>
                  <a:pt x="1748573" y="-85104"/>
                  <a:pt x="2007475" y="583877"/>
                  <a:pt x="2130402" y="1065201"/>
                </a:cubicBezTo>
                <a:cubicBezTo>
                  <a:pt x="2101475" y="1511219"/>
                  <a:pt x="1560014" y="2246768"/>
                  <a:pt x="1065201" y="2130402"/>
                </a:cubicBezTo>
                <a:cubicBezTo>
                  <a:pt x="516120" y="2221472"/>
                  <a:pt x="4862" y="1499964"/>
                  <a:pt x="0" y="1065201"/>
                </a:cubicBezTo>
                <a:cubicBezTo>
                  <a:pt x="-3326" y="503707"/>
                  <a:pt x="326170" y="-39851"/>
                  <a:pt x="1065201"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
        <p:nvSpPr>
          <p:cNvPr id="14" name="قوس متوسط مزدوج 13">
            <a:extLst>
              <a:ext uri="{FF2B5EF4-FFF2-40B4-BE49-F238E27FC236}">
                <a16:creationId xmlns:a16="http://schemas.microsoft.com/office/drawing/2014/main" id="{D94D4D71-38B6-4C71-BBC6-3C2C99EA9F19}"/>
              </a:ext>
            </a:extLst>
          </p:cNvPr>
          <p:cNvSpPr/>
          <p:nvPr/>
        </p:nvSpPr>
        <p:spPr>
          <a:xfrm>
            <a:off x="5139594" y="3445058"/>
            <a:ext cx="4027214" cy="58447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على الذكور والخنثى </a:t>
            </a:r>
          </a:p>
        </p:txBody>
      </p:sp>
      <p:sp>
        <p:nvSpPr>
          <p:cNvPr id="16" name="شكل بيضاوي 15">
            <a:extLst>
              <a:ext uri="{FF2B5EF4-FFF2-40B4-BE49-F238E27FC236}">
                <a16:creationId xmlns:a16="http://schemas.microsoft.com/office/drawing/2014/main" id="{CE473D0C-5FF7-4BC3-A260-1F834DD23DB4}"/>
              </a:ext>
            </a:extLst>
          </p:cNvPr>
          <p:cNvSpPr/>
          <p:nvPr/>
        </p:nvSpPr>
        <p:spPr>
          <a:xfrm>
            <a:off x="9267638" y="3470031"/>
            <a:ext cx="4572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2</a:t>
            </a:r>
          </a:p>
        </p:txBody>
      </p:sp>
      <p:sp>
        <p:nvSpPr>
          <p:cNvPr id="17" name="مربع نص 16">
            <a:extLst>
              <a:ext uri="{FF2B5EF4-FFF2-40B4-BE49-F238E27FC236}">
                <a16:creationId xmlns:a16="http://schemas.microsoft.com/office/drawing/2014/main" id="{0A55F228-3120-4DB4-93D1-D35401D0AADE}"/>
              </a:ext>
            </a:extLst>
          </p:cNvPr>
          <p:cNvSpPr txBox="1"/>
          <p:nvPr/>
        </p:nvSpPr>
        <p:spPr>
          <a:xfrm>
            <a:off x="3457575" y="4318508"/>
            <a:ext cx="4709256" cy="553998"/>
          </a:xfrm>
          <a:prstGeom prst="rect">
            <a:avLst/>
          </a:prstGeom>
          <a:noFill/>
        </p:spPr>
        <p:txBody>
          <a:bodyPr wrap="square" rtlCol="1">
            <a:spAutoFit/>
          </a:bodyPr>
          <a:lstStyle/>
          <a:p>
            <a:r>
              <a:rPr lang="ar-SA" sz="3000" i="0" dirty="0">
                <a:effectLst/>
                <a:latin typeface="Sakkal Majalla" panose="02000000000000000000" pitchFamily="2" charset="-78"/>
                <a:cs typeface="Sakkal Majalla" panose="02000000000000000000" pitchFamily="2" charset="-78"/>
              </a:rPr>
              <a:t>على الذكور والخناثى دون النساء</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69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7267575" y="423628"/>
            <a:ext cx="45357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ضوابط تحريم لبس الحرير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pic>
        <p:nvPicPr>
          <p:cNvPr id="5" name="صورة 4">
            <a:extLst>
              <a:ext uri="{FF2B5EF4-FFF2-40B4-BE49-F238E27FC236}">
                <a16:creationId xmlns:a16="http://schemas.microsoft.com/office/drawing/2014/main" id="{E570A1EE-7E20-4823-9F5B-4EB8E59CF16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p:blipFill>
        <p:spPr>
          <a:xfrm>
            <a:off x="756580" y="1298598"/>
            <a:ext cx="2700995" cy="2130402"/>
          </a:xfrm>
          <a:custGeom>
            <a:avLst/>
            <a:gdLst>
              <a:gd name="connsiteX0" fmla="*/ 1350497 w 2700995"/>
              <a:gd name="connsiteY0" fmla="*/ 0 h 2130402"/>
              <a:gd name="connsiteX1" fmla="*/ 2700995 w 2700995"/>
              <a:gd name="connsiteY1" fmla="*/ 1065201 h 2130402"/>
              <a:gd name="connsiteX2" fmla="*/ 1350497 w 2700995"/>
              <a:gd name="connsiteY2" fmla="*/ 2130402 h 2130402"/>
              <a:gd name="connsiteX3" fmla="*/ 0 w 2700995"/>
              <a:gd name="connsiteY3" fmla="*/ 1065201 h 2130402"/>
              <a:gd name="connsiteX4" fmla="*/ 1350497 w 2700995"/>
              <a:gd name="connsiteY4" fmla="*/ 0 h 2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5" h="2130402" fill="none" extrusionOk="0">
                <a:moveTo>
                  <a:pt x="1350497" y="0"/>
                </a:moveTo>
                <a:cubicBezTo>
                  <a:pt x="2270099" y="-22255"/>
                  <a:pt x="2824252" y="544463"/>
                  <a:pt x="2700995" y="1065201"/>
                </a:cubicBezTo>
                <a:cubicBezTo>
                  <a:pt x="2631020" y="1634196"/>
                  <a:pt x="2154681" y="2143570"/>
                  <a:pt x="1350497" y="2130402"/>
                </a:cubicBezTo>
                <a:cubicBezTo>
                  <a:pt x="657219" y="2125144"/>
                  <a:pt x="-38124" y="1693952"/>
                  <a:pt x="0" y="1065201"/>
                </a:cubicBezTo>
                <a:cubicBezTo>
                  <a:pt x="59928" y="661116"/>
                  <a:pt x="626142" y="219319"/>
                  <a:pt x="1350497" y="0"/>
                </a:cubicBezTo>
                <a:close/>
              </a:path>
              <a:path w="2700995" h="2130402" stroke="0" extrusionOk="0">
                <a:moveTo>
                  <a:pt x="1350497" y="0"/>
                </a:moveTo>
                <a:cubicBezTo>
                  <a:pt x="2191434" y="-85104"/>
                  <a:pt x="2578068" y="583877"/>
                  <a:pt x="2700995" y="1065201"/>
                </a:cubicBezTo>
                <a:cubicBezTo>
                  <a:pt x="2680452" y="1552454"/>
                  <a:pt x="1971577" y="2285729"/>
                  <a:pt x="1350497" y="2130402"/>
                </a:cubicBezTo>
                <a:cubicBezTo>
                  <a:pt x="643852" y="2221472"/>
                  <a:pt x="4862" y="1499964"/>
                  <a:pt x="0" y="1065201"/>
                </a:cubicBezTo>
                <a:cubicBezTo>
                  <a:pt x="-22832" y="660884"/>
                  <a:pt x="532251" y="-19137"/>
                  <a:pt x="1350497"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
        <p:nvSpPr>
          <p:cNvPr id="8" name="قوس متوسط مزدوج 7">
            <a:extLst>
              <a:ext uri="{FF2B5EF4-FFF2-40B4-BE49-F238E27FC236}">
                <a16:creationId xmlns:a16="http://schemas.microsoft.com/office/drawing/2014/main" id="{9DA29F83-C45F-4DB3-BFFA-ED26600C15D6}"/>
              </a:ext>
            </a:extLst>
          </p:cNvPr>
          <p:cNvSpPr/>
          <p:nvPr/>
        </p:nvSpPr>
        <p:spPr>
          <a:xfrm>
            <a:off x="7218092" y="1401254"/>
            <a:ext cx="4027214" cy="58447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1" anchor="ctr"/>
          <a:lstStyle/>
          <a:p>
            <a:pPr algn="ctr"/>
            <a:r>
              <a:rPr lang="ar-SA" sz="3000" dirty="0">
                <a:latin typeface="Sakkal Majalla" panose="02000000000000000000" pitchFamily="2" charset="-78"/>
                <a:cs typeface="PT Bold Heading" panose="02010400000000000000" pitchFamily="2" charset="-78"/>
              </a:rPr>
              <a:t>بلا حاجة </a:t>
            </a:r>
          </a:p>
        </p:txBody>
      </p:sp>
      <p:sp>
        <p:nvSpPr>
          <p:cNvPr id="10" name="شكل بيضاوي 9">
            <a:extLst>
              <a:ext uri="{FF2B5EF4-FFF2-40B4-BE49-F238E27FC236}">
                <a16:creationId xmlns:a16="http://schemas.microsoft.com/office/drawing/2014/main" id="{20A2FD52-9464-41BA-A175-1A6AE46C79B6}"/>
              </a:ext>
            </a:extLst>
          </p:cNvPr>
          <p:cNvSpPr/>
          <p:nvPr/>
        </p:nvSpPr>
        <p:spPr>
          <a:xfrm>
            <a:off x="11346136" y="1426227"/>
            <a:ext cx="4572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PT Bold Heading" panose="02010400000000000000" pitchFamily="2" charset="-78"/>
              </a:rPr>
              <a:t>3</a:t>
            </a:r>
          </a:p>
        </p:txBody>
      </p:sp>
      <p:pic>
        <p:nvPicPr>
          <p:cNvPr id="12" name="صورة 11">
            <a:extLst>
              <a:ext uri="{FF2B5EF4-FFF2-40B4-BE49-F238E27FC236}">
                <a16:creationId xmlns:a16="http://schemas.microsoft.com/office/drawing/2014/main" id="{8C6D80AD-94FE-4057-B468-4A388E4416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2031" y="2770558"/>
            <a:ext cx="2130402" cy="2130402"/>
          </a:xfrm>
          <a:custGeom>
            <a:avLst/>
            <a:gdLst>
              <a:gd name="connsiteX0" fmla="*/ 1065201 w 2130402"/>
              <a:gd name="connsiteY0" fmla="*/ 0 h 2130402"/>
              <a:gd name="connsiteX1" fmla="*/ 2130402 w 2130402"/>
              <a:gd name="connsiteY1" fmla="*/ 1065201 h 2130402"/>
              <a:gd name="connsiteX2" fmla="*/ 1065201 w 2130402"/>
              <a:gd name="connsiteY2" fmla="*/ 2130402 h 2130402"/>
              <a:gd name="connsiteX3" fmla="*/ 0 w 2130402"/>
              <a:gd name="connsiteY3" fmla="*/ 1065201 h 2130402"/>
              <a:gd name="connsiteX4" fmla="*/ 1065201 w 2130402"/>
              <a:gd name="connsiteY4" fmla="*/ 0 h 2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402" h="2130402" fill="none" extrusionOk="0">
                <a:moveTo>
                  <a:pt x="1065201" y="0"/>
                </a:moveTo>
                <a:cubicBezTo>
                  <a:pt x="1827238" y="-22255"/>
                  <a:pt x="2253659" y="544463"/>
                  <a:pt x="2130402" y="1065201"/>
                </a:cubicBezTo>
                <a:cubicBezTo>
                  <a:pt x="2049435" y="1631165"/>
                  <a:pt x="1679523" y="2136278"/>
                  <a:pt x="1065201" y="2130402"/>
                </a:cubicBezTo>
                <a:cubicBezTo>
                  <a:pt x="529487" y="2125144"/>
                  <a:pt x="-38124" y="1693952"/>
                  <a:pt x="0" y="1065201"/>
                </a:cubicBezTo>
                <a:cubicBezTo>
                  <a:pt x="39696" y="598925"/>
                  <a:pt x="494093" y="175289"/>
                  <a:pt x="1065201" y="0"/>
                </a:cubicBezTo>
                <a:close/>
              </a:path>
              <a:path w="2130402" h="2130402" stroke="0" extrusionOk="0">
                <a:moveTo>
                  <a:pt x="1065201" y="0"/>
                </a:moveTo>
                <a:cubicBezTo>
                  <a:pt x="1748573" y="-85104"/>
                  <a:pt x="2007475" y="583877"/>
                  <a:pt x="2130402" y="1065201"/>
                </a:cubicBezTo>
                <a:cubicBezTo>
                  <a:pt x="2101475" y="1511219"/>
                  <a:pt x="1560014" y="2246768"/>
                  <a:pt x="1065201" y="2130402"/>
                </a:cubicBezTo>
                <a:cubicBezTo>
                  <a:pt x="516120" y="2221472"/>
                  <a:pt x="4862" y="1499964"/>
                  <a:pt x="0" y="1065201"/>
                </a:cubicBezTo>
                <a:cubicBezTo>
                  <a:pt x="-3326" y="503707"/>
                  <a:pt x="326170" y="-39851"/>
                  <a:pt x="1065201" y="0"/>
                </a:cubicBezTo>
                <a:close/>
              </a:path>
            </a:pathLst>
          </a:custGeom>
          <a:ln>
            <a:solidFill>
              <a:schemeClr val="tx1">
                <a:alpha val="34000"/>
              </a:schemeClr>
            </a:solidFill>
            <a:extLst>
              <a:ext uri="{C807C97D-BFC1-408E-A445-0C87EB9F89A2}">
                <ask:lineSketchStyleProps xmlns:ask="http://schemas.microsoft.com/office/drawing/2018/sketchyshapes" sd="2091018771">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k:type>
                    <ask:lineSketchScribble/>
                  </ask:type>
                </ask:lineSketchStyleProps>
              </a:ext>
            </a:extLst>
          </a:ln>
          <a:effectLst>
            <a:softEdge rad="0"/>
          </a:effectLst>
        </p:spPr>
      </p:pic>
      <p:sp>
        <p:nvSpPr>
          <p:cNvPr id="4" name="مربع نص 3">
            <a:extLst>
              <a:ext uri="{FF2B5EF4-FFF2-40B4-BE49-F238E27FC236}">
                <a16:creationId xmlns:a16="http://schemas.microsoft.com/office/drawing/2014/main" id="{D9270ADC-67F1-4797-96E4-C272A7EDB206}"/>
              </a:ext>
            </a:extLst>
          </p:cNvPr>
          <p:cNvSpPr txBox="1"/>
          <p:nvPr/>
        </p:nvSpPr>
        <p:spPr>
          <a:xfrm>
            <a:off x="3214464" y="2286000"/>
            <a:ext cx="8588872" cy="1938992"/>
          </a:xfrm>
          <a:prstGeom prst="rect">
            <a:avLst/>
          </a:prstGeom>
          <a:noFill/>
        </p:spPr>
        <p:txBody>
          <a:bodyPr wrap="square" rtlCol="1">
            <a:spAutoFit/>
          </a:bodyPr>
          <a:lstStyle/>
          <a:p>
            <a:r>
              <a:rPr lang="ar-SA" sz="3000" dirty="0">
                <a:effectLst/>
                <a:latin typeface="Sakkal Majalla" panose="02000000000000000000" pitchFamily="2" charset="-78"/>
                <a:cs typeface="Sakkal Majalla" panose="02000000000000000000" pitchFamily="2" charset="-78"/>
              </a:rPr>
              <a:t> لبسها بلا حاجة وافتراشا واستنادا وتعليقا وكتابة مهر وستر جدر - غير الكعبة المشرفة - لقوله - صَلَّى اللَّهُ عَلَيْهِ وَسَلَّمَ -: «لا تلبسوا الحرير فإنه من لبسه في الدنيا لم يلبسه في الآخرة» متفق عليه. </a:t>
            </a:r>
          </a:p>
          <a:p>
            <a:r>
              <a:rPr lang="ar-SA" sz="3000" dirty="0">
                <a:effectLst/>
                <a:latin typeface="Sakkal Majalla" panose="02000000000000000000" pitchFamily="2" charset="-78"/>
                <a:cs typeface="Sakkal Majalla" panose="02000000000000000000" pitchFamily="2" charset="-78"/>
              </a:rPr>
              <a:t>وإذا فرش فوقه حائلا صفيقا جاز الجلوس عليه والصلاة </a:t>
            </a:r>
            <a:endParaRPr lang="ar-SA"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1067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4395996" y="682985"/>
            <a:ext cx="4002361"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ما يباح لبسه من الحرير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19" name="مستطيل 18">
            <a:extLst>
              <a:ext uri="{FF2B5EF4-FFF2-40B4-BE49-F238E27FC236}">
                <a16:creationId xmlns:a16="http://schemas.microsoft.com/office/drawing/2014/main" id="{06D6C8D9-2E80-43F2-A0B6-6F4EFFF746D8}"/>
              </a:ext>
            </a:extLst>
          </p:cNvPr>
          <p:cNvSpPr/>
          <p:nvPr/>
        </p:nvSpPr>
        <p:spPr>
          <a:xfrm>
            <a:off x="2005812" y="1808835"/>
            <a:ext cx="9010908" cy="553998"/>
          </a:xfrm>
          <a:prstGeom prst="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 إذا استويا أي الحرير وما نسج معه ظهورا </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21" name="مستطيل 20">
            <a:extLst>
              <a:ext uri="{FF2B5EF4-FFF2-40B4-BE49-F238E27FC236}">
                <a16:creationId xmlns:a16="http://schemas.microsoft.com/office/drawing/2014/main" id="{E10B5F2C-413A-4CD8-9406-BAAA0C96FFD1}"/>
              </a:ext>
            </a:extLst>
          </p:cNvPr>
          <p:cNvSpPr/>
          <p:nvPr/>
        </p:nvSpPr>
        <p:spPr>
          <a:xfrm>
            <a:off x="2005811" y="2656338"/>
            <a:ext cx="9010909" cy="553998"/>
          </a:xfrm>
          <a:prstGeom prst="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لا الخز وهو ما سدي </a:t>
            </a:r>
            <a:r>
              <a:rPr lang="ar-SA" sz="3000" i="0" dirty="0" err="1">
                <a:solidFill>
                  <a:schemeClr val="tx1"/>
                </a:solidFill>
                <a:effectLst/>
                <a:latin typeface="Sakkal Majalla" panose="02000000000000000000" pitchFamily="2" charset="-78"/>
                <a:cs typeface="Sakkal Majalla" panose="02000000000000000000" pitchFamily="2" charset="-78"/>
              </a:rPr>
              <a:t>بالإبريسم</a:t>
            </a:r>
            <a:r>
              <a:rPr lang="ar-SA" sz="3000" i="0" dirty="0">
                <a:solidFill>
                  <a:schemeClr val="tx1"/>
                </a:solidFill>
                <a:effectLst/>
                <a:latin typeface="Sakkal Majalla" panose="02000000000000000000" pitchFamily="2" charset="-78"/>
                <a:cs typeface="Sakkal Majalla" panose="02000000000000000000" pitchFamily="2" charset="-78"/>
              </a:rPr>
              <a:t> وألحم بصوف أو قطن ونحوه</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26" name="مستطيل 25">
            <a:extLst>
              <a:ext uri="{FF2B5EF4-FFF2-40B4-BE49-F238E27FC236}">
                <a16:creationId xmlns:a16="http://schemas.microsoft.com/office/drawing/2014/main" id="{89F47109-7283-4508-B5A8-6DE3AD69D61A}"/>
              </a:ext>
            </a:extLst>
          </p:cNvPr>
          <p:cNvSpPr/>
          <p:nvPr/>
        </p:nvSpPr>
        <p:spPr>
          <a:xfrm>
            <a:off x="2005812" y="3506538"/>
            <a:ext cx="9010909" cy="553998"/>
          </a:xfrm>
          <a:prstGeom prst="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أو لبس الحرير الخالص لضرورة أو حكة أو مرض أو قمل أو جرب ولو بلا حاجة</a:t>
            </a:r>
            <a:endParaRPr lang="ar-SA" sz="3000" dirty="0">
              <a:solidFill>
                <a:schemeClr val="tx1"/>
              </a:solidFill>
              <a:latin typeface="Sakkal Majalla" panose="02000000000000000000" pitchFamily="2" charset="-78"/>
              <a:cs typeface="Sakkal Majalla" panose="02000000000000000000" pitchFamily="2" charset="-78"/>
            </a:endParaRPr>
          </a:p>
        </p:txBody>
      </p:sp>
      <p:sp>
        <p:nvSpPr>
          <p:cNvPr id="30" name="مستطيل 29">
            <a:extLst>
              <a:ext uri="{FF2B5EF4-FFF2-40B4-BE49-F238E27FC236}">
                <a16:creationId xmlns:a16="http://schemas.microsoft.com/office/drawing/2014/main" id="{90E6BFCE-1342-47CC-99BD-6CD728EF05BD}"/>
              </a:ext>
            </a:extLst>
          </p:cNvPr>
          <p:cNvSpPr/>
          <p:nvPr/>
        </p:nvSpPr>
        <p:spPr>
          <a:xfrm>
            <a:off x="2005813" y="4329746"/>
            <a:ext cx="9010909" cy="553998"/>
          </a:xfrm>
          <a:prstGeom prst="rect">
            <a:avLst/>
          </a:prstGeom>
          <a:solidFill>
            <a:srgbClr val="87A4D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i="0" dirty="0">
                <a:solidFill>
                  <a:schemeClr val="tx1"/>
                </a:solidFill>
                <a:effectLst/>
                <a:latin typeface="Sakkal Majalla" panose="02000000000000000000" pitchFamily="2" charset="-78"/>
                <a:cs typeface="Sakkal Majalla" panose="02000000000000000000" pitchFamily="2" charset="-78"/>
              </a:rPr>
              <a:t>أو كان الحرير حشوا لجباب أو فرش فلا يحرم لعدم الفخر والخيلاء بخلاف البطانة </a:t>
            </a:r>
          </a:p>
        </p:txBody>
      </p:sp>
      <p:cxnSp>
        <p:nvCxnSpPr>
          <p:cNvPr id="5" name="رابط كسهم مستقيم 4">
            <a:extLst>
              <a:ext uri="{FF2B5EF4-FFF2-40B4-BE49-F238E27FC236}">
                <a16:creationId xmlns:a16="http://schemas.microsoft.com/office/drawing/2014/main" id="{85D1FFFC-4CBD-4756-9376-831078E66B40}"/>
              </a:ext>
            </a:extLst>
          </p:cNvPr>
          <p:cNvCxnSpPr>
            <a:stCxn id="19" idx="2"/>
            <a:endCxn id="21" idx="0"/>
          </p:cNvCxnSpPr>
          <p:nvPr/>
        </p:nvCxnSpPr>
        <p:spPr>
          <a:xfrm>
            <a:off x="6511266" y="2362833"/>
            <a:ext cx="0" cy="293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رابط كسهم مستقيم 6">
            <a:extLst>
              <a:ext uri="{FF2B5EF4-FFF2-40B4-BE49-F238E27FC236}">
                <a16:creationId xmlns:a16="http://schemas.microsoft.com/office/drawing/2014/main" id="{64D751AC-8F0B-442D-9DF2-D25E5F87B7B6}"/>
              </a:ext>
            </a:extLst>
          </p:cNvPr>
          <p:cNvCxnSpPr>
            <a:stCxn id="21" idx="2"/>
            <a:endCxn id="26" idx="0"/>
          </p:cNvCxnSpPr>
          <p:nvPr/>
        </p:nvCxnSpPr>
        <p:spPr>
          <a:xfrm>
            <a:off x="6511266" y="3210336"/>
            <a:ext cx="1" cy="2962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رابط كسهم مستقيم 8">
            <a:extLst>
              <a:ext uri="{FF2B5EF4-FFF2-40B4-BE49-F238E27FC236}">
                <a16:creationId xmlns:a16="http://schemas.microsoft.com/office/drawing/2014/main" id="{6E5ADD54-84D8-4E85-8F3D-8070BB158357}"/>
              </a:ext>
            </a:extLst>
          </p:cNvPr>
          <p:cNvCxnSpPr>
            <a:stCxn id="26" idx="2"/>
            <a:endCxn id="30" idx="0"/>
          </p:cNvCxnSpPr>
          <p:nvPr/>
        </p:nvCxnSpPr>
        <p:spPr>
          <a:xfrm>
            <a:off x="6511267" y="4060536"/>
            <a:ext cx="1" cy="269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موصل: على شكل مرفق 12">
            <a:extLst>
              <a:ext uri="{FF2B5EF4-FFF2-40B4-BE49-F238E27FC236}">
                <a16:creationId xmlns:a16="http://schemas.microsoft.com/office/drawing/2014/main" id="{B5BC3543-DC87-4BAC-96D5-248412E172A0}"/>
              </a:ext>
            </a:extLst>
          </p:cNvPr>
          <p:cNvCxnSpPr>
            <a:stCxn id="3" idx="1"/>
            <a:endCxn id="19" idx="0"/>
          </p:cNvCxnSpPr>
          <p:nvPr/>
        </p:nvCxnSpPr>
        <p:spPr>
          <a:xfrm rot="10800000" flipH="1" flipV="1">
            <a:off x="4395996" y="959983"/>
            <a:ext cx="2115270" cy="848851"/>
          </a:xfrm>
          <a:prstGeom prst="bentConnector4">
            <a:avLst>
              <a:gd name="adj1" fmla="val -10807"/>
              <a:gd name="adj2" fmla="val 66316"/>
            </a:avLst>
          </a:prstGeom>
          <a:ln>
            <a:tailEnd type="triangle"/>
          </a:ln>
        </p:spPr>
        <p:style>
          <a:lnRef idx="1">
            <a:schemeClr val="dk1"/>
          </a:lnRef>
          <a:fillRef idx="0">
            <a:schemeClr val="dk1"/>
          </a:fillRef>
          <a:effectRef idx="0">
            <a:schemeClr val="dk1"/>
          </a:effectRef>
          <a:fontRef idx="minor">
            <a:schemeClr val="tx1"/>
          </a:fontRef>
        </p:style>
      </p:cxnSp>
      <p:cxnSp>
        <p:nvCxnSpPr>
          <p:cNvPr id="15" name="موصل: على شكل مرفق 14">
            <a:extLst>
              <a:ext uri="{FF2B5EF4-FFF2-40B4-BE49-F238E27FC236}">
                <a16:creationId xmlns:a16="http://schemas.microsoft.com/office/drawing/2014/main" id="{C28C7EB8-E6A8-4FD6-8367-02CC0D6CBDD3}"/>
              </a:ext>
            </a:extLst>
          </p:cNvPr>
          <p:cNvCxnSpPr>
            <a:stCxn id="3" idx="3"/>
            <a:endCxn id="19" idx="0"/>
          </p:cNvCxnSpPr>
          <p:nvPr/>
        </p:nvCxnSpPr>
        <p:spPr>
          <a:xfrm flipH="1">
            <a:off x="6511266" y="959984"/>
            <a:ext cx="1887091" cy="848851"/>
          </a:xfrm>
          <a:prstGeom prst="bentConnector4">
            <a:avLst>
              <a:gd name="adj1" fmla="val -12114"/>
              <a:gd name="adj2" fmla="val 66316"/>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6699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صورة تحتوي على لقطة شاشة, منضدة&#10;&#10;تم إنشاء الوصف تلقائياً">
            <a:extLst>
              <a:ext uri="{FF2B5EF4-FFF2-40B4-BE49-F238E27FC236}">
                <a16:creationId xmlns:a16="http://schemas.microsoft.com/office/drawing/2014/main" id="{728FC09B-1EBE-461B-90CE-5EA69F9ED538}"/>
              </a:ext>
            </a:extLst>
          </p:cNvPr>
          <p:cNvPicPr>
            <a:picLocks noChangeAspect="1"/>
          </p:cNvPicPr>
          <p:nvPr/>
        </p:nvPicPr>
        <p:blipFill>
          <a:blip r:embed="rId2"/>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905D8C19-F879-476A-8333-CD9E185A0499}"/>
              </a:ext>
            </a:extLst>
          </p:cNvPr>
          <p:cNvSpPr txBox="1"/>
          <p:nvPr/>
        </p:nvSpPr>
        <p:spPr>
          <a:xfrm>
            <a:off x="3833812" y="1701684"/>
            <a:ext cx="4524375" cy="553998"/>
          </a:xfrm>
          <a:prstGeom prst="rect">
            <a:avLst/>
          </a:prstGeom>
          <a:noFill/>
        </p:spPr>
        <p:txBody>
          <a:bodyPr wrap="square">
            <a:spAutoFit/>
          </a:bodyPr>
          <a:lstStyle/>
          <a:p>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بعض ما يحرم في الباس </a:t>
            </a:r>
            <a:r>
              <a:rPr lang="en-US" sz="3000" dirty="0">
                <a:solidFill>
                  <a:srgbClr val="3C6245"/>
                </a:solidFill>
                <a:cs typeface="PT Bold Heading" panose="02010400000000000000" pitchFamily="2" charset="-78"/>
              </a:rPr>
              <a:t>[</a:t>
            </a:r>
            <a:r>
              <a:rPr lang="ar-SA" sz="3000" dirty="0">
                <a:solidFill>
                  <a:srgbClr val="3C6245"/>
                </a:solidFill>
                <a:cs typeface="PT Bold Heading" panose="02010400000000000000" pitchFamily="2" charset="-78"/>
              </a:rPr>
              <a:t>:</a:t>
            </a:r>
          </a:p>
        </p:txBody>
      </p:sp>
      <p:sp>
        <p:nvSpPr>
          <p:cNvPr id="5" name="مربع نص 4">
            <a:extLst>
              <a:ext uri="{FF2B5EF4-FFF2-40B4-BE49-F238E27FC236}">
                <a16:creationId xmlns:a16="http://schemas.microsoft.com/office/drawing/2014/main" id="{E5AFE3FC-16A0-40F7-A90B-799E1395D4DC}"/>
              </a:ext>
            </a:extLst>
          </p:cNvPr>
          <p:cNvSpPr txBox="1"/>
          <p:nvPr/>
        </p:nvSpPr>
        <p:spPr>
          <a:xfrm>
            <a:off x="8474388" y="2746872"/>
            <a:ext cx="2217424" cy="1015663"/>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 إلباس صبي ما يحرم على رجل </a:t>
            </a:r>
          </a:p>
        </p:txBody>
      </p:sp>
      <p:sp>
        <p:nvSpPr>
          <p:cNvPr id="6" name="مربع نص 5">
            <a:extLst>
              <a:ext uri="{FF2B5EF4-FFF2-40B4-BE49-F238E27FC236}">
                <a16:creationId xmlns:a16="http://schemas.microsoft.com/office/drawing/2014/main" id="{E0CC0AB0-3595-4508-A6C9-DF1A82C02235}"/>
              </a:ext>
            </a:extLst>
          </p:cNvPr>
          <p:cNvSpPr txBox="1"/>
          <p:nvPr/>
        </p:nvSpPr>
        <p:spPr>
          <a:xfrm>
            <a:off x="2242182" y="2757216"/>
            <a:ext cx="1887156" cy="1015663"/>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عكسه</a:t>
            </a:r>
          </a:p>
          <a:p>
            <a:pPr algn="ctr"/>
            <a:r>
              <a:rPr lang="ar-SA" sz="3000" dirty="0">
                <a:latin typeface="Sakkal Majalla" panose="02000000000000000000" pitchFamily="2" charset="-78"/>
                <a:cs typeface="Sakkal Majalla" panose="02000000000000000000" pitchFamily="2" charset="-78"/>
              </a:rPr>
              <a:t> </a:t>
            </a:r>
          </a:p>
        </p:txBody>
      </p:sp>
      <p:sp>
        <p:nvSpPr>
          <p:cNvPr id="11" name="مربع نص 10">
            <a:extLst>
              <a:ext uri="{FF2B5EF4-FFF2-40B4-BE49-F238E27FC236}">
                <a16:creationId xmlns:a16="http://schemas.microsoft.com/office/drawing/2014/main" id="{CDD312BF-6B82-4EF1-BD6A-9DB21FE6573F}"/>
              </a:ext>
            </a:extLst>
          </p:cNvPr>
          <p:cNvSpPr txBox="1"/>
          <p:nvPr/>
        </p:nvSpPr>
        <p:spPr>
          <a:xfrm>
            <a:off x="5358285" y="2746873"/>
            <a:ext cx="1887156" cy="1015663"/>
          </a:xfrm>
          <a:prstGeom prst="rect">
            <a:avLst/>
          </a:prstGeom>
          <a:solidFill>
            <a:srgbClr val="FCDCDB"/>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000" dirty="0">
                <a:latin typeface="Sakkal Majalla" panose="02000000000000000000" pitchFamily="2" charset="-78"/>
                <a:cs typeface="Sakkal Majalla" panose="02000000000000000000" pitchFamily="2" charset="-78"/>
              </a:rPr>
              <a:t>تشبهه رجل بأنثى ولباس وغيره </a:t>
            </a:r>
          </a:p>
        </p:txBody>
      </p:sp>
      <p:cxnSp>
        <p:nvCxnSpPr>
          <p:cNvPr id="14" name="رابط كسهم مستقيم 13">
            <a:extLst>
              <a:ext uri="{FF2B5EF4-FFF2-40B4-BE49-F238E27FC236}">
                <a16:creationId xmlns:a16="http://schemas.microsoft.com/office/drawing/2014/main" id="{8390261C-180E-46E1-B5BB-EC40F9D434BC}"/>
              </a:ext>
            </a:extLst>
          </p:cNvPr>
          <p:cNvCxnSpPr>
            <a:cxnSpLocks/>
          </p:cNvCxnSpPr>
          <p:nvPr/>
        </p:nvCxnSpPr>
        <p:spPr>
          <a:xfrm>
            <a:off x="6311388" y="2295766"/>
            <a:ext cx="0" cy="3845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موصل: على شكل مرفق 14">
            <a:extLst>
              <a:ext uri="{FF2B5EF4-FFF2-40B4-BE49-F238E27FC236}">
                <a16:creationId xmlns:a16="http://schemas.microsoft.com/office/drawing/2014/main" id="{7AA968D1-FBB9-47AC-A4BA-9121ABAA3348}"/>
              </a:ext>
            </a:extLst>
          </p:cNvPr>
          <p:cNvCxnSpPr>
            <a:cxnSpLocks/>
          </p:cNvCxnSpPr>
          <p:nvPr/>
        </p:nvCxnSpPr>
        <p:spPr>
          <a:xfrm>
            <a:off x="8321827" y="2045217"/>
            <a:ext cx="2766434" cy="912121"/>
          </a:xfrm>
          <a:prstGeom prst="bentConnector3">
            <a:avLst>
              <a:gd name="adj1" fmla="val 108263"/>
            </a:avLst>
          </a:prstGeom>
          <a:ln>
            <a:tailEnd type="triangle"/>
          </a:ln>
        </p:spPr>
        <p:style>
          <a:lnRef idx="1">
            <a:schemeClr val="dk1"/>
          </a:lnRef>
          <a:fillRef idx="0">
            <a:schemeClr val="dk1"/>
          </a:fillRef>
          <a:effectRef idx="0">
            <a:schemeClr val="dk1"/>
          </a:effectRef>
          <a:fontRef idx="minor">
            <a:schemeClr val="tx1"/>
          </a:fontRef>
        </p:style>
      </p:cxnSp>
      <p:cxnSp>
        <p:nvCxnSpPr>
          <p:cNvPr id="16" name="موصل: على شكل مرفق 15">
            <a:extLst>
              <a:ext uri="{FF2B5EF4-FFF2-40B4-BE49-F238E27FC236}">
                <a16:creationId xmlns:a16="http://schemas.microsoft.com/office/drawing/2014/main" id="{6547BF6A-9D57-4185-A7E2-874BF5FC7476}"/>
              </a:ext>
            </a:extLst>
          </p:cNvPr>
          <p:cNvCxnSpPr>
            <a:cxnSpLocks/>
          </p:cNvCxnSpPr>
          <p:nvPr/>
        </p:nvCxnSpPr>
        <p:spPr>
          <a:xfrm rot="10800000" flipV="1">
            <a:off x="1802543" y="2012411"/>
            <a:ext cx="2766434" cy="931913"/>
          </a:xfrm>
          <a:prstGeom prst="bentConnector3">
            <a:avLst>
              <a:gd name="adj1" fmla="val 10826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7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13814</Words>
  <Application>Microsoft Office PowerPoint</Application>
  <PresentationFormat>شاشة عريضة</PresentationFormat>
  <Paragraphs>1433</Paragraphs>
  <Slides>230</Slides>
  <Notes>2</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230</vt:i4>
      </vt:variant>
    </vt:vector>
  </HeadingPairs>
  <TitlesOfParts>
    <vt:vector size="239" baseType="lpstr">
      <vt:lpstr>Arial</vt:lpstr>
      <vt:lpstr>Arial Rounded MT Bold</vt:lpstr>
      <vt:lpstr>Calibri</vt:lpstr>
      <vt:lpstr>Calibri Light</vt:lpstr>
      <vt:lpstr>Courier New</vt:lpstr>
      <vt:lpstr>Naskh</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ghadoo_ayeed asire</dc:creator>
  <cp:lastModifiedBy>ايمان سالم</cp:lastModifiedBy>
  <cp:revision>44</cp:revision>
  <dcterms:created xsi:type="dcterms:W3CDTF">2020-08-16T13:55:01Z</dcterms:created>
  <dcterms:modified xsi:type="dcterms:W3CDTF">2020-10-01T22:17:57Z</dcterms:modified>
</cp:coreProperties>
</file>